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4"/>
  </p:notesMasterIdLst>
  <p:sldIdLst>
    <p:sldId id="609" r:id="rId2"/>
    <p:sldId id="257" r:id="rId3"/>
    <p:sldId id="610" r:id="rId4"/>
    <p:sldId id="611" r:id="rId5"/>
    <p:sldId id="612" r:id="rId6"/>
    <p:sldId id="613" r:id="rId7"/>
    <p:sldId id="614" r:id="rId8"/>
    <p:sldId id="615" r:id="rId9"/>
    <p:sldId id="616" r:id="rId10"/>
    <p:sldId id="630" r:id="rId11"/>
    <p:sldId id="705" r:id="rId12"/>
    <p:sldId id="763" r:id="rId13"/>
    <p:sldId id="716" r:id="rId14"/>
    <p:sldId id="764" r:id="rId15"/>
    <p:sldId id="765" r:id="rId16"/>
    <p:sldId id="766" r:id="rId17"/>
    <p:sldId id="617" r:id="rId18"/>
    <p:sldId id="641" r:id="rId19"/>
    <p:sldId id="632" r:id="rId20"/>
    <p:sldId id="648" r:id="rId21"/>
    <p:sldId id="649" r:id="rId22"/>
    <p:sldId id="650" r:id="rId23"/>
    <p:sldId id="651" r:id="rId24"/>
    <p:sldId id="642" r:id="rId25"/>
    <p:sldId id="643" r:id="rId26"/>
    <p:sldId id="652" r:id="rId27"/>
    <p:sldId id="653" r:id="rId28"/>
    <p:sldId id="654" r:id="rId29"/>
    <p:sldId id="655" r:id="rId30"/>
    <p:sldId id="656" r:id="rId31"/>
    <p:sldId id="657" r:id="rId32"/>
    <p:sldId id="658" r:id="rId33"/>
    <p:sldId id="659" r:id="rId34"/>
    <p:sldId id="660" r:id="rId35"/>
    <p:sldId id="709" r:id="rId36"/>
    <p:sldId id="661" r:id="rId37"/>
    <p:sldId id="710" r:id="rId38"/>
    <p:sldId id="662" r:id="rId39"/>
    <p:sldId id="663" r:id="rId40"/>
    <p:sldId id="664" r:id="rId41"/>
    <p:sldId id="665" r:id="rId42"/>
    <p:sldId id="666" r:id="rId43"/>
    <p:sldId id="644" r:id="rId44"/>
    <p:sldId id="645" r:id="rId45"/>
    <p:sldId id="667" r:id="rId46"/>
    <p:sldId id="668" r:id="rId47"/>
    <p:sldId id="669" r:id="rId48"/>
    <p:sldId id="670" r:id="rId49"/>
    <p:sldId id="672" r:id="rId50"/>
    <p:sldId id="673" r:id="rId51"/>
    <p:sldId id="674" r:id="rId52"/>
    <p:sldId id="675" r:id="rId53"/>
    <p:sldId id="676" r:id="rId54"/>
    <p:sldId id="677" r:id="rId55"/>
    <p:sldId id="678" r:id="rId56"/>
    <p:sldId id="679" r:id="rId57"/>
    <p:sldId id="680" r:id="rId58"/>
    <p:sldId id="681" r:id="rId59"/>
    <p:sldId id="682" r:id="rId60"/>
    <p:sldId id="708" r:id="rId61"/>
    <p:sldId id="683" r:id="rId62"/>
    <p:sldId id="684" r:id="rId63"/>
    <p:sldId id="685" r:id="rId64"/>
    <p:sldId id="686" r:id="rId65"/>
    <p:sldId id="687" r:id="rId66"/>
    <p:sldId id="688" r:id="rId67"/>
    <p:sldId id="689" r:id="rId68"/>
    <p:sldId id="690" r:id="rId69"/>
    <p:sldId id="691" r:id="rId70"/>
    <p:sldId id="692" r:id="rId71"/>
    <p:sldId id="693" r:id="rId72"/>
    <p:sldId id="694" r:id="rId73"/>
    <p:sldId id="695" r:id="rId74"/>
    <p:sldId id="696" r:id="rId75"/>
    <p:sldId id="697" r:id="rId76"/>
    <p:sldId id="698" r:id="rId77"/>
    <p:sldId id="699" r:id="rId78"/>
    <p:sldId id="706" r:id="rId79"/>
    <p:sldId id="707" r:id="rId80"/>
    <p:sldId id="711" r:id="rId81"/>
    <p:sldId id="712" r:id="rId82"/>
    <p:sldId id="713"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176" autoAdjust="0"/>
    <p:restoredTop sz="94660"/>
  </p:normalViewPr>
  <p:slideViewPr>
    <p:cSldViewPr snapToGrid="0">
      <p:cViewPr varScale="1">
        <p:scale>
          <a:sx n="70" d="100"/>
          <a:sy n="70" d="100"/>
        </p:scale>
        <p:origin x="7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L_p Norm Values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val>
            <c:numRef>
              <c:f>Sheet1!$C$64:$CX$64</c:f>
              <c:numCache>
                <c:formatCode>General</c:formatCode>
                <c:ptCount val="100"/>
                <c:pt idx="0">
                  <c:v>54</c:v>
                </c:pt>
                <c:pt idx="1">
                  <c:v>31.559467676118999</c:v>
                </c:pt>
                <c:pt idx="2">
                  <c:v>26.563630171059717</c:v>
                </c:pt>
                <c:pt idx="3">
                  <c:v>24.467908467966534</c:v>
                </c:pt>
                <c:pt idx="4">
                  <c:v>23.347729640790281</c:v>
                </c:pt>
                <c:pt idx="5">
                  <c:v>22.664126832710227</c:v>
                </c:pt>
                <c:pt idx="6">
                  <c:v>22.209449764089815</c:v>
                </c:pt>
                <c:pt idx="7">
                  <c:v>21.887763186005177</c:v>
                </c:pt>
                <c:pt idx="8">
                  <c:v>21.649192954880196</c:v>
                </c:pt>
                <c:pt idx="9">
                  <c:v>21.465553483778997</c:v>
                </c:pt>
                <c:pt idx="10">
                  <c:v>21.319881147313659</c:v>
                </c:pt>
                <c:pt idx="11">
                  <c:v>21.201443572935585</c:v>
                </c:pt>
                <c:pt idx="12">
                  <c:v>21.103165179638829</c:v>
                </c:pt>
                <c:pt idx="13">
                  <c:v>21.02021511457227</c:v>
                </c:pt>
                <c:pt idx="14">
                  <c:v>20.949193518926268</c:v>
                </c:pt>
                <c:pt idx="15">
                  <c:v>20.887642978300054</c:v>
                </c:pt>
                <c:pt idx="16">
                  <c:v>20.833744796155944</c:v>
                </c:pt>
                <c:pt idx="17">
                  <c:v>20.786124350367508</c:v>
                </c:pt>
                <c:pt idx="18">
                  <c:v>20.743722953717441</c:v>
                </c:pt>
                <c:pt idx="19">
                  <c:v>20.70571142924825</c:v>
                </c:pt>
                <c:pt idx="20">
                  <c:v>20.671430523315259</c:v>
                </c:pt>
                <c:pt idx="21">
                  <c:v>20.640348985196443</c:v>
                </c:pt>
                <c:pt idx="22">
                  <c:v>20.612033522271634</c:v>
                </c:pt>
                <c:pt idx="23">
                  <c:v>20.586126893677893</c:v>
                </c:pt>
                <c:pt idx="24">
                  <c:v>20.56233168219396</c:v>
                </c:pt>
                <c:pt idx="25">
                  <c:v>20.540398094537771</c:v>
                </c:pt>
                <c:pt idx="26">
                  <c:v>20.520114664552597</c:v>
                </c:pt>
                <c:pt idx="27">
                  <c:v>20.501301078978489</c:v>
                </c:pt>
                <c:pt idx="28">
                  <c:v>20.483802576594528</c:v>
                </c:pt>
                <c:pt idx="29">
                  <c:v>20.467485528617754</c:v>
                </c:pt>
                <c:pt idx="30">
                  <c:v>20.452233916615501</c:v>
                </c:pt>
                <c:pt idx="31">
                  <c:v>20.437946499983813</c:v>
                </c:pt>
                <c:pt idx="32">
                  <c:v>20.424534518756278</c:v>
                </c:pt>
                <c:pt idx="33">
                  <c:v>20.411919816046773</c:v>
                </c:pt>
                <c:pt idx="34">
                  <c:v>20.400033292410612</c:v>
                </c:pt>
                <c:pt idx="35">
                  <c:v>20.388813624954128</c:v>
                </c:pt>
                <c:pt idx="36">
                  <c:v>20.37820619927048</c:v>
                </c:pt>
                <c:pt idx="37">
                  <c:v>20.36816221370999</c:v>
                </c:pt>
                <c:pt idx="38">
                  <c:v>20.358637924146095</c:v>
                </c:pt>
                <c:pt idx="39">
                  <c:v>20.349594004006093</c:v>
                </c:pt>
                <c:pt idx="40">
                  <c:v>20.340994999427419</c:v>
                </c:pt>
                <c:pt idx="41">
                  <c:v>20.332808863354149</c:v>
                </c:pt>
                <c:pt idx="42">
                  <c:v>20.325006555482709</c:v>
                </c:pt>
                <c:pt idx="43">
                  <c:v>20.317561697405182</c:v>
                </c:pt>
                <c:pt idx="44">
                  <c:v>20.310450274233926</c:v>
                </c:pt>
                <c:pt idx="45">
                  <c:v>20.303650375537853</c:v>
                </c:pt>
                <c:pt idx="46">
                  <c:v>20.297141969662182</c:v>
                </c:pt>
                <c:pt idx="47">
                  <c:v>20.290906706508224</c:v>
                </c:pt>
                <c:pt idx="48">
                  <c:v>20.284927744664575</c:v>
                </c:pt>
                <c:pt idx="49">
                  <c:v>20.279189599447729</c:v>
                </c:pt>
                <c:pt idx="50">
                  <c:v>20.273678008955972</c:v>
                </c:pt>
                <c:pt idx="51">
                  <c:v>20.268379815691457</c:v>
                </c:pt>
                <c:pt idx="52">
                  <c:v>20.263282861677524</c:v>
                </c:pt>
                <c:pt idx="53">
                  <c:v>20.258375895308916</c:v>
                </c:pt>
                <c:pt idx="54">
                  <c:v>20.253648488430564</c:v>
                </c:pt>
                <c:pt idx="55">
                  <c:v>20.249090962357837</c:v>
                </c:pt>
                <c:pt idx="56">
                  <c:v>20.244694321732506</c:v>
                </c:pt>
                <c:pt idx="57">
                  <c:v>20.240450195263005</c:v>
                </c:pt>
                <c:pt idx="58">
                  <c:v>20.236350782526877</c:v>
                </c:pt>
                <c:pt idx="59">
                  <c:v>20.232388806124099</c:v>
                </c:pt>
                <c:pt idx="60">
                  <c:v>20.228557468563373</c:v>
                </c:pt>
                <c:pt idx="61">
                  <c:v>20.224850413344214</c:v>
                </c:pt>
                <c:pt idx="62">
                  <c:v>20.221261689765868</c:v>
                </c:pt>
                <c:pt idx="63">
                  <c:v>20.217785721053275</c:v>
                </c:pt>
                <c:pt idx="64">
                  <c:v>20.214417275440802</c:v>
                </c:pt>
                <c:pt idx="65">
                  <c:v>20.211151439898607</c:v>
                </c:pt>
                <c:pt idx="66">
                  <c:v>20.207983596223944</c:v>
                </c:pt>
                <c:pt idx="67">
                  <c:v>20.204909399252717</c:v>
                </c:pt>
                <c:pt idx="68">
                  <c:v>20.201924756975163</c:v>
                </c:pt>
                <c:pt idx="69">
                  <c:v>20.199025812364393</c:v>
                </c:pt>
                <c:pt idx="70">
                  <c:v>20.19620892674785</c:v>
                </c:pt>
                <c:pt idx="71">
                  <c:v>20.193470664571201</c:v>
                </c:pt>
                <c:pt idx="72">
                  <c:v>20.190807779420414</c:v>
                </c:pt>
                <c:pt idx="73">
                  <c:v>20.188217201182468</c:v>
                </c:pt>
                <c:pt idx="74">
                  <c:v>20.185696024237814</c:v>
                </c:pt>
                <c:pt idx="75">
                  <c:v>20.183241496589435</c:v>
                </c:pt>
                <c:pt idx="76">
                  <c:v>20.180851009842627</c:v>
                </c:pt>
                <c:pt idx="77">
                  <c:v>20.178522089958935</c:v>
                </c:pt>
                <c:pt idx="78">
                  <c:v>20.176252388715593</c:v>
                </c:pt>
                <c:pt idx="79">
                  <c:v>20.174039675808032</c:v>
                </c:pt>
                <c:pt idx="80">
                  <c:v>20.17188183154002</c:v>
                </c:pt>
                <c:pt idx="81">
                  <c:v>20.169776840050854</c:v>
                </c:pt>
                <c:pt idx="82">
                  <c:v>20.167722783034215</c:v>
                </c:pt>
                <c:pt idx="83">
                  <c:v>20.165717833907486</c:v>
                </c:pt>
                <c:pt idx="84">
                  <c:v>20.16376025239439</c:v>
                </c:pt>
                <c:pt idx="85">
                  <c:v>20.161848379486962</c:v>
                </c:pt>
                <c:pt idx="86">
                  <c:v>20.159980632756483</c:v>
                </c:pt>
                <c:pt idx="87">
                  <c:v>20.158155501985316</c:v>
                </c:pt>
                <c:pt idx="88">
                  <c:v>20.156371545094338</c:v>
                </c:pt>
                <c:pt idx="89">
                  <c:v>20.154627384343033</c:v>
                </c:pt>
                <c:pt idx="90">
                  <c:v>20.152921702780858</c:v>
                </c:pt>
                <c:pt idx="91">
                  <c:v>20.151253240931169</c:v>
                </c:pt>
                <c:pt idx="92">
                  <c:v>20.149620793689728</c:v>
                </c:pt>
                <c:pt idx="93">
                  <c:v>20.148023207421819</c:v>
                </c:pt>
                <c:pt idx="94">
                  <c:v>20.146459377243676</c:v>
                </c:pt>
                <c:pt idx="95">
                  <c:v>20.144928244474077</c:v>
                </c:pt>
                <c:pt idx="96">
                  <c:v>20.143428794244375</c:v>
                </c:pt>
                <c:pt idx="97">
                  <c:v>20.141960053255254</c:v>
                </c:pt>
                <c:pt idx="98">
                  <c:v>20.140521087669978</c:v>
                </c:pt>
                <c:pt idx="99">
                  <c:v>20.139111001134388</c:v>
                </c:pt>
              </c:numCache>
            </c:numRef>
          </c:val>
          <c:extLst>
            <c:ext xmlns:c16="http://schemas.microsoft.com/office/drawing/2014/chart" uri="{C3380CC4-5D6E-409C-BE32-E72D297353CC}">
              <c16:uniqueId val="{00000000-5757-4DF8-BD85-BD0CB957315E}"/>
            </c:ext>
          </c:extLst>
        </c:ser>
        <c:ser>
          <c:idx val="1"/>
          <c:order val="1"/>
          <c:spPr>
            <a:solidFill>
              <a:schemeClr val="accent2"/>
            </a:solidFill>
            <a:ln>
              <a:noFill/>
            </a:ln>
            <a:effectLst/>
          </c:spPr>
          <c:invertIfNegative val="0"/>
          <c:val>
            <c:numRef>
              <c:f>Sheet1!$C$65:$CX$65</c:f>
              <c:numCache>
                <c:formatCode>General</c:formatCode>
                <c:ptCount val="100"/>
              </c:numCache>
            </c:numRef>
          </c:val>
          <c:extLst>
            <c:ext xmlns:c16="http://schemas.microsoft.com/office/drawing/2014/chart" uri="{C3380CC4-5D6E-409C-BE32-E72D297353CC}">
              <c16:uniqueId val="{00000001-5757-4DF8-BD85-BD0CB957315E}"/>
            </c:ext>
          </c:extLst>
        </c:ser>
        <c:ser>
          <c:idx val="2"/>
          <c:order val="2"/>
          <c:spPr>
            <a:solidFill>
              <a:schemeClr val="accent3"/>
            </a:solidFill>
            <a:ln>
              <a:noFill/>
            </a:ln>
            <a:effectLst/>
          </c:spPr>
          <c:invertIfNegative val="0"/>
          <c:val>
            <c:numRef>
              <c:f>Sheet1!$C$66:$CX$66</c:f>
              <c:numCache>
                <c:formatCode>General</c:formatCode>
                <c:ptCount val="100"/>
              </c:numCache>
            </c:numRef>
          </c:val>
          <c:extLst>
            <c:ext xmlns:c16="http://schemas.microsoft.com/office/drawing/2014/chart" uri="{C3380CC4-5D6E-409C-BE32-E72D297353CC}">
              <c16:uniqueId val="{00000002-5757-4DF8-BD85-BD0CB957315E}"/>
            </c:ext>
          </c:extLst>
        </c:ser>
        <c:dLbls>
          <c:showLegendKey val="0"/>
          <c:showVal val="0"/>
          <c:showCatName val="0"/>
          <c:showSerName val="0"/>
          <c:showPercent val="0"/>
          <c:showBubbleSize val="0"/>
        </c:dLbls>
        <c:gapWidth val="219"/>
        <c:overlap val="-27"/>
        <c:axId val="563929688"/>
        <c:axId val="563932640"/>
      </c:barChart>
      <c:catAx>
        <c:axId val="56392968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3932640"/>
        <c:crosses val="autoZero"/>
        <c:auto val="1"/>
        <c:lblAlgn val="ctr"/>
        <c:lblOffset val="100"/>
        <c:noMultiLvlLbl val="0"/>
      </c:catAx>
      <c:valAx>
        <c:axId val="563932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39296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C4CDB1-7AFE-49B2-B1F4-BC8606257B2E}" type="datetimeFigureOut">
              <a:rPr lang="en-US" smtClean="0"/>
              <a:t>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3AAB94-37DD-468B-9CD4-9850A6F14A35}" type="slidenum">
              <a:rPr lang="en-US" smtClean="0"/>
              <a:t>‹#›</a:t>
            </a:fld>
            <a:endParaRPr lang="en-US"/>
          </a:p>
        </p:txBody>
      </p:sp>
    </p:spTree>
    <p:extLst>
      <p:ext uri="{BB962C8B-B14F-4D97-AF65-F5344CB8AC3E}">
        <p14:creationId xmlns:p14="http://schemas.microsoft.com/office/powerpoint/2010/main" val="239343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DD35410F-069B-4C13-A2E2-70A1382612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5B9C87A-2785-4A2A-A6F5-58997260EA98}" type="slidenum">
              <a:rPr lang="en-US" altLang="en-US" smtClean="0"/>
              <a:pPr>
                <a:spcBef>
                  <a:spcPct val="0"/>
                </a:spcBef>
              </a:pPr>
              <a:t>1</a:t>
            </a:fld>
            <a:endParaRPr lang="en-US" altLang="en-US"/>
          </a:p>
        </p:txBody>
      </p:sp>
      <p:sp>
        <p:nvSpPr>
          <p:cNvPr id="6147" name="Rectangle 2">
            <a:extLst>
              <a:ext uri="{FF2B5EF4-FFF2-40B4-BE49-F238E27FC236}">
                <a16:creationId xmlns:a16="http://schemas.microsoft.com/office/drawing/2014/main" id="{499E314D-FC21-484D-8B92-F4BC9CA0BEBC}"/>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CE786573-4C65-4BCF-AB59-DE0CB1D0F8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066850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IME634:MDA</a:t>
            </a:r>
          </a:p>
        </p:txBody>
      </p:sp>
      <p:sp>
        <p:nvSpPr>
          <p:cNvPr id="5" name="Footer Placeholder 4"/>
          <p:cNvSpPr>
            <a:spLocks noGrp="1"/>
          </p:cNvSpPr>
          <p:nvPr>
            <p:ph type="ftr" sz="quarter" idx="11"/>
          </p:nvPr>
        </p:nvSpPr>
        <p:spPr/>
        <p:txBody>
          <a:bodyPr/>
          <a:lstStyle/>
          <a:p>
            <a:r>
              <a:rPr lang="en-US"/>
              <a:t>RNSengupta,IME Dept.,IIT Kanpur,INDIA</a:t>
            </a:r>
          </a:p>
        </p:txBody>
      </p:sp>
      <p:sp>
        <p:nvSpPr>
          <p:cNvPr id="6" name="Slide Number Placeholder 5"/>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2662661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IME634:MDA</a:t>
            </a:r>
          </a:p>
        </p:txBody>
      </p:sp>
      <p:sp>
        <p:nvSpPr>
          <p:cNvPr id="5" name="Footer Placeholder 4"/>
          <p:cNvSpPr>
            <a:spLocks noGrp="1"/>
          </p:cNvSpPr>
          <p:nvPr>
            <p:ph type="ftr" sz="quarter" idx="11"/>
          </p:nvPr>
        </p:nvSpPr>
        <p:spPr/>
        <p:txBody>
          <a:bodyPr/>
          <a:lstStyle/>
          <a:p>
            <a:r>
              <a:rPr lang="en-US"/>
              <a:t>RNSengupta,IME Dept.,IIT Kanpur,INDIA</a:t>
            </a:r>
          </a:p>
        </p:txBody>
      </p:sp>
      <p:sp>
        <p:nvSpPr>
          <p:cNvPr id="6" name="Slide Number Placeholder 5"/>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3264796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IME634:MDA</a:t>
            </a:r>
          </a:p>
        </p:txBody>
      </p:sp>
      <p:sp>
        <p:nvSpPr>
          <p:cNvPr id="5" name="Footer Placeholder 4"/>
          <p:cNvSpPr>
            <a:spLocks noGrp="1"/>
          </p:cNvSpPr>
          <p:nvPr>
            <p:ph type="ftr" sz="quarter" idx="11"/>
          </p:nvPr>
        </p:nvSpPr>
        <p:spPr/>
        <p:txBody>
          <a:bodyPr/>
          <a:lstStyle/>
          <a:p>
            <a:r>
              <a:rPr lang="en-US"/>
              <a:t>RNSengupta,IME Dept.,IIT Kanpur,INDIA</a:t>
            </a:r>
          </a:p>
        </p:txBody>
      </p:sp>
      <p:sp>
        <p:nvSpPr>
          <p:cNvPr id="6" name="Slide Number Placeholder 5"/>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78986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IME634:MDA</a:t>
            </a:r>
          </a:p>
        </p:txBody>
      </p:sp>
      <p:sp>
        <p:nvSpPr>
          <p:cNvPr id="5" name="Footer Placeholder 4"/>
          <p:cNvSpPr>
            <a:spLocks noGrp="1"/>
          </p:cNvSpPr>
          <p:nvPr>
            <p:ph type="ftr" sz="quarter" idx="11"/>
          </p:nvPr>
        </p:nvSpPr>
        <p:spPr/>
        <p:txBody>
          <a:bodyPr/>
          <a:lstStyle/>
          <a:p>
            <a:r>
              <a:rPr lang="en-US"/>
              <a:t>RNSengupta,IME Dept.,IIT Kanpur,INDIA</a:t>
            </a:r>
          </a:p>
        </p:txBody>
      </p:sp>
      <p:sp>
        <p:nvSpPr>
          <p:cNvPr id="6" name="Slide Number Placeholder 5"/>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3914296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IME634:MDA</a:t>
            </a:r>
          </a:p>
        </p:txBody>
      </p:sp>
      <p:sp>
        <p:nvSpPr>
          <p:cNvPr id="5" name="Footer Placeholder 4"/>
          <p:cNvSpPr>
            <a:spLocks noGrp="1"/>
          </p:cNvSpPr>
          <p:nvPr>
            <p:ph type="ftr" sz="quarter" idx="11"/>
          </p:nvPr>
        </p:nvSpPr>
        <p:spPr/>
        <p:txBody>
          <a:bodyPr/>
          <a:lstStyle/>
          <a:p>
            <a:r>
              <a:rPr lang="en-US"/>
              <a:t>RNSengupta,IME Dept.,IIT Kanpur,INDIA</a:t>
            </a:r>
          </a:p>
        </p:txBody>
      </p:sp>
      <p:sp>
        <p:nvSpPr>
          <p:cNvPr id="6" name="Slide Number Placeholder 5"/>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2148669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IME634:MDA</a:t>
            </a:r>
          </a:p>
        </p:txBody>
      </p:sp>
      <p:sp>
        <p:nvSpPr>
          <p:cNvPr id="6" name="Footer Placeholder 5"/>
          <p:cNvSpPr>
            <a:spLocks noGrp="1"/>
          </p:cNvSpPr>
          <p:nvPr>
            <p:ph type="ftr" sz="quarter" idx="11"/>
          </p:nvPr>
        </p:nvSpPr>
        <p:spPr/>
        <p:txBody>
          <a:bodyPr/>
          <a:lstStyle/>
          <a:p>
            <a:r>
              <a:rPr lang="en-US"/>
              <a:t>RNSengupta,IME Dept.,IIT Kanpur,INDIA</a:t>
            </a:r>
          </a:p>
        </p:txBody>
      </p:sp>
      <p:sp>
        <p:nvSpPr>
          <p:cNvPr id="7" name="Slide Number Placeholder 6"/>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2100143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IME634:MDA</a:t>
            </a:r>
          </a:p>
        </p:txBody>
      </p:sp>
      <p:sp>
        <p:nvSpPr>
          <p:cNvPr id="8" name="Footer Placeholder 7"/>
          <p:cNvSpPr>
            <a:spLocks noGrp="1"/>
          </p:cNvSpPr>
          <p:nvPr>
            <p:ph type="ftr" sz="quarter" idx="11"/>
          </p:nvPr>
        </p:nvSpPr>
        <p:spPr/>
        <p:txBody>
          <a:bodyPr/>
          <a:lstStyle/>
          <a:p>
            <a:r>
              <a:rPr lang="en-US"/>
              <a:t>RNSengupta,IME Dept.,IIT Kanpur,INDIA</a:t>
            </a:r>
          </a:p>
        </p:txBody>
      </p:sp>
      <p:sp>
        <p:nvSpPr>
          <p:cNvPr id="9" name="Slide Number Placeholder 8"/>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1933899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IME634:MDA</a:t>
            </a:r>
          </a:p>
        </p:txBody>
      </p:sp>
      <p:sp>
        <p:nvSpPr>
          <p:cNvPr id="4" name="Footer Placeholder 3"/>
          <p:cNvSpPr>
            <a:spLocks noGrp="1"/>
          </p:cNvSpPr>
          <p:nvPr>
            <p:ph type="ftr" sz="quarter" idx="11"/>
          </p:nvPr>
        </p:nvSpPr>
        <p:spPr/>
        <p:txBody>
          <a:bodyPr/>
          <a:lstStyle/>
          <a:p>
            <a:r>
              <a:rPr lang="en-US"/>
              <a:t>RNSengupta,IME Dept.,IIT Kanpur,INDIA</a:t>
            </a:r>
          </a:p>
        </p:txBody>
      </p:sp>
      <p:sp>
        <p:nvSpPr>
          <p:cNvPr id="5" name="Slide Number Placeholder 4"/>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4002737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IME634:MDA</a:t>
            </a:r>
          </a:p>
        </p:txBody>
      </p:sp>
      <p:sp>
        <p:nvSpPr>
          <p:cNvPr id="3" name="Footer Placeholder 2"/>
          <p:cNvSpPr>
            <a:spLocks noGrp="1"/>
          </p:cNvSpPr>
          <p:nvPr>
            <p:ph type="ftr" sz="quarter" idx="11"/>
          </p:nvPr>
        </p:nvSpPr>
        <p:spPr/>
        <p:txBody>
          <a:bodyPr/>
          <a:lstStyle/>
          <a:p>
            <a:r>
              <a:rPr lang="en-US"/>
              <a:t>RNSengupta,IME Dept.,IIT Kanpur,INDIA</a:t>
            </a:r>
          </a:p>
        </p:txBody>
      </p:sp>
      <p:sp>
        <p:nvSpPr>
          <p:cNvPr id="4" name="Slide Number Placeholder 3"/>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3925838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IME634:MDA</a:t>
            </a:r>
          </a:p>
        </p:txBody>
      </p:sp>
      <p:sp>
        <p:nvSpPr>
          <p:cNvPr id="6" name="Footer Placeholder 5"/>
          <p:cNvSpPr>
            <a:spLocks noGrp="1"/>
          </p:cNvSpPr>
          <p:nvPr>
            <p:ph type="ftr" sz="quarter" idx="11"/>
          </p:nvPr>
        </p:nvSpPr>
        <p:spPr/>
        <p:txBody>
          <a:bodyPr/>
          <a:lstStyle/>
          <a:p>
            <a:r>
              <a:rPr lang="en-US"/>
              <a:t>RNSengupta,IME Dept.,IIT Kanpur,INDIA</a:t>
            </a:r>
          </a:p>
        </p:txBody>
      </p:sp>
      <p:sp>
        <p:nvSpPr>
          <p:cNvPr id="7" name="Slide Number Placeholder 6"/>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1234197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IME634:MDA</a:t>
            </a:r>
          </a:p>
        </p:txBody>
      </p:sp>
      <p:sp>
        <p:nvSpPr>
          <p:cNvPr id="6" name="Footer Placeholder 5"/>
          <p:cNvSpPr>
            <a:spLocks noGrp="1"/>
          </p:cNvSpPr>
          <p:nvPr>
            <p:ph type="ftr" sz="quarter" idx="11"/>
          </p:nvPr>
        </p:nvSpPr>
        <p:spPr/>
        <p:txBody>
          <a:bodyPr/>
          <a:lstStyle/>
          <a:p>
            <a:r>
              <a:rPr lang="en-US"/>
              <a:t>RNSengupta,IME Dept.,IIT Kanpur,INDIA</a:t>
            </a:r>
          </a:p>
        </p:txBody>
      </p:sp>
      <p:sp>
        <p:nvSpPr>
          <p:cNvPr id="7" name="Slide Number Placeholder 6"/>
          <p:cNvSpPr>
            <a:spLocks noGrp="1"/>
          </p:cNvSpPr>
          <p:nvPr>
            <p:ph type="sldNum" sz="quarter" idx="12"/>
          </p:nvPr>
        </p:nvSpPr>
        <p:spPr/>
        <p:txBody>
          <a:bodyPr/>
          <a:lstStyle/>
          <a:p>
            <a:fld id="{9EE94C91-E7C7-4CA4-8153-EE2D68CBA75F}" type="slidenum">
              <a:rPr lang="en-US" smtClean="0"/>
              <a:t>‹#›</a:t>
            </a:fld>
            <a:endParaRPr lang="en-US"/>
          </a:p>
        </p:txBody>
      </p:sp>
    </p:spTree>
    <p:extLst>
      <p:ext uri="{BB962C8B-B14F-4D97-AF65-F5344CB8AC3E}">
        <p14:creationId xmlns:p14="http://schemas.microsoft.com/office/powerpoint/2010/main" val="3282907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IME634:MDA</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RNSengupta,IME Dept.,IIT Kanpur,INDIA</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E94C91-E7C7-4CA4-8153-EE2D68CBA75F}" type="slidenum">
              <a:rPr lang="en-US" smtClean="0"/>
              <a:t>‹#›</a:t>
            </a:fld>
            <a:endParaRPr lang="en-US"/>
          </a:p>
        </p:txBody>
      </p:sp>
    </p:spTree>
    <p:extLst>
      <p:ext uri="{BB962C8B-B14F-4D97-AF65-F5344CB8AC3E}">
        <p14:creationId xmlns:p14="http://schemas.microsoft.com/office/powerpoint/2010/main" val="1708585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4">
            <a:extLst>
              <a:ext uri="{FF2B5EF4-FFF2-40B4-BE49-F238E27FC236}">
                <a16:creationId xmlns:a16="http://schemas.microsoft.com/office/drawing/2014/main" id="{6F4262F0-303B-4148-BFAD-F82B41EA193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t>RNSengupta,IME Dept.,IIT Kanpur,INDIA</a:t>
            </a:r>
          </a:p>
        </p:txBody>
      </p:sp>
      <p:sp>
        <p:nvSpPr>
          <p:cNvPr id="5123" name="Slide Number Placeholder 5">
            <a:extLst>
              <a:ext uri="{FF2B5EF4-FFF2-40B4-BE49-F238E27FC236}">
                <a16:creationId xmlns:a16="http://schemas.microsoft.com/office/drawing/2014/main" id="{592E8AA4-37AB-48A4-A940-4928EFA53CE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649BB91-D01E-4F94-A3FC-C22C9A33189B}" type="slidenum">
              <a:rPr lang="en-US" altLang="en-US" sz="1400"/>
              <a:pPr>
                <a:spcBef>
                  <a:spcPct val="0"/>
                </a:spcBef>
                <a:buFontTx/>
                <a:buNone/>
              </a:pPr>
              <a:t>1</a:t>
            </a:fld>
            <a:endParaRPr lang="en-US" altLang="en-US" sz="1400"/>
          </a:p>
        </p:txBody>
      </p:sp>
      <p:sp>
        <p:nvSpPr>
          <p:cNvPr id="453634" name="Rectangle 2">
            <a:extLst>
              <a:ext uri="{FF2B5EF4-FFF2-40B4-BE49-F238E27FC236}">
                <a16:creationId xmlns:a16="http://schemas.microsoft.com/office/drawing/2014/main" id="{933833AC-67BC-456E-9B7F-F21243A3735A}"/>
              </a:ext>
            </a:extLst>
          </p:cNvPr>
          <p:cNvSpPr>
            <a:spLocks noGrp="1" noChangeArrowheads="1"/>
          </p:cNvSpPr>
          <p:nvPr>
            <p:ph type="title"/>
          </p:nvPr>
        </p:nvSpPr>
        <p:spPr>
          <a:xfrm>
            <a:off x="1828800" y="381000"/>
            <a:ext cx="8305800" cy="2286000"/>
          </a:xfrm>
        </p:spPr>
        <p:txBody>
          <a:bodyPr/>
          <a:lstStyle/>
          <a:p>
            <a:pPr algn="ctr" eaLnBrk="1" hangingPunct="1">
              <a:defRPr/>
            </a:pPr>
            <a:r>
              <a:rPr lang="en-US" sz="5000" b="1" dirty="0">
                <a:solidFill>
                  <a:srgbClr val="FF0000"/>
                </a:solidFill>
                <a:effectLst>
                  <a:outerShdw blurRad="38100" dist="38100" dir="2700000" algn="tl">
                    <a:srgbClr val="C0C0C0"/>
                  </a:outerShdw>
                </a:effectLst>
              </a:rPr>
              <a:t>IME634: Management Decision Analysis</a:t>
            </a:r>
          </a:p>
        </p:txBody>
      </p:sp>
      <p:sp>
        <p:nvSpPr>
          <p:cNvPr id="5125" name="Rectangle 3">
            <a:extLst>
              <a:ext uri="{FF2B5EF4-FFF2-40B4-BE49-F238E27FC236}">
                <a16:creationId xmlns:a16="http://schemas.microsoft.com/office/drawing/2014/main" id="{5EC02925-816D-43A3-9B30-967A7B7F7DE1}"/>
              </a:ext>
            </a:extLst>
          </p:cNvPr>
          <p:cNvSpPr>
            <a:spLocks noGrp="1" noChangeArrowheads="1"/>
          </p:cNvSpPr>
          <p:nvPr>
            <p:ph type="body" idx="1"/>
          </p:nvPr>
        </p:nvSpPr>
        <p:spPr>
          <a:xfrm>
            <a:off x="2209800" y="2895600"/>
            <a:ext cx="7772400" cy="3200400"/>
          </a:xfrm>
        </p:spPr>
        <p:txBody>
          <a:bodyPr/>
          <a:lstStyle/>
          <a:p>
            <a:pPr algn="ctr" eaLnBrk="1" hangingPunct="1">
              <a:buFontTx/>
              <a:buNone/>
            </a:pPr>
            <a:r>
              <a:rPr lang="en-US" altLang="en-US" sz="3000" b="1" dirty="0">
                <a:solidFill>
                  <a:srgbClr val="0000FF"/>
                </a:solidFill>
              </a:rPr>
              <a:t>Raghu Nandan Sengupta</a:t>
            </a:r>
          </a:p>
          <a:p>
            <a:pPr algn="ctr" eaLnBrk="1" hangingPunct="1">
              <a:buFontTx/>
              <a:buNone/>
            </a:pPr>
            <a:r>
              <a:rPr lang="en-US" altLang="en-US" sz="3000" b="1" dirty="0">
                <a:solidFill>
                  <a:srgbClr val="0000FF"/>
                </a:solidFill>
              </a:rPr>
              <a:t>Industrial &amp; Management Department</a:t>
            </a:r>
          </a:p>
          <a:p>
            <a:pPr algn="ctr" eaLnBrk="1" hangingPunct="1">
              <a:buFontTx/>
              <a:buNone/>
            </a:pPr>
            <a:r>
              <a:rPr lang="en-US" altLang="en-US" sz="3000" b="1" dirty="0">
                <a:solidFill>
                  <a:srgbClr val="0000FF"/>
                </a:solidFill>
              </a:rPr>
              <a:t>Indian Institute of Technology Kanpur</a:t>
            </a:r>
          </a:p>
        </p:txBody>
      </p:sp>
      <p:pic>
        <p:nvPicPr>
          <p:cNvPr id="5126" name="Picture 4" descr="iitlogo">
            <a:extLst>
              <a:ext uri="{FF2B5EF4-FFF2-40B4-BE49-F238E27FC236}">
                <a16:creationId xmlns:a16="http://schemas.microsoft.com/office/drawing/2014/main" id="{C6701158-501E-45AB-82E6-CD4E725009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Date Placeholder 1">
            <a:extLst>
              <a:ext uri="{FF2B5EF4-FFF2-40B4-BE49-F238E27FC236}">
                <a16:creationId xmlns:a16="http://schemas.microsoft.com/office/drawing/2014/main" id="{5B97B602-7CA0-415D-9885-525FAD9CA3D4}"/>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7200">
                <a:solidFill>
                  <a:schemeClr val="tx2"/>
                </a:solidFill>
                <a:latin typeface="Times New Roman" panose="02020603050405020304" pitchFamily="18" charset="0"/>
              </a:defRPr>
            </a:lvl1pPr>
            <a:lvl2pPr marL="742950" indent="-285750">
              <a:defRPr sz="7200">
                <a:solidFill>
                  <a:schemeClr val="tx2"/>
                </a:solidFill>
                <a:latin typeface="Times New Roman" panose="02020603050405020304" pitchFamily="18" charset="0"/>
              </a:defRPr>
            </a:lvl2pPr>
            <a:lvl3pPr marL="1143000" indent="-228600">
              <a:defRPr sz="7200">
                <a:solidFill>
                  <a:schemeClr val="tx2"/>
                </a:solidFill>
                <a:latin typeface="Times New Roman" panose="02020603050405020304" pitchFamily="18" charset="0"/>
              </a:defRPr>
            </a:lvl3pPr>
            <a:lvl4pPr marL="1600200" indent="-228600">
              <a:defRPr sz="7200">
                <a:solidFill>
                  <a:schemeClr val="tx2"/>
                </a:solidFill>
                <a:latin typeface="Times New Roman" panose="02020603050405020304" pitchFamily="18" charset="0"/>
              </a:defRPr>
            </a:lvl4pPr>
            <a:lvl5pPr marL="2057400" indent="-228600">
              <a:defRPr sz="7200">
                <a:solidFill>
                  <a:schemeClr val="tx2"/>
                </a:solidFill>
                <a:latin typeface="Times New Roman" panose="02020603050405020304" pitchFamily="18" charset="0"/>
              </a:defRPr>
            </a:lvl5pPr>
            <a:lvl6pPr marL="2514600" indent="-228600"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eaLnBrk="0" fontAlgn="base" hangingPunct="0">
              <a:spcBef>
                <a:spcPct val="0"/>
              </a:spcBef>
              <a:spcAft>
                <a:spcPct val="0"/>
              </a:spcAft>
              <a:defRPr sz="7200">
                <a:solidFill>
                  <a:schemeClr val="tx2"/>
                </a:solidFill>
                <a:latin typeface="Times New Roman" panose="02020603050405020304" pitchFamily="18" charset="0"/>
              </a:defRPr>
            </a:lvl9pPr>
          </a:lstStyle>
          <a:p>
            <a:r>
              <a:rPr lang="en-US" altLang="en-US" sz="1400">
                <a:solidFill>
                  <a:schemeClr val="tx1"/>
                </a:solidFill>
              </a:rPr>
              <a:t>IME634:MDA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(contd..)</a:t>
            </a:r>
          </a:p>
        </p:txBody>
      </p:sp>
      <p:sp>
        <p:nvSpPr>
          <p:cNvPr id="3" name="Content Placeholder 2"/>
          <p:cNvSpPr>
            <a:spLocks noGrp="1"/>
          </p:cNvSpPr>
          <p:nvPr>
            <p:ph idx="1"/>
          </p:nvPr>
        </p:nvSpPr>
        <p:spPr/>
        <p:txBody>
          <a:bodyPr>
            <a:noAutofit/>
          </a:bodyPr>
          <a:lstStyle/>
          <a:p>
            <a:pPr lvl="0">
              <a:buFont typeface="Wingdings" panose="05000000000000000000" pitchFamily="2" charset="2"/>
              <a:buChar char="§"/>
            </a:pPr>
            <a:r>
              <a:rPr lang="en-US" sz="2700" dirty="0"/>
              <a:t>One should specify threshold, </a:t>
            </a:r>
            <a:r>
              <a:rPr lang="en-US" sz="2700" dirty="0" err="1"/>
              <a:t>g</a:t>
            </a:r>
            <a:r>
              <a:rPr lang="en-US" sz="2700" baseline="-25000" dirty="0" err="1"/>
              <a:t>i</a:t>
            </a:r>
            <a:r>
              <a:rPr lang="en-US" sz="2700" dirty="0"/>
              <a:t>(</a:t>
            </a:r>
            <a:r>
              <a:rPr lang="en-US" sz="2700" dirty="0" err="1"/>
              <a:t>A</a:t>
            </a:r>
            <a:r>
              <a:rPr lang="en-US" sz="2700" baseline="-25000" dirty="0" err="1"/>
              <a:t>j</a:t>
            </a:r>
            <a:r>
              <a:rPr lang="en-US" sz="2700" dirty="0"/>
              <a:t>) - </a:t>
            </a:r>
            <a:r>
              <a:rPr lang="en-US" sz="2700" dirty="0" err="1"/>
              <a:t>g</a:t>
            </a:r>
            <a:r>
              <a:rPr lang="en-US" sz="2700" baseline="-25000" dirty="0" err="1"/>
              <a:t>i</a:t>
            </a:r>
            <a:r>
              <a:rPr lang="en-US" sz="2700" dirty="0"/>
              <a:t>(A</a:t>
            </a:r>
            <a:r>
              <a:rPr lang="en-US" sz="2700" baseline="-25000" dirty="0"/>
              <a:t>k</a:t>
            </a:r>
            <a:r>
              <a:rPr lang="en-US" sz="2700" dirty="0"/>
              <a:t>), which depends on the decision </a:t>
            </a:r>
            <a:r>
              <a:rPr lang="en-US" sz="2700" dirty="0" err="1"/>
              <a:t>maker</a:t>
            </a:r>
            <a:r>
              <a:rPr lang="en-US" sz="2700" dirty="0" err="1">
                <a:sym typeface="Symbol" panose="05050102010706020507" pitchFamily="18" charset="2"/>
              </a:rPr>
              <a:t></a:t>
            </a:r>
            <a:r>
              <a:rPr lang="en-US" sz="2700" dirty="0" err="1"/>
              <a:t>s</a:t>
            </a:r>
            <a:r>
              <a:rPr lang="en-US" sz="2700" dirty="0"/>
              <a:t> </a:t>
            </a:r>
            <a:r>
              <a:rPr lang="en-US" sz="2700" b="1" dirty="0">
                <a:solidFill>
                  <a:srgbClr val="FF0000"/>
                </a:solidFill>
              </a:rPr>
              <a:t>choice</a:t>
            </a:r>
            <a:r>
              <a:rPr lang="en-US" sz="2700" dirty="0">
                <a:solidFill>
                  <a:srgbClr val="0000FF"/>
                </a:solidFill>
              </a:rPr>
              <a:t> (</a:t>
            </a:r>
            <a:r>
              <a:rPr lang="en-US" sz="2700" b="1" dirty="0">
                <a:solidFill>
                  <a:srgbClr val="FF0000"/>
                </a:solidFill>
              </a:rPr>
              <a:t>concept of utility function is important here</a:t>
            </a:r>
            <a:r>
              <a:rPr lang="en-US" sz="2700" dirty="0">
                <a:solidFill>
                  <a:srgbClr val="0000FF"/>
                </a:solidFill>
              </a:rPr>
              <a:t>)</a:t>
            </a:r>
            <a:r>
              <a:rPr lang="en-US" sz="2700" dirty="0"/>
              <a:t>.</a:t>
            </a:r>
          </a:p>
          <a:p>
            <a:pPr lvl="0">
              <a:buFont typeface="Wingdings" panose="05000000000000000000" pitchFamily="2" charset="2"/>
              <a:buChar char="§"/>
            </a:pPr>
            <a:r>
              <a:rPr lang="en-US" sz="2700" dirty="0"/>
              <a:t>The decision maker assign weights or importance factors to the criteria and this is done in order to express ones preference to show the relative importance</a:t>
            </a:r>
          </a:p>
          <a:p>
            <a:pPr lvl="0">
              <a:buFont typeface="Wingdings" panose="05000000000000000000" pitchFamily="2" charset="2"/>
              <a:buChar char="§"/>
            </a:pPr>
            <a:r>
              <a:rPr lang="en-US" sz="2700" dirty="0"/>
              <a:t>This also comes from the fact that utility functions or net value concept of any decision making process is the important driving force for the choices and their ranking for any particular decision maker</a:t>
            </a:r>
          </a:p>
          <a:p>
            <a:pPr lvl="0">
              <a:buFont typeface="Wingdings" panose="05000000000000000000" pitchFamily="2" charset="2"/>
              <a:buChar char="§"/>
            </a:pPr>
            <a:r>
              <a:rPr lang="en-US" sz="2700" dirty="0"/>
              <a:t>This method is convenient where there are few criteria and a large number of alternatives</a:t>
            </a:r>
          </a:p>
        </p:txBody>
      </p:sp>
      <p:sp>
        <p:nvSpPr>
          <p:cNvPr id="4" name="Date Placeholder 3">
            <a:extLst>
              <a:ext uri="{FF2B5EF4-FFF2-40B4-BE49-F238E27FC236}">
                <a16:creationId xmlns:a16="http://schemas.microsoft.com/office/drawing/2014/main" id="{BBFB69AF-6698-4717-86F4-37300764FADF}"/>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9E93062A-4221-40E6-82DA-958BC50E9308}"/>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9831E274-B06B-42D4-A8E5-816D69F56886}"/>
              </a:ext>
            </a:extLst>
          </p:cNvPr>
          <p:cNvSpPr>
            <a:spLocks noGrp="1"/>
          </p:cNvSpPr>
          <p:nvPr>
            <p:ph type="sldNum" sz="quarter" idx="12"/>
          </p:nvPr>
        </p:nvSpPr>
        <p:spPr/>
        <p:txBody>
          <a:bodyPr/>
          <a:lstStyle/>
          <a:p>
            <a:fld id="{9EE94C91-E7C7-4CA4-8153-EE2D68CBA75F}" type="slidenum">
              <a:rPr lang="en-US" smtClean="0"/>
              <a:t>10</a:t>
            </a:fld>
            <a:endParaRPr lang="en-US"/>
          </a:p>
        </p:txBody>
      </p:sp>
    </p:spTree>
    <p:extLst>
      <p:ext uri="{BB962C8B-B14F-4D97-AF65-F5344CB8AC3E}">
        <p14:creationId xmlns:p14="http://schemas.microsoft.com/office/powerpoint/2010/main" val="3800122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a:t>
            </a:r>
            <a:r>
              <a:rPr lang="en-US" b="1" dirty="0" err="1">
                <a:solidFill>
                  <a:srgbClr val="0000FF"/>
                </a:solidFill>
              </a:rPr>
              <a:t>contd</a:t>
            </a:r>
            <a:r>
              <a:rPr lang="en-US" b="1" dirty="0">
                <a:solidFill>
                  <a:srgbClr val="0000FF"/>
                </a:solidFill>
              </a:rPr>
              <a:t>…): Distance measure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lvl="0" algn="just">
                  <a:buFont typeface="Wingdings" panose="05000000000000000000" pitchFamily="2" charset="2"/>
                  <a:buChar char="§"/>
                </a:pPr>
                <a:r>
                  <a:rPr lang="en-US" sz="3000" dirty="0"/>
                  <a:t>The </a:t>
                </a:r>
                <a:r>
                  <a:rPr lang="en-US" sz="3000" b="1" i="1" dirty="0">
                    <a:solidFill>
                      <a:srgbClr val="FF0000"/>
                    </a:solidFill>
                  </a:rPr>
                  <a:t>Euclidean</a:t>
                </a:r>
                <a:r>
                  <a:rPr lang="en-US" sz="3000" dirty="0"/>
                  <a:t> distance between vector/points </a:t>
                </a:r>
                <a14:m>
                  <m:oMath xmlns:m="http://schemas.openxmlformats.org/officeDocument/2006/math">
                    <m:r>
                      <a:rPr lang="en-US" sz="3200" b="1" i="1" dirty="0">
                        <a:latin typeface="Cambria Math" panose="02040503050406030204" pitchFamily="18" charset="0"/>
                      </a:rPr>
                      <m:t>𝒙</m:t>
                    </m:r>
                    <m:r>
                      <a:rPr lang="en-US" sz="3200" b="1" i="1" dirty="0">
                        <a:latin typeface="Cambria Math" panose="02040503050406030204" pitchFamily="18" charset="0"/>
                      </a:rPr>
                      <m:t>=</m:t>
                    </m:r>
                    <m:d>
                      <m:dPr>
                        <m:ctrlPr>
                          <a:rPr lang="en-US" sz="3200" b="1" i="1" dirty="0">
                            <a:latin typeface="Cambria Math" panose="02040503050406030204" pitchFamily="18" charset="0"/>
                          </a:rPr>
                        </m:ctrlPr>
                      </m:dPr>
                      <m:e>
                        <m:sSub>
                          <m:sSubPr>
                            <m:ctrlPr>
                              <a:rPr lang="en-US" sz="3200" i="1" dirty="0">
                                <a:latin typeface="Cambria Math" panose="02040503050406030204" pitchFamily="18" charset="0"/>
                              </a:rPr>
                            </m:ctrlPr>
                          </m:sSubPr>
                          <m:e>
                            <m:r>
                              <a:rPr lang="en-US" sz="3200" i="1" dirty="0">
                                <a:latin typeface="Cambria Math" panose="02040503050406030204" pitchFamily="18" charset="0"/>
                              </a:rPr>
                              <m:t>𝑥</m:t>
                            </m:r>
                          </m:e>
                          <m:sub>
                            <m:r>
                              <a:rPr lang="en-US" sz="3200" i="1" dirty="0">
                                <a:latin typeface="Cambria Math" panose="02040503050406030204" pitchFamily="18" charset="0"/>
                              </a:rPr>
                              <m:t>1</m:t>
                            </m:r>
                          </m:sub>
                        </m:sSub>
                        <m:r>
                          <a:rPr lang="en-US" sz="3200" b="1" i="1" dirty="0">
                            <a:latin typeface="Cambria Math" panose="02040503050406030204" pitchFamily="18" charset="0"/>
                          </a:rPr>
                          <m:t>,</m:t>
                        </m:r>
                        <m:r>
                          <a:rPr lang="en-US" sz="3200" b="1" i="1" dirty="0">
                            <a:latin typeface="Cambria Math" panose="02040503050406030204" pitchFamily="18" charset="0"/>
                            <a:ea typeface="Cambria Math" panose="02040503050406030204" pitchFamily="18" charset="0"/>
                          </a:rPr>
                          <m:t>⋯,</m:t>
                        </m:r>
                        <m:sSub>
                          <m:sSubPr>
                            <m:ctrlPr>
                              <a:rPr lang="en-US" sz="3200" i="1" dirty="0">
                                <a:latin typeface="Cambria Math" panose="02040503050406030204" pitchFamily="18" charset="0"/>
                              </a:rPr>
                            </m:ctrlPr>
                          </m:sSubPr>
                          <m:e>
                            <m:r>
                              <a:rPr lang="en-US" sz="3200" i="1" dirty="0">
                                <a:latin typeface="Cambria Math" panose="02040503050406030204" pitchFamily="18" charset="0"/>
                              </a:rPr>
                              <m:t>𝑥</m:t>
                            </m:r>
                          </m:e>
                          <m:sub>
                            <m:r>
                              <a:rPr lang="en-US" sz="3200" i="1" dirty="0">
                                <a:latin typeface="Cambria Math" panose="02040503050406030204" pitchFamily="18" charset="0"/>
                              </a:rPr>
                              <m:t>𝑛</m:t>
                            </m:r>
                          </m:sub>
                        </m:sSub>
                      </m:e>
                    </m:d>
                  </m:oMath>
                </a14:m>
                <a:r>
                  <a:rPr lang="en-US" sz="3200" dirty="0"/>
                  <a:t> and </a:t>
                </a:r>
                <a14:m>
                  <m:oMath xmlns:m="http://schemas.openxmlformats.org/officeDocument/2006/math">
                    <m:r>
                      <a:rPr lang="en-US" sz="3200" b="1" i="1" dirty="0">
                        <a:latin typeface="Cambria Math" panose="02040503050406030204" pitchFamily="18" charset="0"/>
                      </a:rPr>
                      <m:t>𝒚</m:t>
                    </m:r>
                    <m:r>
                      <a:rPr lang="en-US" sz="3200" b="1" i="1" dirty="0">
                        <a:latin typeface="Cambria Math" panose="02040503050406030204" pitchFamily="18" charset="0"/>
                      </a:rPr>
                      <m:t>=</m:t>
                    </m:r>
                    <m:d>
                      <m:dPr>
                        <m:ctrlPr>
                          <a:rPr lang="en-US" sz="3200" b="1" i="1" dirty="0">
                            <a:latin typeface="Cambria Math" panose="02040503050406030204" pitchFamily="18" charset="0"/>
                          </a:rPr>
                        </m:ctrlPr>
                      </m:dPr>
                      <m:e>
                        <m:sSub>
                          <m:sSubPr>
                            <m:ctrlPr>
                              <a:rPr lang="en-US" sz="3200" i="1" dirty="0">
                                <a:latin typeface="Cambria Math" panose="02040503050406030204" pitchFamily="18" charset="0"/>
                              </a:rPr>
                            </m:ctrlPr>
                          </m:sSubPr>
                          <m:e>
                            <m:r>
                              <a:rPr lang="en-US" sz="3200" i="1" dirty="0">
                                <a:latin typeface="Cambria Math" panose="02040503050406030204" pitchFamily="18" charset="0"/>
                              </a:rPr>
                              <m:t>𝑦</m:t>
                            </m:r>
                          </m:e>
                          <m:sub>
                            <m:r>
                              <a:rPr lang="en-US" sz="3200" i="1" dirty="0">
                                <a:latin typeface="Cambria Math" panose="02040503050406030204" pitchFamily="18" charset="0"/>
                              </a:rPr>
                              <m:t>1</m:t>
                            </m:r>
                          </m:sub>
                        </m:sSub>
                        <m:r>
                          <a:rPr lang="en-US" sz="3200" b="1" i="1" dirty="0">
                            <a:latin typeface="Cambria Math" panose="02040503050406030204" pitchFamily="18" charset="0"/>
                          </a:rPr>
                          <m:t>,</m:t>
                        </m:r>
                        <m:r>
                          <a:rPr lang="en-US" sz="3200" b="1" i="1" dirty="0">
                            <a:latin typeface="Cambria Math" panose="02040503050406030204" pitchFamily="18" charset="0"/>
                            <a:ea typeface="Cambria Math" panose="02040503050406030204" pitchFamily="18" charset="0"/>
                          </a:rPr>
                          <m:t>⋯,</m:t>
                        </m:r>
                        <m:sSub>
                          <m:sSubPr>
                            <m:ctrlPr>
                              <a:rPr lang="en-US" sz="3200" i="1" dirty="0">
                                <a:latin typeface="Cambria Math" panose="02040503050406030204" pitchFamily="18" charset="0"/>
                              </a:rPr>
                            </m:ctrlPr>
                          </m:sSubPr>
                          <m:e>
                            <m:r>
                              <a:rPr lang="en-US" sz="3200" i="1" dirty="0">
                                <a:latin typeface="Cambria Math" panose="02040503050406030204" pitchFamily="18" charset="0"/>
                              </a:rPr>
                              <m:t>𝑦</m:t>
                            </m:r>
                          </m:e>
                          <m:sub>
                            <m:r>
                              <a:rPr lang="en-US" sz="3200" i="1" dirty="0">
                                <a:latin typeface="Cambria Math" panose="02040503050406030204" pitchFamily="18" charset="0"/>
                              </a:rPr>
                              <m:t>𝑛</m:t>
                            </m:r>
                          </m:sub>
                        </m:sSub>
                      </m:e>
                    </m:d>
                  </m:oMath>
                </a14:m>
                <a:r>
                  <a:rPr lang="en-US" sz="3000" dirty="0"/>
                  <a:t> is </a:t>
                </a:r>
                <a14:m>
                  <m:oMath xmlns:m="http://schemas.openxmlformats.org/officeDocument/2006/math">
                    <m:sSup>
                      <m:sSupPr>
                        <m:ctrlPr>
                          <a:rPr lang="en-US" sz="3000" b="0" i="1" smtClean="0">
                            <a:latin typeface="Cambria Math" panose="02040503050406030204" pitchFamily="18" charset="0"/>
                          </a:rPr>
                        </m:ctrlPr>
                      </m:sSupPr>
                      <m:e>
                        <m:d>
                          <m:dPr>
                            <m:begChr m:val="{"/>
                            <m:endChr m:val="}"/>
                            <m:ctrlPr>
                              <a:rPr lang="en-US" sz="3000" b="0" i="1" smtClean="0">
                                <a:latin typeface="Cambria Math" panose="02040503050406030204" pitchFamily="18" charset="0"/>
                              </a:rPr>
                            </m:ctrlPr>
                          </m:dPr>
                          <m:e>
                            <m:nary>
                              <m:naryPr>
                                <m:chr m:val="∑"/>
                                <m:ctrlPr>
                                  <a:rPr lang="en-US" sz="3000" i="1">
                                    <a:latin typeface="Cambria Math" panose="02040503050406030204" pitchFamily="18" charset="0"/>
                                  </a:rPr>
                                </m:ctrlPr>
                              </m:naryPr>
                              <m:sub>
                                <m:r>
                                  <m:rPr>
                                    <m:brk m:alnAt="23"/>
                                  </m:rPr>
                                  <a:rPr lang="en-US" sz="3000" i="1">
                                    <a:latin typeface="Cambria Math" panose="02040503050406030204" pitchFamily="18" charset="0"/>
                                  </a:rPr>
                                  <m:t>𝑖</m:t>
                                </m:r>
                                <m:r>
                                  <a:rPr lang="en-US" sz="3000" i="1">
                                    <a:latin typeface="Cambria Math" panose="02040503050406030204" pitchFamily="18" charset="0"/>
                                  </a:rPr>
                                  <m:t>=1</m:t>
                                </m:r>
                              </m:sub>
                              <m:sup>
                                <m:r>
                                  <a:rPr lang="en-US" sz="3000" i="1">
                                    <a:latin typeface="Cambria Math" panose="02040503050406030204" pitchFamily="18" charset="0"/>
                                  </a:rPr>
                                  <m:t>𝑛</m:t>
                                </m:r>
                              </m:sup>
                              <m:e>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sSub>
                                          <m:sSubPr>
                                            <m:ctrlPr>
                                              <a:rPr lang="en-US" sz="3000" i="1" dirty="0">
                                                <a:latin typeface="Cambria Math" panose="02040503050406030204" pitchFamily="18" charset="0"/>
                                              </a:rPr>
                                            </m:ctrlPr>
                                          </m:sSubPr>
                                          <m:e>
                                            <m:r>
                                              <a:rPr lang="en-US" sz="3000" i="1" dirty="0">
                                                <a:latin typeface="Cambria Math" panose="02040503050406030204" pitchFamily="18" charset="0"/>
                                              </a:rPr>
                                              <m:t>𝑥</m:t>
                                            </m:r>
                                          </m:e>
                                          <m:sub>
                                            <m:r>
                                              <a:rPr lang="en-US" sz="3000" i="1" dirty="0">
                                                <a:latin typeface="Cambria Math" panose="02040503050406030204" pitchFamily="18" charset="0"/>
                                              </a:rPr>
                                              <m:t>𝑖</m:t>
                                            </m:r>
                                          </m:sub>
                                        </m:sSub>
                                        <m:r>
                                          <a:rPr lang="en-US" sz="3000" i="1" dirty="0">
                                            <a:latin typeface="Cambria Math" panose="02040503050406030204" pitchFamily="18" charset="0"/>
                                          </a:rPr>
                                          <m:t>−</m:t>
                                        </m:r>
                                        <m:sSub>
                                          <m:sSubPr>
                                            <m:ctrlPr>
                                              <a:rPr lang="en-US" sz="3000" i="1" dirty="0">
                                                <a:latin typeface="Cambria Math" panose="02040503050406030204" pitchFamily="18" charset="0"/>
                                              </a:rPr>
                                            </m:ctrlPr>
                                          </m:sSubPr>
                                          <m:e>
                                            <m:r>
                                              <a:rPr lang="en-US" sz="3000" i="1" dirty="0">
                                                <a:latin typeface="Cambria Math" panose="02040503050406030204" pitchFamily="18" charset="0"/>
                                              </a:rPr>
                                              <m:t>𝑦</m:t>
                                            </m:r>
                                          </m:e>
                                          <m:sub>
                                            <m:r>
                                              <a:rPr lang="en-US" sz="3000" i="1" dirty="0">
                                                <a:latin typeface="Cambria Math" panose="02040503050406030204" pitchFamily="18" charset="0"/>
                                              </a:rPr>
                                              <m:t>𝑖</m:t>
                                            </m:r>
                                          </m:sub>
                                        </m:sSub>
                                      </m:e>
                                    </m:d>
                                  </m:e>
                                  <m:sup>
                                    <m:r>
                                      <a:rPr lang="en-US" sz="3000" i="1">
                                        <a:latin typeface="Cambria Math" panose="02040503050406030204" pitchFamily="18" charset="0"/>
                                      </a:rPr>
                                      <m:t>2</m:t>
                                    </m:r>
                                  </m:sup>
                                </m:sSup>
                              </m:e>
                            </m:nary>
                          </m:e>
                        </m:d>
                      </m:e>
                      <m:sup>
                        <m:f>
                          <m:fPr>
                            <m:ctrlPr>
                              <a:rPr lang="en-US" sz="3000" b="0" i="1" smtClean="0">
                                <a:latin typeface="Cambria Math" panose="02040503050406030204" pitchFamily="18" charset="0"/>
                              </a:rPr>
                            </m:ctrlPr>
                          </m:fPr>
                          <m:num>
                            <m:r>
                              <a:rPr lang="en-US" sz="3000" b="0" i="1" smtClean="0">
                                <a:latin typeface="Cambria Math" panose="02040503050406030204" pitchFamily="18" charset="0"/>
                              </a:rPr>
                              <m:t>1</m:t>
                            </m:r>
                          </m:num>
                          <m:den>
                            <m:r>
                              <a:rPr lang="en-US" sz="3000" b="0" i="1" smtClean="0">
                                <a:latin typeface="Cambria Math" panose="02040503050406030204" pitchFamily="18" charset="0"/>
                              </a:rPr>
                              <m:t>2</m:t>
                            </m:r>
                          </m:den>
                        </m:f>
                      </m:sup>
                    </m:sSup>
                  </m:oMath>
                </a14:m>
                <a:endParaRPr lang="en-US" sz="3000" dirty="0"/>
              </a:p>
              <a:p>
                <a:pPr lvl="0" algn="just">
                  <a:buFont typeface="Wingdings" panose="05000000000000000000" pitchFamily="2" charset="2"/>
                  <a:buChar char="§"/>
                </a:pPr>
                <a:r>
                  <a:rPr lang="en-US" sz="3000" dirty="0"/>
                  <a:t>The </a:t>
                </a:r>
                <a14:m>
                  <m:oMath xmlns:m="http://schemas.openxmlformats.org/officeDocument/2006/math">
                    <m:sSub>
                      <m:sSubPr>
                        <m:ctrlPr>
                          <a:rPr lang="en-US" sz="3000" i="1" smtClean="0">
                            <a:latin typeface="Cambria Math" panose="02040503050406030204" pitchFamily="18" charset="0"/>
                          </a:rPr>
                        </m:ctrlPr>
                      </m:sSubPr>
                      <m:e>
                        <m:r>
                          <a:rPr lang="en-US" sz="3000" b="0" i="1" smtClean="0">
                            <a:latin typeface="Cambria Math" panose="02040503050406030204" pitchFamily="18" charset="0"/>
                          </a:rPr>
                          <m:t>𝐿</m:t>
                        </m:r>
                      </m:e>
                      <m:sub>
                        <m:r>
                          <a:rPr lang="en-US" sz="3000" b="0" i="1" smtClean="0">
                            <a:latin typeface="Cambria Math" panose="02040503050406030204" pitchFamily="18" charset="0"/>
                          </a:rPr>
                          <m:t>1</m:t>
                        </m:r>
                      </m:sub>
                    </m:sSub>
                  </m:oMath>
                </a14:m>
                <a:r>
                  <a:rPr lang="en-US" sz="3000" dirty="0"/>
                  <a:t> norm or </a:t>
                </a:r>
                <a:r>
                  <a:rPr lang="en-US" sz="3000" b="1" i="1" dirty="0">
                    <a:solidFill>
                      <a:srgbClr val="FF0000"/>
                    </a:solidFill>
                  </a:rPr>
                  <a:t>Manhattan</a:t>
                </a:r>
                <a:r>
                  <a:rPr lang="en-US" sz="3000" dirty="0"/>
                  <a:t> distance between vector/points </a:t>
                </a:r>
                <a14:m>
                  <m:oMath xmlns:m="http://schemas.openxmlformats.org/officeDocument/2006/math">
                    <m:r>
                      <a:rPr lang="en-US" sz="3200" b="1" i="1" dirty="0">
                        <a:latin typeface="Cambria Math" panose="02040503050406030204" pitchFamily="18" charset="0"/>
                      </a:rPr>
                      <m:t>𝒙</m:t>
                    </m:r>
                    <m:r>
                      <a:rPr lang="en-US" sz="3200" b="1" i="1" dirty="0">
                        <a:latin typeface="Cambria Math" panose="02040503050406030204" pitchFamily="18" charset="0"/>
                      </a:rPr>
                      <m:t>=</m:t>
                    </m:r>
                    <m:d>
                      <m:dPr>
                        <m:ctrlPr>
                          <a:rPr lang="en-US" sz="3200" b="1" i="1" dirty="0">
                            <a:latin typeface="Cambria Math" panose="02040503050406030204" pitchFamily="18" charset="0"/>
                          </a:rPr>
                        </m:ctrlPr>
                      </m:dPr>
                      <m:e>
                        <m:sSub>
                          <m:sSubPr>
                            <m:ctrlPr>
                              <a:rPr lang="en-US" sz="3200" i="1" dirty="0">
                                <a:latin typeface="Cambria Math" panose="02040503050406030204" pitchFamily="18" charset="0"/>
                              </a:rPr>
                            </m:ctrlPr>
                          </m:sSubPr>
                          <m:e>
                            <m:r>
                              <a:rPr lang="en-US" sz="3200" i="1" dirty="0">
                                <a:latin typeface="Cambria Math" panose="02040503050406030204" pitchFamily="18" charset="0"/>
                              </a:rPr>
                              <m:t>𝑥</m:t>
                            </m:r>
                          </m:e>
                          <m:sub>
                            <m:r>
                              <a:rPr lang="en-US" sz="3200" i="1" dirty="0">
                                <a:latin typeface="Cambria Math" panose="02040503050406030204" pitchFamily="18" charset="0"/>
                              </a:rPr>
                              <m:t>1</m:t>
                            </m:r>
                          </m:sub>
                        </m:sSub>
                        <m:r>
                          <a:rPr lang="en-US" sz="3200" b="1" i="1" dirty="0">
                            <a:latin typeface="Cambria Math" panose="02040503050406030204" pitchFamily="18" charset="0"/>
                          </a:rPr>
                          <m:t>,</m:t>
                        </m:r>
                        <m:r>
                          <a:rPr lang="en-US" sz="3200" b="1" i="1" dirty="0">
                            <a:latin typeface="Cambria Math" panose="02040503050406030204" pitchFamily="18" charset="0"/>
                            <a:ea typeface="Cambria Math" panose="02040503050406030204" pitchFamily="18" charset="0"/>
                          </a:rPr>
                          <m:t>⋯,</m:t>
                        </m:r>
                        <m:sSub>
                          <m:sSubPr>
                            <m:ctrlPr>
                              <a:rPr lang="en-US" sz="3200" i="1" dirty="0">
                                <a:latin typeface="Cambria Math" panose="02040503050406030204" pitchFamily="18" charset="0"/>
                              </a:rPr>
                            </m:ctrlPr>
                          </m:sSubPr>
                          <m:e>
                            <m:r>
                              <a:rPr lang="en-US" sz="3200" i="1" dirty="0">
                                <a:latin typeface="Cambria Math" panose="02040503050406030204" pitchFamily="18" charset="0"/>
                              </a:rPr>
                              <m:t>𝑥</m:t>
                            </m:r>
                          </m:e>
                          <m:sub>
                            <m:r>
                              <a:rPr lang="en-US" sz="3200" i="1" dirty="0">
                                <a:latin typeface="Cambria Math" panose="02040503050406030204" pitchFamily="18" charset="0"/>
                              </a:rPr>
                              <m:t>𝑛</m:t>
                            </m:r>
                          </m:sub>
                        </m:sSub>
                      </m:e>
                    </m:d>
                  </m:oMath>
                </a14:m>
                <a:r>
                  <a:rPr lang="en-US" sz="3200" dirty="0"/>
                  <a:t> and </a:t>
                </a:r>
                <a14:m>
                  <m:oMath xmlns:m="http://schemas.openxmlformats.org/officeDocument/2006/math">
                    <m:r>
                      <a:rPr lang="en-US" sz="3200" b="1" i="1" dirty="0">
                        <a:latin typeface="Cambria Math" panose="02040503050406030204" pitchFamily="18" charset="0"/>
                      </a:rPr>
                      <m:t>𝒚</m:t>
                    </m:r>
                    <m:r>
                      <a:rPr lang="en-US" sz="3200" b="1" i="1" dirty="0">
                        <a:latin typeface="Cambria Math" panose="02040503050406030204" pitchFamily="18" charset="0"/>
                      </a:rPr>
                      <m:t>=</m:t>
                    </m:r>
                    <m:d>
                      <m:dPr>
                        <m:ctrlPr>
                          <a:rPr lang="en-US" sz="3200" b="1" i="1" dirty="0">
                            <a:latin typeface="Cambria Math" panose="02040503050406030204" pitchFamily="18" charset="0"/>
                          </a:rPr>
                        </m:ctrlPr>
                      </m:dPr>
                      <m:e>
                        <m:sSub>
                          <m:sSubPr>
                            <m:ctrlPr>
                              <a:rPr lang="en-US" sz="3200" i="1" dirty="0">
                                <a:latin typeface="Cambria Math" panose="02040503050406030204" pitchFamily="18" charset="0"/>
                              </a:rPr>
                            </m:ctrlPr>
                          </m:sSubPr>
                          <m:e>
                            <m:r>
                              <a:rPr lang="en-US" sz="3200" i="1" dirty="0">
                                <a:latin typeface="Cambria Math" panose="02040503050406030204" pitchFamily="18" charset="0"/>
                              </a:rPr>
                              <m:t>𝑦</m:t>
                            </m:r>
                          </m:e>
                          <m:sub>
                            <m:r>
                              <a:rPr lang="en-US" sz="3200" i="1" dirty="0">
                                <a:latin typeface="Cambria Math" panose="02040503050406030204" pitchFamily="18" charset="0"/>
                              </a:rPr>
                              <m:t>1</m:t>
                            </m:r>
                          </m:sub>
                        </m:sSub>
                        <m:r>
                          <a:rPr lang="en-US" sz="3200" b="1" i="1" dirty="0">
                            <a:latin typeface="Cambria Math" panose="02040503050406030204" pitchFamily="18" charset="0"/>
                          </a:rPr>
                          <m:t>,</m:t>
                        </m:r>
                        <m:r>
                          <a:rPr lang="en-US" sz="3200" b="1" i="1" dirty="0">
                            <a:latin typeface="Cambria Math" panose="02040503050406030204" pitchFamily="18" charset="0"/>
                            <a:ea typeface="Cambria Math" panose="02040503050406030204" pitchFamily="18" charset="0"/>
                          </a:rPr>
                          <m:t>⋯,</m:t>
                        </m:r>
                        <m:sSub>
                          <m:sSubPr>
                            <m:ctrlPr>
                              <a:rPr lang="en-US" sz="3200" i="1" dirty="0">
                                <a:latin typeface="Cambria Math" panose="02040503050406030204" pitchFamily="18" charset="0"/>
                              </a:rPr>
                            </m:ctrlPr>
                          </m:sSubPr>
                          <m:e>
                            <m:r>
                              <a:rPr lang="en-US" sz="3200" i="1" dirty="0">
                                <a:latin typeface="Cambria Math" panose="02040503050406030204" pitchFamily="18" charset="0"/>
                              </a:rPr>
                              <m:t>𝑦</m:t>
                            </m:r>
                          </m:e>
                          <m:sub>
                            <m:r>
                              <a:rPr lang="en-US" sz="3200" i="1" dirty="0">
                                <a:latin typeface="Cambria Math" panose="02040503050406030204" pitchFamily="18" charset="0"/>
                              </a:rPr>
                              <m:t>𝑛</m:t>
                            </m:r>
                          </m:sub>
                        </m:sSub>
                      </m:e>
                    </m:d>
                  </m:oMath>
                </a14:m>
                <a:r>
                  <a:rPr lang="en-US" sz="3000" dirty="0"/>
                  <a:t> is</a:t>
                </a:r>
                <a14:m>
                  <m:oMath xmlns:m="http://schemas.openxmlformats.org/officeDocument/2006/math">
                    <m:nary>
                      <m:naryPr>
                        <m:chr m:val="∑"/>
                        <m:ctrlPr>
                          <a:rPr lang="en-US" sz="3000" i="1">
                            <a:latin typeface="Cambria Math" panose="02040503050406030204" pitchFamily="18" charset="0"/>
                          </a:rPr>
                        </m:ctrlPr>
                      </m:naryPr>
                      <m:sub>
                        <m:r>
                          <m:rPr>
                            <m:brk m:alnAt="23"/>
                          </m:rPr>
                          <a:rPr lang="en-US" sz="3000" i="1">
                            <a:latin typeface="Cambria Math" panose="02040503050406030204" pitchFamily="18" charset="0"/>
                          </a:rPr>
                          <m:t>𝑖</m:t>
                        </m:r>
                        <m:r>
                          <a:rPr lang="en-US" sz="3000" i="1">
                            <a:latin typeface="Cambria Math" panose="02040503050406030204" pitchFamily="18" charset="0"/>
                          </a:rPr>
                          <m:t>=1</m:t>
                        </m:r>
                      </m:sub>
                      <m:sup>
                        <m:r>
                          <a:rPr lang="en-US" sz="3000" i="1">
                            <a:latin typeface="Cambria Math" panose="02040503050406030204" pitchFamily="18" charset="0"/>
                          </a:rPr>
                          <m:t>𝑛</m:t>
                        </m:r>
                      </m:sup>
                      <m:e>
                        <m:d>
                          <m:dPr>
                            <m:begChr m:val="|"/>
                            <m:endChr m:val="|"/>
                            <m:ctrlPr>
                              <a:rPr lang="en-US" sz="3000" i="1">
                                <a:latin typeface="Cambria Math" panose="02040503050406030204" pitchFamily="18" charset="0"/>
                              </a:rPr>
                            </m:ctrlPr>
                          </m:dPr>
                          <m:e>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𝑥</m:t>
                                </m:r>
                              </m:e>
                              <m:sub>
                                <m:r>
                                  <a:rPr lang="en-US" sz="3000" i="1" dirty="0">
                                    <a:latin typeface="Cambria Math" panose="02040503050406030204" pitchFamily="18" charset="0"/>
                                  </a:rPr>
                                  <m:t>𝑖</m:t>
                                </m:r>
                              </m:sub>
                            </m:sSub>
                            <m:r>
                              <a:rPr lang="en-US" sz="3000" i="1" dirty="0">
                                <a:latin typeface="Cambria Math" panose="02040503050406030204" pitchFamily="18" charset="0"/>
                              </a:rPr>
                              <m:t>−</m:t>
                            </m:r>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𝑦</m:t>
                                </m:r>
                              </m:e>
                              <m:sub>
                                <m:r>
                                  <a:rPr lang="en-US" sz="3000" i="1" dirty="0">
                                    <a:latin typeface="Cambria Math" panose="02040503050406030204" pitchFamily="18" charset="0"/>
                                  </a:rPr>
                                  <m:t>𝑖</m:t>
                                </m:r>
                              </m:sub>
                            </m:sSub>
                          </m:e>
                        </m:d>
                      </m:e>
                    </m:nary>
                  </m:oMath>
                </a14:m>
                <a:r>
                  <a:rPr lang="en-US" sz="3000" dirty="0"/>
                  <a:t>. The name relates to the distance a taxi has to drive in a rectangular street grid</a:t>
                </a:r>
              </a:p>
              <a:p>
                <a:pPr lvl="0" algn="just">
                  <a:buFont typeface="Wingdings" panose="05000000000000000000" pitchFamily="2" charset="2"/>
                  <a:buChar char="§"/>
                </a:pPr>
                <a:r>
                  <a:rPr lang="en-US" sz="3000" b="1" i="1" dirty="0" err="1">
                    <a:solidFill>
                      <a:srgbClr val="FF0000"/>
                    </a:solidFill>
                  </a:rPr>
                  <a:t>Mahalanobis</a:t>
                </a:r>
                <a:r>
                  <a:rPr lang="en-US" sz="3000" dirty="0"/>
                  <a:t> distance between random vector/points </a:t>
                </a:r>
                <a14:m>
                  <m:oMath xmlns:m="http://schemas.openxmlformats.org/officeDocument/2006/math">
                    <m:r>
                      <a:rPr lang="en-US" sz="3200" b="1" i="1" dirty="0">
                        <a:latin typeface="Cambria Math" panose="02040503050406030204" pitchFamily="18" charset="0"/>
                      </a:rPr>
                      <m:t>𝒙</m:t>
                    </m:r>
                    <m:r>
                      <a:rPr lang="en-US" sz="3200" b="1" i="1" dirty="0">
                        <a:latin typeface="Cambria Math" panose="02040503050406030204" pitchFamily="18" charset="0"/>
                      </a:rPr>
                      <m:t>=</m:t>
                    </m:r>
                    <m:d>
                      <m:dPr>
                        <m:ctrlPr>
                          <a:rPr lang="en-US" sz="3200" b="1" i="1" dirty="0">
                            <a:latin typeface="Cambria Math" panose="02040503050406030204" pitchFamily="18" charset="0"/>
                          </a:rPr>
                        </m:ctrlPr>
                      </m:dPr>
                      <m:e>
                        <m:sSub>
                          <m:sSubPr>
                            <m:ctrlPr>
                              <a:rPr lang="en-US" sz="3200" i="1" dirty="0">
                                <a:latin typeface="Cambria Math" panose="02040503050406030204" pitchFamily="18" charset="0"/>
                              </a:rPr>
                            </m:ctrlPr>
                          </m:sSubPr>
                          <m:e>
                            <m:r>
                              <a:rPr lang="en-US" sz="3200" i="1" dirty="0">
                                <a:latin typeface="Cambria Math" panose="02040503050406030204" pitchFamily="18" charset="0"/>
                              </a:rPr>
                              <m:t>𝑥</m:t>
                            </m:r>
                          </m:e>
                          <m:sub>
                            <m:r>
                              <a:rPr lang="en-US" sz="3200" i="1" dirty="0">
                                <a:latin typeface="Cambria Math" panose="02040503050406030204" pitchFamily="18" charset="0"/>
                              </a:rPr>
                              <m:t>1</m:t>
                            </m:r>
                          </m:sub>
                        </m:sSub>
                        <m:r>
                          <a:rPr lang="en-US" sz="3200" b="1" i="1" dirty="0">
                            <a:latin typeface="Cambria Math" panose="02040503050406030204" pitchFamily="18" charset="0"/>
                          </a:rPr>
                          <m:t>,</m:t>
                        </m:r>
                        <m:r>
                          <a:rPr lang="en-US" sz="3200" b="1" i="1" dirty="0">
                            <a:latin typeface="Cambria Math" panose="02040503050406030204" pitchFamily="18" charset="0"/>
                            <a:ea typeface="Cambria Math" panose="02040503050406030204" pitchFamily="18" charset="0"/>
                          </a:rPr>
                          <m:t>⋯,</m:t>
                        </m:r>
                        <m:sSub>
                          <m:sSubPr>
                            <m:ctrlPr>
                              <a:rPr lang="en-US" sz="3200" i="1" dirty="0">
                                <a:latin typeface="Cambria Math" panose="02040503050406030204" pitchFamily="18" charset="0"/>
                              </a:rPr>
                            </m:ctrlPr>
                          </m:sSubPr>
                          <m:e>
                            <m:r>
                              <a:rPr lang="en-US" sz="3200" i="1" dirty="0">
                                <a:latin typeface="Cambria Math" panose="02040503050406030204" pitchFamily="18" charset="0"/>
                              </a:rPr>
                              <m:t>𝑥</m:t>
                            </m:r>
                          </m:e>
                          <m:sub>
                            <m:r>
                              <a:rPr lang="en-US" sz="3200" i="1" dirty="0">
                                <a:latin typeface="Cambria Math" panose="02040503050406030204" pitchFamily="18" charset="0"/>
                              </a:rPr>
                              <m:t>𝑛</m:t>
                            </m:r>
                          </m:sub>
                        </m:sSub>
                      </m:e>
                    </m:d>
                  </m:oMath>
                </a14:m>
                <a:r>
                  <a:rPr lang="en-US" sz="3200" dirty="0"/>
                  <a:t> and </a:t>
                </a:r>
                <a14:m>
                  <m:oMath xmlns:m="http://schemas.openxmlformats.org/officeDocument/2006/math">
                    <m:r>
                      <a:rPr lang="en-US" sz="3200" b="1" i="1" dirty="0">
                        <a:latin typeface="Cambria Math" panose="02040503050406030204" pitchFamily="18" charset="0"/>
                      </a:rPr>
                      <m:t>𝒚</m:t>
                    </m:r>
                    <m:r>
                      <a:rPr lang="en-US" sz="3200" b="1" i="1" dirty="0">
                        <a:latin typeface="Cambria Math" panose="02040503050406030204" pitchFamily="18" charset="0"/>
                      </a:rPr>
                      <m:t>=</m:t>
                    </m:r>
                    <m:d>
                      <m:dPr>
                        <m:ctrlPr>
                          <a:rPr lang="en-US" sz="3200" b="1" i="1" dirty="0">
                            <a:latin typeface="Cambria Math" panose="02040503050406030204" pitchFamily="18" charset="0"/>
                          </a:rPr>
                        </m:ctrlPr>
                      </m:dPr>
                      <m:e>
                        <m:sSub>
                          <m:sSubPr>
                            <m:ctrlPr>
                              <a:rPr lang="en-US" sz="3200" i="1" dirty="0">
                                <a:latin typeface="Cambria Math" panose="02040503050406030204" pitchFamily="18" charset="0"/>
                              </a:rPr>
                            </m:ctrlPr>
                          </m:sSubPr>
                          <m:e>
                            <m:r>
                              <a:rPr lang="en-US" sz="3200" i="1" dirty="0">
                                <a:latin typeface="Cambria Math" panose="02040503050406030204" pitchFamily="18" charset="0"/>
                              </a:rPr>
                              <m:t>𝑦</m:t>
                            </m:r>
                          </m:e>
                          <m:sub>
                            <m:r>
                              <a:rPr lang="en-US" sz="3200" i="1" dirty="0">
                                <a:latin typeface="Cambria Math" panose="02040503050406030204" pitchFamily="18" charset="0"/>
                              </a:rPr>
                              <m:t>1</m:t>
                            </m:r>
                          </m:sub>
                        </m:sSub>
                        <m:r>
                          <a:rPr lang="en-US" sz="3200" b="1" i="1" dirty="0">
                            <a:latin typeface="Cambria Math" panose="02040503050406030204" pitchFamily="18" charset="0"/>
                          </a:rPr>
                          <m:t>,</m:t>
                        </m:r>
                        <m:r>
                          <a:rPr lang="en-US" sz="3200" b="1" i="1" dirty="0">
                            <a:latin typeface="Cambria Math" panose="02040503050406030204" pitchFamily="18" charset="0"/>
                            <a:ea typeface="Cambria Math" panose="02040503050406030204" pitchFamily="18" charset="0"/>
                          </a:rPr>
                          <m:t>⋯,</m:t>
                        </m:r>
                        <m:sSub>
                          <m:sSubPr>
                            <m:ctrlPr>
                              <a:rPr lang="en-US" sz="3200" i="1" dirty="0">
                                <a:latin typeface="Cambria Math" panose="02040503050406030204" pitchFamily="18" charset="0"/>
                              </a:rPr>
                            </m:ctrlPr>
                          </m:sSubPr>
                          <m:e>
                            <m:r>
                              <a:rPr lang="en-US" sz="3200" i="1" dirty="0">
                                <a:latin typeface="Cambria Math" panose="02040503050406030204" pitchFamily="18" charset="0"/>
                              </a:rPr>
                              <m:t>𝑦</m:t>
                            </m:r>
                          </m:e>
                          <m:sub>
                            <m:r>
                              <a:rPr lang="en-US" sz="3200" i="1" dirty="0">
                                <a:latin typeface="Cambria Math" panose="02040503050406030204" pitchFamily="18" charset="0"/>
                              </a:rPr>
                              <m:t>𝑛</m:t>
                            </m:r>
                          </m:sub>
                        </m:sSub>
                      </m:e>
                    </m:d>
                  </m:oMath>
                </a14:m>
                <a:r>
                  <a:rPr lang="en-US" sz="3000" dirty="0"/>
                  <a:t> is </a:t>
                </a:r>
                <a14:m>
                  <m:oMath xmlns:m="http://schemas.openxmlformats.org/officeDocument/2006/math">
                    <m:rad>
                      <m:radPr>
                        <m:degHide m:val="on"/>
                        <m:ctrlPr>
                          <a:rPr lang="en-US" sz="3000" i="1" smtClean="0">
                            <a:latin typeface="Cambria Math" panose="02040503050406030204" pitchFamily="18" charset="0"/>
                          </a:rPr>
                        </m:ctrlPr>
                      </m:radPr>
                      <m:deg/>
                      <m:e>
                        <m:sSup>
                          <m:sSupPr>
                            <m:ctrlPr>
                              <a:rPr lang="en-US" sz="3000" b="0" i="1" smtClean="0">
                                <a:latin typeface="Cambria Math" panose="02040503050406030204" pitchFamily="18" charset="0"/>
                              </a:rPr>
                            </m:ctrlPr>
                          </m:sSupPr>
                          <m:e>
                            <m:d>
                              <m:dPr>
                                <m:ctrlPr>
                                  <a:rPr lang="en-US" sz="3000" i="1" smtClean="0">
                                    <a:latin typeface="Cambria Math" panose="02040503050406030204" pitchFamily="18" charset="0"/>
                                  </a:rPr>
                                </m:ctrlPr>
                              </m:dPr>
                              <m:e>
                                <m:r>
                                  <a:rPr lang="en-US" sz="3000" b="1" i="1" dirty="0" smtClean="0">
                                    <a:latin typeface="Cambria Math" panose="02040503050406030204" pitchFamily="18" charset="0"/>
                                  </a:rPr>
                                  <m:t>𝒙</m:t>
                                </m:r>
                                <m:r>
                                  <a:rPr lang="en-US" sz="3000" b="0" i="1" dirty="0" smtClean="0">
                                    <a:latin typeface="Cambria Math" panose="02040503050406030204" pitchFamily="18" charset="0"/>
                                  </a:rPr>
                                  <m:t>−</m:t>
                                </m:r>
                                <m:r>
                                  <a:rPr lang="en-US" sz="3000" b="1" i="1" dirty="0" smtClean="0">
                                    <a:latin typeface="Cambria Math" panose="02040503050406030204" pitchFamily="18" charset="0"/>
                                  </a:rPr>
                                  <m:t>𝒚</m:t>
                                </m:r>
                              </m:e>
                            </m:d>
                          </m:e>
                          <m:sup>
                            <m:r>
                              <a:rPr lang="en-US" sz="3000" b="0" i="1" smtClean="0">
                                <a:latin typeface="Cambria Math" panose="02040503050406030204" pitchFamily="18" charset="0"/>
                              </a:rPr>
                              <m:t>𝑇</m:t>
                            </m:r>
                          </m:sup>
                        </m:sSup>
                        <m:sSup>
                          <m:sSupPr>
                            <m:ctrlPr>
                              <a:rPr lang="en-US" sz="3000" b="0" i="1" smtClean="0">
                                <a:latin typeface="Cambria Math" panose="02040503050406030204" pitchFamily="18" charset="0"/>
                              </a:rPr>
                            </m:ctrlPr>
                          </m:sSupPr>
                          <m:e>
                            <m:r>
                              <a:rPr lang="en-US" sz="3000" b="1" i="1" smtClean="0">
                                <a:latin typeface="Cambria Math" panose="02040503050406030204" pitchFamily="18" charset="0"/>
                              </a:rPr>
                              <m:t>𝑺</m:t>
                            </m:r>
                          </m:e>
                          <m:sup>
                            <m:r>
                              <a:rPr lang="en-US" sz="3000" b="0" i="1" smtClean="0">
                                <a:latin typeface="Cambria Math" panose="02040503050406030204" pitchFamily="18" charset="0"/>
                              </a:rPr>
                              <m:t>−1</m:t>
                            </m:r>
                          </m:sup>
                        </m:sSup>
                        <m:d>
                          <m:dPr>
                            <m:ctrlPr>
                              <a:rPr lang="en-US" sz="3000" i="1">
                                <a:latin typeface="Cambria Math" panose="02040503050406030204" pitchFamily="18" charset="0"/>
                              </a:rPr>
                            </m:ctrlPr>
                          </m:dPr>
                          <m:e>
                            <m:r>
                              <a:rPr lang="en-US" sz="3000" b="1" i="1" dirty="0" smtClean="0">
                                <a:latin typeface="Cambria Math" panose="02040503050406030204" pitchFamily="18" charset="0"/>
                              </a:rPr>
                              <m:t>𝒙</m:t>
                            </m:r>
                            <m:r>
                              <a:rPr lang="en-US" sz="3000" i="1" dirty="0">
                                <a:latin typeface="Cambria Math" panose="02040503050406030204" pitchFamily="18" charset="0"/>
                              </a:rPr>
                              <m:t>−</m:t>
                            </m:r>
                            <m:r>
                              <a:rPr lang="en-US" sz="3000" b="1" i="1" dirty="0" smtClean="0">
                                <a:latin typeface="Cambria Math" panose="02040503050406030204" pitchFamily="18" charset="0"/>
                              </a:rPr>
                              <m:t>𝒚</m:t>
                            </m:r>
                          </m:e>
                        </m:d>
                      </m:e>
                    </m:rad>
                  </m:oMath>
                </a14:m>
                <a:r>
                  <a:rPr lang="en-US" sz="3000" dirty="0"/>
                  <a:t>, where </a:t>
                </a:r>
                <a14:m>
                  <m:oMath xmlns:m="http://schemas.openxmlformats.org/officeDocument/2006/math">
                    <m:r>
                      <a:rPr lang="en-US" sz="3000" b="1" i="1" smtClean="0">
                        <a:latin typeface="Cambria Math" panose="02040503050406030204" pitchFamily="18" charset="0"/>
                      </a:rPr>
                      <m:t>𝑺</m:t>
                    </m:r>
                  </m:oMath>
                </a14:m>
                <a:r>
                  <a:rPr lang="en-US" sz="3000" b="1" i="0" dirty="0">
                    <a:latin typeface="+mj-lt"/>
                  </a:rPr>
                  <a:t> </a:t>
                </a:r>
                <a:r>
                  <a:rPr lang="en-US" sz="3000" i="0" dirty="0">
                    <a:latin typeface="+mj-lt"/>
                  </a:rPr>
                  <a:t>is the covariance matrix</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241" r="-1333" b="-518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F66269C-9A5C-4EB0-BA65-097A999ECA00}"/>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EFD03534-FE12-44E9-A660-656208220A0C}"/>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A8F0BE61-5120-4EEF-BDFA-005F93E33B1E}"/>
              </a:ext>
            </a:extLst>
          </p:cNvPr>
          <p:cNvSpPr>
            <a:spLocks noGrp="1"/>
          </p:cNvSpPr>
          <p:nvPr>
            <p:ph type="sldNum" sz="quarter" idx="12"/>
          </p:nvPr>
        </p:nvSpPr>
        <p:spPr/>
        <p:txBody>
          <a:bodyPr/>
          <a:lstStyle/>
          <a:p>
            <a:fld id="{9EE94C91-E7C7-4CA4-8153-EE2D68CBA75F}" type="slidenum">
              <a:rPr lang="en-US" smtClean="0"/>
              <a:t>11</a:t>
            </a:fld>
            <a:endParaRPr lang="en-US"/>
          </a:p>
        </p:txBody>
      </p:sp>
    </p:spTree>
    <p:extLst>
      <p:ext uri="{BB962C8B-B14F-4D97-AF65-F5344CB8AC3E}">
        <p14:creationId xmlns:p14="http://schemas.microsoft.com/office/powerpoint/2010/main" val="2017617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a:t>
            </a:r>
            <a:r>
              <a:rPr lang="en-US" b="1" dirty="0" err="1">
                <a:solidFill>
                  <a:srgbClr val="0000FF"/>
                </a:solidFill>
              </a:rPr>
              <a:t>contd</a:t>
            </a:r>
            <a:r>
              <a:rPr lang="en-US" b="1" dirty="0">
                <a:solidFill>
                  <a:srgbClr val="0000FF"/>
                </a:solidFill>
              </a:rPr>
              <a:t>…): Distance measure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64704" y="1825625"/>
                <a:ext cx="10515600" cy="4351338"/>
              </a:xfrm>
            </p:spPr>
            <p:txBody>
              <a:bodyPr>
                <a:noAutofit/>
              </a:bodyPr>
              <a:lstStyle/>
              <a:p>
                <a:pPr lvl="0" algn="just">
                  <a:buFont typeface="Wingdings" panose="05000000000000000000" pitchFamily="2" charset="2"/>
                  <a:buChar char="§"/>
                </a:pPr>
                <a:r>
                  <a:rPr lang="en-US" sz="3000" dirty="0"/>
                  <a:t>The </a:t>
                </a:r>
                <a:r>
                  <a:rPr lang="en-US" sz="3000" b="1" i="1" dirty="0">
                    <a:solidFill>
                      <a:srgbClr val="FF0000"/>
                    </a:solidFill>
                  </a:rPr>
                  <a:t>Hamming</a:t>
                </a:r>
                <a:r>
                  <a:rPr lang="en-US" sz="3000" dirty="0"/>
                  <a:t> distance between vector/points </a:t>
                </a:r>
                <a14:m>
                  <m:oMath xmlns:m="http://schemas.openxmlformats.org/officeDocument/2006/math">
                    <m:r>
                      <a:rPr lang="en-US" sz="3000" b="1" i="1" dirty="0">
                        <a:latin typeface="Cambria Math" panose="02040503050406030204" pitchFamily="18" charset="0"/>
                      </a:rPr>
                      <m:t>𝒙</m:t>
                    </m:r>
                    <m:r>
                      <a:rPr lang="en-US" sz="3000" b="1" i="1" dirty="0">
                        <a:latin typeface="Cambria Math" panose="02040503050406030204" pitchFamily="18" charset="0"/>
                      </a:rPr>
                      <m:t>=</m:t>
                    </m:r>
                    <m:d>
                      <m:dPr>
                        <m:ctrlPr>
                          <a:rPr lang="en-US" sz="3000" b="1" i="1" dirty="0">
                            <a:latin typeface="Cambria Math" panose="02040503050406030204" pitchFamily="18" charset="0"/>
                          </a:rPr>
                        </m:ctrlPr>
                      </m:dPr>
                      <m:e>
                        <m:sSub>
                          <m:sSubPr>
                            <m:ctrlPr>
                              <a:rPr lang="en-US" sz="3000" i="1" dirty="0">
                                <a:latin typeface="Cambria Math" panose="02040503050406030204" pitchFamily="18" charset="0"/>
                              </a:rPr>
                            </m:ctrlPr>
                          </m:sSubPr>
                          <m:e>
                            <m:r>
                              <a:rPr lang="en-US" sz="3000" i="1" dirty="0">
                                <a:latin typeface="Cambria Math" panose="02040503050406030204" pitchFamily="18" charset="0"/>
                              </a:rPr>
                              <m:t>𝑥</m:t>
                            </m:r>
                          </m:e>
                          <m:sub>
                            <m:r>
                              <a:rPr lang="en-US" sz="3000" i="1" dirty="0">
                                <a:latin typeface="Cambria Math" panose="02040503050406030204" pitchFamily="18" charset="0"/>
                              </a:rPr>
                              <m:t>1</m:t>
                            </m:r>
                          </m:sub>
                        </m:sSub>
                        <m:r>
                          <a:rPr lang="en-US" sz="3000" b="1" i="1" dirty="0">
                            <a:latin typeface="Cambria Math" panose="02040503050406030204" pitchFamily="18" charset="0"/>
                          </a:rPr>
                          <m:t>,</m:t>
                        </m:r>
                        <m:r>
                          <a:rPr lang="en-US" sz="3000" b="1" i="1" dirty="0">
                            <a:latin typeface="Cambria Math" panose="02040503050406030204" pitchFamily="18" charset="0"/>
                            <a:ea typeface="Cambria Math" panose="02040503050406030204" pitchFamily="18" charset="0"/>
                          </a:rPr>
                          <m:t>⋯,</m:t>
                        </m:r>
                        <m:sSub>
                          <m:sSubPr>
                            <m:ctrlPr>
                              <a:rPr lang="en-US" sz="3000" i="1" dirty="0">
                                <a:latin typeface="Cambria Math" panose="02040503050406030204" pitchFamily="18" charset="0"/>
                              </a:rPr>
                            </m:ctrlPr>
                          </m:sSubPr>
                          <m:e>
                            <m:r>
                              <a:rPr lang="en-US" sz="3000" i="1" dirty="0">
                                <a:latin typeface="Cambria Math" panose="02040503050406030204" pitchFamily="18" charset="0"/>
                              </a:rPr>
                              <m:t>𝑥</m:t>
                            </m:r>
                          </m:e>
                          <m:sub>
                            <m:r>
                              <a:rPr lang="en-US" sz="3000" i="1" dirty="0">
                                <a:latin typeface="Cambria Math" panose="02040503050406030204" pitchFamily="18" charset="0"/>
                              </a:rPr>
                              <m:t>𝑛</m:t>
                            </m:r>
                          </m:sub>
                        </m:sSub>
                      </m:e>
                    </m:d>
                  </m:oMath>
                </a14:m>
                <a:r>
                  <a:rPr lang="en-US" sz="3000" dirty="0"/>
                  <a:t> and </a:t>
                </a:r>
                <a14:m>
                  <m:oMath xmlns:m="http://schemas.openxmlformats.org/officeDocument/2006/math">
                    <m:r>
                      <a:rPr lang="en-US" sz="3000" b="1" i="1" dirty="0">
                        <a:latin typeface="Cambria Math" panose="02040503050406030204" pitchFamily="18" charset="0"/>
                      </a:rPr>
                      <m:t>𝒚</m:t>
                    </m:r>
                    <m:r>
                      <a:rPr lang="en-US" sz="3000" b="1" i="1" dirty="0">
                        <a:latin typeface="Cambria Math" panose="02040503050406030204" pitchFamily="18" charset="0"/>
                      </a:rPr>
                      <m:t>=</m:t>
                    </m:r>
                    <m:d>
                      <m:dPr>
                        <m:ctrlPr>
                          <a:rPr lang="en-US" sz="3000" b="1" i="1" dirty="0">
                            <a:latin typeface="Cambria Math" panose="02040503050406030204" pitchFamily="18" charset="0"/>
                          </a:rPr>
                        </m:ctrlPr>
                      </m:dPr>
                      <m:e>
                        <m:sSub>
                          <m:sSubPr>
                            <m:ctrlPr>
                              <a:rPr lang="en-US" sz="3000" i="1" dirty="0">
                                <a:latin typeface="Cambria Math" panose="02040503050406030204" pitchFamily="18" charset="0"/>
                              </a:rPr>
                            </m:ctrlPr>
                          </m:sSubPr>
                          <m:e>
                            <m:r>
                              <a:rPr lang="en-US" sz="3000" i="1" dirty="0">
                                <a:latin typeface="Cambria Math" panose="02040503050406030204" pitchFamily="18" charset="0"/>
                              </a:rPr>
                              <m:t>𝑦</m:t>
                            </m:r>
                          </m:e>
                          <m:sub>
                            <m:r>
                              <a:rPr lang="en-US" sz="3000" i="1" dirty="0">
                                <a:latin typeface="Cambria Math" panose="02040503050406030204" pitchFamily="18" charset="0"/>
                              </a:rPr>
                              <m:t>1</m:t>
                            </m:r>
                          </m:sub>
                        </m:sSub>
                        <m:r>
                          <a:rPr lang="en-US" sz="3000" b="1" i="1" dirty="0">
                            <a:latin typeface="Cambria Math" panose="02040503050406030204" pitchFamily="18" charset="0"/>
                          </a:rPr>
                          <m:t>,</m:t>
                        </m:r>
                        <m:r>
                          <a:rPr lang="en-US" sz="3000" b="1" i="1" dirty="0">
                            <a:latin typeface="Cambria Math" panose="02040503050406030204" pitchFamily="18" charset="0"/>
                            <a:ea typeface="Cambria Math" panose="02040503050406030204" pitchFamily="18" charset="0"/>
                          </a:rPr>
                          <m:t>⋯,</m:t>
                        </m:r>
                        <m:sSub>
                          <m:sSubPr>
                            <m:ctrlPr>
                              <a:rPr lang="en-US" sz="3000" i="1" dirty="0">
                                <a:latin typeface="Cambria Math" panose="02040503050406030204" pitchFamily="18" charset="0"/>
                              </a:rPr>
                            </m:ctrlPr>
                          </m:sSubPr>
                          <m:e>
                            <m:r>
                              <a:rPr lang="en-US" sz="3000" i="1" dirty="0">
                                <a:latin typeface="Cambria Math" panose="02040503050406030204" pitchFamily="18" charset="0"/>
                              </a:rPr>
                              <m:t>𝑦</m:t>
                            </m:r>
                          </m:e>
                          <m:sub>
                            <m:r>
                              <a:rPr lang="en-US" sz="3000" i="1" dirty="0">
                                <a:latin typeface="Cambria Math" panose="02040503050406030204" pitchFamily="18" charset="0"/>
                              </a:rPr>
                              <m:t>𝑛</m:t>
                            </m:r>
                          </m:sub>
                        </m:sSub>
                      </m:e>
                    </m:d>
                  </m:oMath>
                </a14:m>
                <a:r>
                  <a:rPr lang="en-US" sz="3000" dirty="0"/>
                  <a:t>  is the number of positions at which the corresponding values are different</a:t>
                </a:r>
              </a:p>
              <a:p>
                <a:pPr lvl="0" algn="just">
                  <a:buFont typeface="Wingdings" panose="05000000000000000000" pitchFamily="2" charset="2"/>
                  <a:buChar char="§"/>
                </a:pPr>
                <a:r>
                  <a:rPr lang="en-US" sz="3000" dirty="0"/>
                  <a:t>The </a:t>
                </a: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𝐿</m:t>
                        </m:r>
                      </m:e>
                      <m:sub>
                        <m:r>
                          <a:rPr lang="en-US" sz="3000" b="0" i="1" smtClean="0">
                            <a:latin typeface="Cambria Math" panose="02040503050406030204" pitchFamily="18" charset="0"/>
                            <a:ea typeface="Cambria Math" panose="02040503050406030204" pitchFamily="18" charset="0"/>
                          </a:rPr>
                          <m:t>∞</m:t>
                        </m:r>
                      </m:sub>
                    </m:sSub>
                  </m:oMath>
                </a14:m>
                <a:r>
                  <a:rPr lang="en-US" sz="3000" dirty="0"/>
                  <a:t> norm between vector/points </a:t>
                </a:r>
                <a14:m>
                  <m:oMath xmlns:m="http://schemas.openxmlformats.org/officeDocument/2006/math">
                    <m:r>
                      <a:rPr lang="en-US" sz="3000" b="1" i="1" dirty="0" smtClean="0">
                        <a:latin typeface="Cambria Math" panose="02040503050406030204" pitchFamily="18" charset="0"/>
                      </a:rPr>
                      <m:t>𝒙</m:t>
                    </m:r>
                    <m:r>
                      <a:rPr lang="en-US" sz="3000" b="1" i="1" dirty="0">
                        <a:latin typeface="Cambria Math" panose="02040503050406030204" pitchFamily="18" charset="0"/>
                      </a:rPr>
                      <m:t>=</m:t>
                    </m:r>
                    <m:d>
                      <m:dPr>
                        <m:ctrlPr>
                          <a:rPr lang="en-US" sz="3000" b="1" i="1" dirty="0">
                            <a:latin typeface="Cambria Math" panose="02040503050406030204" pitchFamily="18" charset="0"/>
                          </a:rPr>
                        </m:ctrlPr>
                      </m:dPr>
                      <m:e>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𝑥</m:t>
                            </m:r>
                          </m:e>
                          <m:sub>
                            <m:r>
                              <a:rPr lang="en-US" sz="3000" i="1" dirty="0">
                                <a:latin typeface="Cambria Math" panose="02040503050406030204" pitchFamily="18" charset="0"/>
                              </a:rPr>
                              <m:t>1</m:t>
                            </m:r>
                          </m:sub>
                        </m:sSub>
                        <m:r>
                          <a:rPr lang="en-US" sz="3000" b="1" i="1" dirty="0">
                            <a:latin typeface="Cambria Math" panose="02040503050406030204" pitchFamily="18" charset="0"/>
                          </a:rPr>
                          <m:t>,</m:t>
                        </m:r>
                        <m:r>
                          <a:rPr lang="en-US" sz="3000" b="1" i="1" dirty="0">
                            <a:latin typeface="Cambria Math" panose="02040503050406030204" pitchFamily="18" charset="0"/>
                            <a:ea typeface="Cambria Math" panose="02040503050406030204" pitchFamily="18" charset="0"/>
                          </a:rPr>
                          <m:t>⋯,</m:t>
                        </m:r>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𝑥</m:t>
                            </m:r>
                          </m:e>
                          <m:sub>
                            <m:r>
                              <a:rPr lang="en-US" sz="3000" i="1" dirty="0">
                                <a:latin typeface="Cambria Math" panose="02040503050406030204" pitchFamily="18" charset="0"/>
                              </a:rPr>
                              <m:t>𝑛</m:t>
                            </m:r>
                          </m:sub>
                        </m:sSub>
                      </m:e>
                    </m:d>
                  </m:oMath>
                </a14:m>
                <a:r>
                  <a:rPr lang="en-US" sz="3000" dirty="0"/>
                  <a:t> and </a:t>
                </a:r>
                <a14:m>
                  <m:oMath xmlns:m="http://schemas.openxmlformats.org/officeDocument/2006/math">
                    <m:r>
                      <a:rPr lang="en-US" sz="3000" b="1" i="1" dirty="0" smtClean="0">
                        <a:latin typeface="Cambria Math" panose="02040503050406030204" pitchFamily="18" charset="0"/>
                      </a:rPr>
                      <m:t>𝒚</m:t>
                    </m:r>
                    <m:r>
                      <a:rPr lang="en-US" sz="3000" b="1" i="1" dirty="0">
                        <a:latin typeface="Cambria Math" panose="02040503050406030204" pitchFamily="18" charset="0"/>
                      </a:rPr>
                      <m:t>=</m:t>
                    </m:r>
                    <m:d>
                      <m:dPr>
                        <m:ctrlPr>
                          <a:rPr lang="en-US" sz="3000" b="1" i="1" dirty="0">
                            <a:latin typeface="Cambria Math" panose="02040503050406030204" pitchFamily="18" charset="0"/>
                          </a:rPr>
                        </m:ctrlPr>
                      </m:dPr>
                      <m:e>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𝑦</m:t>
                            </m:r>
                          </m:e>
                          <m:sub>
                            <m:r>
                              <a:rPr lang="en-US" sz="3000" i="1" dirty="0">
                                <a:latin typeface="Cambria Math" panose="02040503050406030204" pitchFamily="18" charset="0"/>
                              </a:rPr>
                              <m:t>1</m:t>
                            </m:r>
                          </m:sub>
                        </m:sSub>
                        <m:r>
                          <a:rPr lang="en-US" sz="3000" b="1" i="1" dirty="0">
                            <a:latin typeface="Cambria Math" panose="02040503050406030204" pitchFamily="18" charset="0"/>
                          </a:rPr>
                          <m:t>,</m:t>
                        </m:r>
                        <m:r>
                          <a:rPr lang="en-US" sz="3000" b="1" i="1" dirty="0">
                            <a:latin typeface="Cambria Math" panose="02040503050406030204" pitchFamily="18" charset="0"/>
                            <a:ea typeface="Cambria Math" panose="02040503050406030204" pitchFamily="18" charset="0"/>
                          </a:rPr>
                          <m:t>⋯,</m:t>
                        </m:r>
                        <m:r>
                          <a:rPr lang="en-US" sz="3000" b="0" i="1" dirty="0" smtClean="0">
                            <a:latin typeface="Cambria Math" panose="02040503050406030204" pitchFamily="18" charset="0"/>
                          </a:rPr>
                          <m:t>𝑦</m:t>
                        </m:r>
                      </m:e>
                    </m:d>
                  </m:oMath>
                </a14:m>
                <a:r>
                  <a:rPr lang="en-US" sz="3000" dirty="0"/>
                  <a:t> is </a:t>
                </a:r>
                <a14:m>
                  <m:oMath xmlns:m="http://schemas.openxmlformats.org/officeDocument/2006/math">
                    <m:func>
                      <m:funcPr>
                        <m:ctrlPr>
                          <a:rPr lang="en-US" sz="3000" i="1" smtClean="0">
                            <a:latin typeface="Cambria Math" panose="02040503050406030204" pitchFamily="18" charset="0"/>
                          </a:rPr>
                        </m:ctrlPr>
                      </m:funcPr>
                      <m:fName>
                        <m:limLow>
                          <m:limLowPr>
                            <m:ctrlPr>
                              <a:rPr lang="en-US" sz="3000" i="1" smtClean="0">
                                <a:latin typeface="Cambria Math" panose="02040503050406030204" pitchFamily="18" charset="0"/>
                              </a:rPr>
                            </m:ctrlPr>
                          </m:limLowPr>
                          <m:e>
                            <m:r>
                              <m:rPr>
                                <m:sty m:val="p"/>
                              </m:rPr>
                              <a:rPr lang="en-US" sz="3000" i="0" smtClean="0">
                                <a:latin typeface="Cambria Math" panose="02040503050406030204" pitchFamily="18" charset="0"/>
                              </a:rPr>
                              <m:t>max</m:t>
                            </m:r>
                          </m:e>
                          <m:lim>
                            <m:r>
                              <a:rPr lang="en-US" sz="300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𝑖</m:t>
                            </m:r>
                          </m:lim>
                        </m:limLow>
                      </m:fName>
                      <m:e>
                        <m:d>
                          <m:dPr>
                            <m:begChr m:val="|"/>
                            <m:endChr m:val="|"/>
                            <m:ctrlPr>
                              <a:rPr lang="en-US" sz="3000" i="1">
                                <a:latin typeface="Cambria Math" panose="02040503050406030204" pitchFamily="18" charset="0"/>
                              </a:rPr>
                            </m:ctrlPr>
                          </m:dPr>
                          <m:e>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𝑦</m:t>
                                </m:r>
                              </m:e>
                              <m:sub>
                                <m:r>
                                  <a:rPr lang="en-US" sz="3000" i="1" dirty="0">
                                    <a:latin typeface="Cambria Math" panose="02040503050406030204" pitchFamily="18" charset="0"/>
                                  </a:rPr>
                                  <m:t>𝑖</m:t>
                                </m:r>
                              </m:sub>
                            </m:sSub>
                            <m:r>
                              <a:rPr lang="en-US" sz="3000" i="1" dirty="0">
                                <a:latin typeface="Cambria Math" panose="02040503050406030204" pitchFamily="18" charset="0"/>
                              </a:rPr>
                              <m:t>−</m:t>
                            </m:r>
                            <m:sSub>
                              <m:sSubPr>
                                <m:ctrlPr>
                                  <a:rPr lang="en-US" sz="3000" i="1" dirty="0">
                                    <a:latin typeface="Cambria Math" panose="02040503050406030204" pitchFamily="18" charset="0"/>
                                  </a:rPr>
                                </m:ctrlPr>
                              </m:sSubPr>
                              <m:e>
                                <m:r>
                                  <a:rPr lang="en-US" sz="3000" i="1" dirty="0">
                                    <a:latin typeface="Cambria Math" panose="02040503050406030204" pitchFamily="18" charset="0"/>
                                  </a:rPr>
                                  <m:t>𝑦</m:t>
                                </m:r>
                              </m:e>
                              <m:sub>
                                <m:r>
                                  <a:rPr lang="en-US" sz="3000" i="1" dirty="0">
                                    <a:latin typeface="Cambria Math" panose="02040503050406030204" pitchFamily="18" charset="0"/>
                                  </a:rPr>
                                  <m:t>𝑖</m:t>
                                </m:r>
                              </m:sub>
                            </m:sSub>
                          </m:e>
                        </m:d>
                      </m:e>
                    </m:func>
                  </m:oMath>
                </a14:m>
                <a:endParaRPr lang="en-US" sz="3000" dirty="0"/>
              </a:p>
              <a:p>
                <a:pPr algn="just">
                  <a:buFont typeface="Wingdings" panose="05000000000000000000" pitchFamily="2" charset="2"/>
                  <a:buChar char="§"/>
                </a:pPr>
                <a:r>
                  <a:rPr lang="en-US" sz="3000" dirty="0"/>
                  <a:t>The </a:t>
                </a: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𝐿</m:t>
                        </m:r>
                      </m:e>
                      <m:sub>
                        <m:r>
                          <a:rPr lang="en-US" sz="3000" b="0" i="1" smtClean="0">
                            <a:latin typeface="Cambria Math" panose="02040503050406030204" pitchFamily="18" charset="0"/>
                            <a:ea typeface="Cambria Math" panose="02040503050406030204" pitchFamily="18" charset="0"/>
                          </a:rPr>
                          <m:t>𝑝</m:t>
                        </m:r>
                      </m:sub>
                    </m:sSub>
                  </m:oMath>
                </a14:m>
                <a:r>
                  <a:rPr lang="en-US" sz="3000" dirty="0"/>
                  <a:t> norm between vector/points </a:t>
                </a:r>
                <a14:m>
                  <m:oMath xmlns:m="http://schemas.openxmlformats.org/officeDocument/2006/math">
                    <m:r>
                      <a:rPr lang="en-US" sz="3000" b="1" i="1" dirty="0" smtClean="0">
                        <a:latin typeface="Cambria Math" panose="02040503050406030204" pitchFamily="18" charset="0"/>
                      </a:rPr>
                      <m:t>𝒙</m:t>
                    </m:r>
                    <m:r>
                      <a:rPr lang="en-US" sz="3000" b="1" i="1" dirty="0">
                        <a:latin typeface="Cambria Math" panose="02040503050406030204" pitchFamily="18" charset="0"/>
                      </a:rPr>
                      <m:t>=</m:t>
                    </m:r>
                    <m:d>
                      <m:dPr>
                        <m:ctrlPr>
                          <a:rPr lang="en-US" sz="3000" b="1" i="1" dirty="0">
                            <a:latin typeface="Cambria Math" panose="02040503050406030204" pitchFamily="18" charset="0"/>
                          </a:rPr>
                        </m:ctrlPr>
                      </m:dPr>
                      <m:e>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𝑥</m:t>
                            </m:r>
                          </m:e>
                          <m:sub>
                            <m:r>
                              <a:rPr lang="en-US" sz="3000" i="1" dirty="0">
                                <a:latin typeface="Cambria Math" panose="02040503050406030204" pitchFamily="18" charset="0"/>
                              </a:rPr>
                              <m:t>1</m:t>
                            </m:r>
                          </m:sub>
                        </m:sSub>
                        <m:r>
                          <a:rPr lang="en-US" sz="3000" b="1" i="1" dirty="0">
                            <a:latin typeface="Cambria Math" panose="02040503050406030204" pitchFamily="18" charset="0"/>
                          </a:rPr>
                          <m:t>,</m:t>
                        </m:r>
                        <m:r>
                          <a:rPr lang="en-US" sz="3000" b="1" i="1" dirty="0">
                            <a:latin typeface="Cambria Math" panose="02040503050406030204" pitchFamily="18" charset="0"/>
                            <a:ea typeface="Cambria Math" panose="02040503050406030204" pitchFamily="18" charset="0"/>
                          </a:rPr>
                          <m:t>⋯,</m:t>
                        </m:r>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𝑥</m:t>
                            </m:r>
                          </m:e>
                          <m:sub>
                            <m:r>
                              <a:rPr lang="en-US" sz="3000" i="1" dirty="0">
                                <a:latin typeface="Cambria Math" panose="02040503050406030204" pitchFamily="18" charset="0"/>
                              </a:rPr>
                              <m:t>𝑛</m:t>
                            </m:r>
                          </m:sub>
                        </m:sSub>
                      </m:e>
                    </m:d>
                  </m:oMath>
                </a14:m>
                <a:r>
                  <a:rPr lang="en-US" sz="3000" dirty="0"/>
                  <a:t> and </a:t>
                </a:r>
                <a14:m>
                  <m:oMath xmlns:m="http://schemas.openxmlformats.org/officeDocument/2006/math">
                    <m:r>
                      <a:rPr lang="en-US" sz="3000" b="1" i="1" dirty="0" smtClean="0">
                        <a:latin typeface="Cambria Math" panose="02040503050406030204" pitchFamily="18" charset="0"/>
                      </a:rPr>
                      <m:t>𝒚</m:t>
                    </m:r>
                    <m:r>
                      <a:rPr lang="en-US" sz="3000" b="1" i="1" dirty="0">
                        <a:latin typeface="Cambria Math" panose="02040503050406030204" pitchFamily="18" charset="0"/>
                      </a:rPr>
                      <m:t>=</m:t>
                    </m:r>
                    <m:d>
                      <m:dPr>
                        <m:ctrlPr>
                          <a:rPr lang="en-US" sz="3000" b="1" i="1" dirty="0">
                            <a:latin typeface="Cambria Math" panose="02040503050406030204" pitchFamily="18" charset="0"/>
                          </a:rPr>
                        </m:ctrlPr>
                      </m:dPr>
                      <m:e>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𝑦</m:t>
                            </m:r>
                          </m:e>
                          <m:sub>
                            <m:r>
                              <a:rPr lang="en-US" sz="3000" i="1" dirty="0">
                                <a:latin typeface="Cambria Math" panose="02040503050406030204" pitchFamily="18" charset="0"/>
                              </a:rPr>
                              <m:t>1</m:t>
                            </m:r>
                          </m:sub>
                        </m:sSub>
                        <m:r>
                          <a:rPr lang="en-US" sz="3000" b="1" i="1" dirty="0">
                            <a:latin typeface="Cambria Math" panose="02040503050406030204" pitchFamily="18" charset="0"/>
                          </a:rPr>
                          <m:t>,</m:t>
                        </m:r>
                        <m:r>
                          <a:rPr lang="en-US" sz="3000" b="1" i="1" dirty="0">
                            <a:latin typeface="Cambria Math" panose="02040503050406030204" pitchFamily="18" charset="0"/>
                            <a:ea typeface="Cambria Math" panose="02040503050406030204" pitchFamily="18" charset="0"/>
                          </a:rPr>
                          <m:t>⋯,</m:t>
                        </m:r>
                        <m:sSub>
                          <m:sSubPr>
                            <m:ctrlPr>
                              <a:rPr lang="en-US" sz="3000" i="1" dirty="0">
                                <a:latin typeface="Cambria Math" panose="02040503050406030204" pitchFamily="18" charset="0"/>
                              </a:rPr>
                            </m:ctrlPr>
                          </m:sSubPr>
                          <m:e>
                            <m:r>
                              <a:rPr lang="en-US" sz="3000" b="0" i="1" dirty="0" smtClean="0">
                                <a:latin typeface="Cambria Math" panose="02040503050406030204" pitchFamily="18" charset="0"/>
                              </a:rPr>
                              <m:t>𝑦</m:t>
                            </m:r>
                          </m:e>
                          <m:sub>
                            <m:r>
                              <a:rPr lang="en-US" sz="3000" i="1" dirty="0">
                                <a:latin typeface="Cambria Math" panose="02040503050406030204" pitchFamily="18" charset="0"/>
                              </a:rPr>
                              <m:t>𝑛</m:t>
                            </m:r>
                          </m:sub>
                        </m:sSub>
                      </m:e>
                    </m:d>
                  </m:oMath>
                </a14:m>
                <a:r>
                  <a:rPr lang="en-US" sz="3000" dirty="0"/>
                  <a:t> is </a:t>
                </a:r>
                <a14:m>
                  <m:oMath xmlns:m="http://schemas.openxmlformats.org/officeDocument/2006/math">
                    <m:sSup>
                      <m:sSupPr>
                        <m:ctrlPr>
                          <a:rPr lang="en-US" sz="3000" b="0" i="1" smtClean="0">
                            <a:latin typeface="Cambria Math" panose="02040503050406030204" pitchFamily="18" charset="0"/>
                          </a:rPr>
                        </m:ctrlPr>
                      </m:sSupPr>
                      <m:e>
                        <m:d>
                          <m:dPr>
                            <m:begChr m:val="{"/>
                            <m:endChr m:val="}"/>
                            <m:ctrlPr>
                              <a:rPr lang="en-US" sz="3000" i="1" smtClean="0">
                                <a:latin typeface="Cambria Math" panose="02040503050406030204" pitchFamily="18" charset="0"/>
                              </a:rPr>
                            </m:ctrlPr>
                          </m:dPr>
                          <m:e>
                            <m:nary>
                              <m:naryPr>
                                <m:chr m:val="∑"/>
                                <m:ctrlPr>
                                  <a:rPr lang="en-US" sz="3000" i="1">
                                    <a:latin typeface="Cambria Math" panose="02040503050406030204" pitchFamily="18" charset="0"/>
                                  </a:rPr>
                                </m:ctrlPr>
                              </m:naryPr>
                              <m:sub>
                                <m:r>
                                  <m:rPr>
                                    <m:brk m:alnAt="23"/>
                                  </m:rPr>
                                  <a:rPr lang="en-US" sz="3000" i="1">
                                    <a:latin typeface="Cambria Math" panose="02040503050406030204" pitchFamily="18" charset="0"/>
                                  </a:rPr>
                                  <m:t>𝑖</m:t>
                                </m:r>
                                <m:r>
                                  <a:rPr lang="en-US" sz="3000" i="1">
                                    <a:latin typeface="Cambria Math" panose="02040503050406030204" pitchFamily="18" charset="0"/>
                                  </a:rPr>
                                  <m:t>=1</m:t>
                                </m:r>
                              </m:sub>
                              <m:sup>
                                <m:r>
                                  <a:rPr lang="en-US" sz="3000" i="1">
                                    <a:latin typeface="Cambria Math" panose="02040503050406030204" pitchFamily="18" charset="0"/>
                                  </a:rPr>
                                  <m:t>𝑛</m:t>
                                </m:r>
                              </m:sup>
                              <m:e>
                                <m:sSup>
                                  <m:sSupPr>
                                    <m:ctrlPr>
                                      <a:rPr lang="en-US" sz="3000" i="1">
                                        <a:latin typeface="Cambria Math" panose="02040503050406030204" pitchFamily="18" charset="0"/>
                                      </a:rPr>
                                    </m:ctrlPr>
                                  </m:sSupPr>
                                  <m:e>
                                    <m:d>
                                      <m:dPr>
                                        <m:begChr m:val="|"/>
                                        <m:endChr m:val="|"/>
                                        <m:ctrlPr>
                                          <a:rPr lang="en-US" sz="3000" i="1">
                                            <a:latin typeface="Cambria Math" panose="02040503050406030204" pitchFamily="18" charset="0"/>
                                          </a:rPr>
                                        </m:ctrlPr>
                                      </m:dPr>
                                      <m:e>
                                        <m:sSub>
                                          <m:sSubPr>
                                            <m:ctrlPr>
                                              <a:rPr lang="en-US" sz="3000" i="1" dirty="0">
                                                <a:latin typeface="Cambria Math" panose="02040503050406030204" pitchFamily="18" charset="0"/>
                                              </a:rPr>
                                            </m:ctrlPr>
                                          </m:sSubPr>
                                          <m:e>
                                            <m:r>
                                              <a:rPr lang="en-US" sz="3000" i="1" dirty="0">
                                                <a:latin typeface="Cambria Math" panose="02040503050406030204" pitchFamily="18" charset="0"/>
                                              </a:rPr>
                                              <m:t>𝑥</m:t>
                                            </m:r>
                                          </m:e>
                                          <m:sub>
                                            <m:r>
                                              <a:rPr lang="en-US" sz="3000" i="1" dirty="0">
                                                <a:latin typeface="Cambria Math" panose="02040503050406030204" pitchFamily="18" charset="0"/>
                                              </a:rPr>
                                              <m:t>𝑖</m:t>
                                            </m:r>
                                          </m:sub>
                                        </m:sSub>
                                        <m:r>
                                          <a:rPr lang="en-US" sz="3000" i="1" dirty="0">
                                            <a:latin typeface="Cambria Math" panose="02040503050406030204" pitchFamily="18" charset="0"/>
                                          </a:rPr>
                                          <m:t>−</m:t>
                                        </m:r>
                                        <m:sSub>
                                          <m:sSubPr>
                                            <m:ctrlPr>
                                              <a:rPr lang="en-US" sz="3000" i="1" dirty="0">
                                                <a:latin typeface="Cambria Math" panose="02040503050406030204" pitchFamily="18" charset="0"/>
                                              </a:rPr>
                                            </m:ctrlPr>
                                          </m:sSubPr>
                                          <m:e>
                                            <m:r>
                                              <a:rPr lang="en-US" sz="3000" i="1" dirty="0">
                                                <a:latin typeface="Cambria Math" panose="02040503050406030204" pitchFamily="18" charset="0"/>
                                              </a:rPr>
                                              <m:t>𝑦</m:t>
                                            </m:r>
                                          </m:e>
                                          <m:sub>
                                            <m:r>
                                              <a:rPr lang="en-US" sz="3000" i="1" dirty="0">
                                                <a:latin typeface="Cambria Math" panose="02040503050406030204" pitchFamily="18" charset="0"/>
                                              </a:rPr>
                                              <m:t>𝑖</m:t>
                                            </m:r>
                                          </m:sub>
                                        </m:sSub>
                                      </m:e>
                                    </m:d>
                                  </m:e>
                                  <m:sup>
                                    <m:r>
                                      <a:rPr lang="en-US" sz="3000" i="1">
                                        <a:latin typeface="Cambria Math" panose="02040503050406030204" pitchFamily="18" charset="0"/>
                                      </a:rPr>
                                      <m:t>𝑝</m:t>
                                    </m:r>
                                  </m:sup>
                                </m:sSup>
                              </m:e>
                            </m:nary>
                          </m:e>
                        </m:d>
                      </m:e>
                      <m:sup>
                        <m:f>
                          <m:fPr>
                            <m:ctrlPr>
                              <a:rPr lang="en-US" sz="3000" b="0" i="1" smtClean="0">
                                <a:latin typeface="Cambria Math" panose="02040503050406030204" pitchFamily="18" charset="0"/>
                              </a:rPr>
                            </m:ctrlPr>
                          </m:fPr>
                          <m:num>
                            <m:r>
                              <a:rPr lang="en-US" sz="3000" b="0" i="1" smtClean="0">
                                <a:latin typeface="Cambria Math" panose="02040503050406030204" pitchFamily="18" charset="0"/>
                              </a:rPr>
                              <m:t>1</m:t>
                            </m:r>
                          </m:num>
                          <m:den>
                            <m:r>
                              <a:rPr lang="en-US" sz="3000" b="0" i="1" smtClean="0">
                                <a:latin typeface="Cambria Math" panose="02040503050406030204" pitchFamily="18" charset="0"/>
                              </a:rPr>
                              <m:t>𝑝</m:t>
                            </m:r>
                          </m:den>
                        </m:f>
                      </m:sup>
                    </m:sSup>
                  </m:oMath>
                </a14:m>
                <a:endParaRPr lang="en-US" sz="3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64704" y="1825625"/>
                <a:ext cx="10515600" cy="4351338"/>
              </a:xfrm>
              <a:blipFill>
                <a:blip r:embed="rId2"/>
                <a:stretch>
                  <a:fillRect l="-1217" t="-2801" r="-133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6322E57-38C0-482C-8FC3-7673B1377533}"/>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AC9A76A4-B596-42C0-8517-0EED52317C8E}"/>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857EC1F0-2568-4B79-A141-2B921DCA681E}"/>
              </a:ext>
            </a:extLst>
          </p:cNvPr>
          <p:cNvSpPr>
            <a:spLocks noGrp="1"/>
          </p:cNvSpPr>
          <p:nvPr>
            <p:ph type="sldNum" sz="quarter" idx="12"/>
          </p:nvPr>
        </p:nvSpPr>
        <p:spPr/>
        <p:txBody>
          <a:bodyPr/>
          <a:lstStyle/>
          <a:p>
            <a:fld id="{9EE94C91-E7C7-4CA4-8153-EE2D68CBA75F}" type="slidenum">
              <a:rPr lang="en-US" smtClean="0"/>
              <a:t>12</a:t>
            </a:fld>
            <a:endParaRPr lang="en-US"/>
          </a:p>
        </p:txBody>
      </p:sp>
    </p:spTree>
    <p:extLst>
      <p:ext uri="{BB962C8B-B14F-4D97-AF65-F5344CB8AC3E}">
        <p14:creationId xmlns:p14="http://schemas.microsoft.com/office/powerpoint/2010/main" val="2887492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8601-DD6E-42D9-82FA-A9D9846A5170}"/>
              </a:ext>
            </a:extLst>
          </p:cNvPr>
          <p:cNvSpPr>
            <a:spLocks noGrp="1"/>
          </p:cNvSpPr>
          <p:nvPr>
            <p:ph type="title"/>
          </p:nvPr>
        </p:nvSpPr>
        <p:spPr/>
        <p:txBody>
          <a:bodyPr/>
          <a:lstStyle/>
          <a:p>
            <a:pPr algn="ctr"/>
            <a:r>
              <a:rPr lang="en-US" b="1" dirty="0">
                <a:solidFill>
                  <a:srgbClr val="0000FF"/>
                </a:solidFill>
              </a:rPr>
              <a:t>ELECTRE (contd..): Distance (Example)</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145B1E7-665A-4F2D-9CC1-3681E5B2F101}"/>
                  </a:ext>
                </a:extLst>
              </p:cNvPr>
              <p:cNvSpPr>
                <a:spLocks noGrp="1"/>
              </p:cNvSpPr>
              <p:nvPr>
                <p:ph idx="1"/>
              </p:nvPr>
            </p:nvSpPr>
            <p:spPr/>
            <p:txBody>
              <a:bodyPr/>
              <a:lstStyle/>
              <a:p>
                <a:pPr>
                  <a:buFont typeface="Wingdings" panose="05000000000000000000" pitchFamily="2" charset="2"/>
                  <a:buChar char="§"/>
                </a:pPr>
                <a14:m>
                  <m:oMath xmlns:m="http://schemas.openxmlformats.org/officeDocument/2006/math">
                    <m:r>
                      <a:rPr lang="en-US" b="1" i="1" smtClean="0">
                        <a:latin typeface="Cambria Math" panose="02040503050406030204" pitchFamily="18" charset="0"/>
                      </a:rPr>
                      <m:t>𝒙</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2,−5,20</m:t>
                        </m:r>
                      </m:e>
                    </m:d>
                  </m:oMath>
                </a14:m>
                <a:r>
                  <a:rPr lang="en-US" dirty="0"/>
                  <a:t> and </a:t>
                </a:r>
                <a14:m>
                  <m:oMath xmlns:m="http://schemas.openxmlformats.org/officeDocument/2006/math">
                    <m:r>
                      <a:rPr lang="en-US" b="1" i="1" smtClean="0">
                        <a:latin typeface="Cambria Math" panose="02040503050406030204" pitchFamily="18" charset="0"/>
                      </a:rPr>
                      <m:t>𝒚</m:t>
                    </m:r>
                    <m:r>
                      <a:rPr lang="en-US" i="1">
                        <a:latin typeface="Cambria Math" panose="02040503050406030204" pitchFamily="18" charset="0"/>
                      </a:rPr>
                      <m:t>=</m:t>
                    </m:r>
                    <m:d>
                      <m:dPr>
                        <m:ctrlPr>
                          <a:rPr lang="en-US" i="1">
                            <a:latin typeface="Cambria Math" panose="02040503050406030204" pitchFamily="18" charset="0"/>
                          </a:rPr>
                        </m:ctrlPr>
                      </m:dPr>
                      <m:e>
                        <m:r>
                          <a:rPr lang="en-US" b="0" i="1" smtClean="0">
                            <a:latin typeface="Cambria Math" panose="02040503050406030204" pitchFamily="18" charset="0"/>
                          </a:rPr>
                          <m:t>−1</m:t>
                        </m:r>
                        <m:r>
                          <a:rPr lang="en-US" i="1">
                            <a:latin typeface="Cambria Math" panose="02040503050406030204" pitchFamily="18" charset="0"/>
                          </a:rPr>
                          <m:t>2,</m:t>
                        </m:r>
                        <m:r>
                          <a:rPr lang="en-US" b="0" i="1" smtClean="0">
                            <a:latin typeface="Cambria Math" panose="02040503050406030204" pitchFamily="18" charset="0"/>
                          </a:rPr>
                          <m:t>1</m:t>
                        </m:r>
                        <m:r>
                          <a:rPr lang="en-US" i="1">
                            <a:latin typeface="Cambria Math" panose="02040503050406030204" pitchFamily="18" charset="0"/>
                          </a:rPr>
                          <m:t>5,0</m:t>
                        </m:r>
                      </m:e>
                    </m:d>
                  </m:oMath>
                </a14:m>
                <a:endParaRPr lang="en-US" dirty="0"/>
              </a:p>
              <a:p>
                <a:pPr>
                  <a:buFont typeface="Wingdings" panose="05000000000000000000" pitchFamily="2" charset="2"/>
                  <a:buChar cha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rPr>
                          <m:t>1</m:t>
                        </m:r>
                      </m:sub>
                    </m:sSub>
                    <m:r>
                      <a:rPr lang="en-US" b="0" i="1" smtClean="0">
                        <a:latin typeface="Cambria Math" panose="02040503050406030204" pitchFamily="18" charset="0"/>
                      </a:rPr>
                      <m:t>=</m:t>
                    </m:r>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𝑖</m:t>
                        </m:r>
                        <m:r>
                          <a:rPr lang="en-US" i="1">
                            <a:latin typeface="Cambria Math" panose="02040503050406030204" pitchFamily="18" charset="0"/>
                          </a:rPr>
                          <m:t>=1</m:t>
                        </m:r>
                      </m:sub>
                      <m:sup>
                        <m:r>
                          <a:rPr lang="en-US" b="0" i="1" smtClean="0">
                            <a:latin typeface="Cambria Math" panose="02040503050406030204" pitchFamily="18" charset="0"/>
                          </a:rPr>
                          <m:t>3</m:t>
                        </m:r>
                      </m:sup>
                      <m:e>
                        <m:d>
                          <m:dPr>
                            <m:begChr m:val="|"/>
                            <m:endChr m:val="|"/>
                            <m:ctrlPr>
                              <a:rPr lang="en-US" i="1">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𝑖</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𝑦</m:t>
                                </m:r>
                              </m:e>
                              <m:sub>
                                <m:r>
                                  <a:rPr lang="en-US" i="1" dirty="0">
                                    <a:latin typeface="Cambria Math" panose="02040503050406030204" pitchFamily="18" charset="0"/>
                                  </a:rPr>
                                  <m:t>𝑖</m:t>
                                </m:r>
                              </m:sub>
                            </m:sSub>
                          </m:e>
                        </m:d>
                      </m:e>
                    </m:nary>
                    <m:r>
                      <a:rPr lang="en-US" b="0" i="1" dirty="0" smtClean="0">
                        <a:latin typeface="Cambria Math" panose="02040503050406030204" pitchFamily="18" charset="0"/>
                      </a:rPr>
                      <m:t>=</m:t>
                    </m:r>
                    <m:d>
                      <m:dPr>
                        <m:begChr m:val="|"/>
                        <m:endChr m:val="|"/>
                        <m:ctrlPr>
                          <a:rPr lang="en-US" i="1" dirty="0">
                            <a:latin typeface="Cambria Math" panose="02040503050406030204" pitchFamily="18" charset="0"/>
                          </a:rPr>
                        </m:ctrlPr>
                      </m:dPr>
                      <m:e>
                        <m:r>
                          <a:rPr lang="en-US" i="1" dirty="0">
                            <a:latin typeface="Cambria Math" panose="02040503050406030204" pitchFamily="18" charset="0"/>
                          </a:rPr>
                          <m:t>2−</m:t>
                        </m:r>
                        <m:d>
                          <m:dPr>
                            <m:ctrlPr>
                              <a:rPr lang="en-US" i="1" dirty="0">
                                <a:latin typeface="Cambria Math" panose="02040503050406030204" pitchFamily="18" charset="0"/>
                              </a:rPr>
                            </m:ctrlPr>
                          </m:dPr>
                          <m:e>
                            <m:r>
                              <a:rPr lang="en-US" i="1" dirty="0">
                                <a:latin typeface="Cambria Math" panose="02040503050406030204" pitchFamily="18" charset="0"/>
                              </a:rPr>
                              <m:t>−12</m:t>
                            </m:r>
                          </m:e>
                        </m:d>
                      </m:e>
                    </m:d>
                    <m:r>
                      <a:rPr lang="en-US" b="0" i="1" dirty="0" smtClean="0">
                        <a:latin typeface="Cambria Math" panose="02040503050406030204" pitchFamily="18" charset="0"/>
                      </a:rPr>
                      <m:t>+</m:t>
                    </m:r>
                    <m:d>
                      <m:dPr>
                        <m:begChr m:val="|"/>
                        <m:endChr m:val="|"/>
                        <m:ctrlPr>
                          <a:rPr lang="en-US" i="1" dirty="0">
                            <a:latin typeface="Cambria Math" panose="02040503050406030204" pitchFamily="18" charset="0"/>
                          </a:rPr>
                        </m:ctrlPr>
                      </m:dPr>
                      <m:e>
                        <m:d>
                          <m:dPr>
                            <m:ctrlPr>
                              <a:rPr lang="en-US" i="1" dirty="0" smtClean="0">
                                <a:latin typeface="Cambria Math" panose="02040503050406030204" pitchFamily="18" charset="0"/>
                              </a:rPr>
                            </m:ctrlPr>
                          </m:dPr>
                          <m:e>
                            <m:r>
                              <a:rPr lang="en-US" i="1" dirty="0">
                                <a:latin typeface="Cambria Math" panose="02040503050406030204" pitchFamily="18" charset="0"/>
                              </a:rPr>
                              <m:t>−5</m:t>
                            </m:r>
                          </m:e>
                        </m:d>
                        <m:r>
                          <a:rPr lang="en-US" i="1" dirty="0">
                            <a:latin typeface="Cambria Math" panose="02040503050406030204" pitchFamily="18" charset="0"/>
                          </a:rPr>
                          <m:t>−15</m:t>
                        </m:r>
                      </m:e>
                    </m:d>
                    <m:r>
                      <a:rPr lang="en-US" i="1" dirty="0">
                        <a:latin typeface="Cambria Math" panose="02040503050406030204" pitchFamily="18" charset="0"/>
                      </a:rPr>
                      <m:t>+</m:t>
                    </m:r>
                    <m:d>
                      <m:dPr>
                        <m:begChr m:val="|"/>
                        <m:endChr m:val="|"/>
                        <m:ctrlPr>
                          <a:rPr lang="en-US" i="1" dirty="0">
                            <a:latin typeface="Cambria Math" panose="02040503050406030204" pitchFamily="18" charset="0"/>
                          </a:rPr>
                        </m:ctrlPr>
                      </m:dPr>
                      <m:e>
                        <m:r>
                          <a:rPr lang="en-US" b="0" i="1" dirty="0" smtClean="0">
                            <a:latin typeface="Cambria Math" panose="02040503050406030204" pitchFamily="18" charset="0"/>
                          </a:rPr>
                          <m:t>20</m:t>
                        </m:r>
                        <m:r>
                          <a:rPr lang="en-US" i="1" dirty="0">
                            <a:latin typeface="Cambria Math" panose="02040503050406030204" pitchFamily="18" charset="0"/>
                          </a:rPr>
                          <m:t>−</m:t>
                        </m:r>
                        <m:r>
                          <a:rPr lang="en-US" b="0" i="1" dirty="0" smtClean="0">
                            <a:latin typeface="Cambria Math" panose="02040503050406030204" pitchFamily="18" charset="0"/>
                          </a:rPr>
                          <m:t>0</m:t>
                        </m:r>
                      </m:e>
                    </m:d>
                    <m:r>
                      <a:rPr lang="en-US" b="0" i="1" dirty="0" smtClean="0">
                        <a:latin typeface="Cambria Math" panose="02040503050406030204" pitchFamily="18" charset="0"/>
                      </a:rPr>
                      <m:t>=14+20+20=54</m:t>
                    </m:r>
                  </m:oMath>
                </a14:m>
                <a:endParaRPr lang="en-US" b="0" dirty="0"/>
              </a:p>
              <a:p>
                <a:pPr>
                  <a:buFont typeface="Wingdings" panose="05000000000000000000" pitchFamily="2" charset="2"/>
                  <a:buChar cha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𝐿</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𝑖</m:t>
                                </m:r>
                                <m:r>
                                  <a:rPr lang="en-US" i="1">
                                    <a:latin typeface="Cambria Math" panose="02040503050406030204" pitchFamily="18" charset="0"/>
                                  </a:rPr>
                                  <m:t>=1</m:t>
                                </m:r>
                              </m:sub>
                              <m:sup>
                                <m:r>
                                  <a:rPr lang="en-US" b="0" i="1" smtClean="0">
                                    <a:latin typeface="Cambria Math" panose="02040503050406030204" pitchFamily="18" charset="0"/>
                                  </a:rPr>
                                  <m:t>3</m:t>
                                </m:r>
                              </m:sup>
                              <m:e>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𝑖</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𝑦</m:t>
                                            </m:r>
                                          </m:e>
                                          <m:sub>
                                            <m:r>
                                              <a:rPr lang="en-US" i="1" dirty="0">
                                                <a:latin typeface="Cambria Math" panose="02040503050406030204" pitchFamily="18" charset="0"/>
                                              </a:rPr>
                                              <m:t>𝑖</m:t>
                                            </m:r>
                                          </m:sub>
                                        </m:sSub>
                                      </m:e>
                                    </m:d>
                                  </m:e>
                                  <m:sup>
                                    <m:r>
                                      <a:rPr lang="en-US" b="0" i="1" smtClean="0">
                                        <a:latin typeface="Cambria Math" panose="02040503050406030204" pitchFamily="18" charset="0"/>
                                      </a:rPr>
                                      <m:t>2</m:t>
                                    </m:r>
                                  </m:sup>
                                </m:sSup>
                              </m:e>
                            </m:nary>
                          </m:e>
                        </m:d>
                      </m:e>
                      <m:sup>
                        <m:f>
                          <m:fPr>
                            <m:ctrlPr>
                              <a:rPr lang="en-US" i="1">
                                <a:latin typeface="Cambria Math" panose="02040503050406030204" pitchFamily="18" charset="0"/>
                              </a:rPr>
                            </m:ctrlPr>
                          </m:fPr>
                          <m:num>
                            <m:r>
                              <a:rPr lang="en-US" i="1">
                                <a:latin typeface="Cambria Math" panose="02040503050406030204" pitchFamily="18" charset="0"/>
                              </a:rPr>
                              <m:t>1</m:t>
                            </m:r>
                          </m:num>
                          <m:den>
                            <m:r>
                              <a:rPr lang="en-US" b="0" i="1" smtClean="0">
                                <a:latin typeface="Cambria Math" panose="02040503050406030204" pitchFamily="18" charset="0"/>
                              </a:rPr>
                              <m:t>2</m:t>
                            </m:r>
                          </m:den>
                        </m:f>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sSup>
                              <m:sSupPr>
                                <m:ctrlPr>
                                  <a:rPr lang="en-US" b="0" i="1" dirty="0" smtClean="0">
                                    <a:latin typeface="Cambria Math" panose="02040503050406030204" pitchFamily="18" charset="0"/>
                                  </a:rPr>
                                </m:ctrlPr>
                              </m:sSupPr>
                              <m:e>
                                <m:d>
                                  <m:dPr>
                                    <m:begChr m:val="|"/>
                                    <m:endChr m:val="|"/>
                                    <m:ctrlPr>
                                      <a:rPr lang="en-US" i="1" dirty="0">
                                        <a:latin typeface="Cambria Math" panose="02040503050406030204" pitchFamily="18" charset="0"/>
                                      </a:rPr>
                                    </m:ctrlPr>
                                  </m:dPr>
                                  <m:e>
                                    <m:r>
                                      <a:rPr lang="en-US" i="1" dirty="0">
                                        <a:latin typeface="Cambria Math" panose="02040503050406030204" pitchFamily="18" charset="0"/>
                                      </a:rPr>
                                      <m:t>2−</m:t>
                                    </m:r>
                                    <m:d>
                                      <m:dPr>
                                        <m:ctrlPr>
                                          <a:rPr lang="en-US" i="1" dirty="0">
                                            <a:latin typeface="Cambria Math" panose="02040503050406030204" pitchFamily="18" charset="0"/>
                                          </a:rPr>
                                        </m:ctrlPr>
                                      </m:dPr>
                                      <m:e>
                                        <m:r>
                                          <a:rPr lang="en-US" i="1" dirty="0">
                                            <a:latin typeface="Cambria Math" panose="02040503050406030204" pitchFamily="18" charset="0"/>
                                          </a:rPr>
                                          <m:t>−12</m:t>
                                        </m:r>
                                      </m:e>
                                    </m:d>
                                  </m:e>
                                </m:d>
                              </m:e>
                              <m:sup>
                                <m:r>
                                  <a:rPr lang="en-US" b="0" i="1" dirty="0" smtClean="0">
                                    <a:latin typeface="Cambria Math" panose="02040503050406030204" pitchFamily="18" charset="0"/>
                                  </a:rPr>
                                  <m:t>2</m:t>
                                </m:r>
                              </m:sup>
                            </m:sSup>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d>
                                  <m:dPr>
                                    <m:begChr m:val="|"/>
                                    <m:endChr m:val="|"/>
                                    <m:ctrlPr>
                                      <a:rPr lang="en-US" i="1" dirty="0">
                                        <a:latin typeface="Cambria Math" panose="02040503050406030204" pitchFamily="18" charset="0"/>
                                      </a:rPr>
                                    </m:ctrlPr>
                                  </m:dPr>
                                  <m:e>
                                    <m:d>
                                      <m:dPr>
                                        <m:ctrlPr>
                                          <a:rPr lang="en-US" i="1" dirty="0">
                                            <a:latin typeface="Cambria Math" panose="02040503050406030204" pitchFamily="18" charset="0"/>
                                          </a:rPr>
                                        </m:ctrlPr>
                                      </m:dPr>
                                      <m:e>
                                        <m:r>
                                          <a:rPr lang="en-US" i="1" dirty="0">
                                            <a:latin typeface="Cambria Math" panose="02040503050406030204" pitchFamily="18" charset="0"/>
                                          </a:rPr>
                                          <m:t>−5</m:t>
                                        </m:r>
                                      </m:e>
                                    </m:d>
                                    <m:r>
                                      <a:rPr lang="en-US" i="1" dirty="0">
                                        <a:latin typeface="Cambria Math" panose="02040503050406030204" pitchFamily="18" charset="0"/>
                                      </a:rPr>
                                      <m:t>−15</m:t>
                                    </m:r>
                                  </m:e>
                                </m:d>
                              </m:e>
                              <m:sup>
                                <m:r>
                                  <a:rPr lang="en-US" b="0" i="1" dirty="0" smtClean="0">
                                    <a:latin typeface="Cambria Math" panose="02040503050406030204" pitchFamily="18" charset="0"/>
                                  </a:rPr>
                                  <m:t>2</m:t>
                                </m:r>
                              </m:sup>
                            </m:sSup>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d>
                                  <m:dPr>
                                    <m:begChr m:val="|"/>
                                    <m:endChr m:val="|"/>
                                    <m:ctrlPr>
                                      <a:rPr lang="en-US" i="1" dirty="0">
                                        <a:latin typeface="Cambria Math" panose="02040503050406030204" pitchFamily="18" charset="0"/>
                                      </a:rPr>
                                    </m:ctrlPr>
                                  </m:dPr>
                                  <m:e>
                                    <m:r>
                                      <a:rPr lang="en-US" i="1" dirty="0">
                                        <a:latin typeface="Cambria Math" panose="02040503050406030204" pitchFamily="18" charset="0"/>
                                      </a:rPr>
                                      <m:t>20−0</m:t>
                                    </m:r>
                                  </m:e>
                                </m:d>
                              </m:e>
                              <m:sup>
                                <m:r>
                                  <a:rPr lang="en-US" b="0" i="1" dirty="0" smtClean="0">
                                    <a:latin typeface="Cambria Math" panose="02040503050406030204" pitchFamily="18" charset="0"/>
                                  </a:rPr>
                                  <m:t>2</m:t>
                                </m:r>
                              </m:sup>
                            </m:sSup>
                          </m:e>
                        </m:d>
                      </m:e>
                      <m:sup>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196+400+400</m:t>
                            </m:r>
                          </m:e>
                        </m:d>
                      </m:e>
                      <m:sup>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sup>
                    </m:sSup>
                    <m:r>
                      <a:rPr lang="en-US" b="0" i="1" smtClean="0">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b="0" i="1" smtClean="0">
                                <a:latin typeface="Cambria Math" panose="02040503050406030204" pitchFamily="18" charset="0"/>
                              </a:rPr>
                              <m:t>9</m:t>
                            </m:r>
                            <m:r>
                              <a:rPr lang="en-US" i="1">
                                <a:latin typeface="Cambria Math" panose="02040503050406030204" pitchFamily="18" charset="0"/>
                              </a:rPr>
                              <m:t>96</m:t>
                            </m:r>
                          </m:e>
                        </m:d>
                      </m:e>
                      <m:sup>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sup>
                    </m:sSup>
                    <m:r>
                      <a:rPr lang="en-US" b="0" i="1" smtClean="0">
                        <a:latin typeface="Cambria Math" panose="02040503050406030204" pitchFamily="18" charset="0"/>
                      </a:rPr>
                      <m:t>=31.55</m:t>
                    </m:r>
                  </m:oMath>
                </a14:m>
                <a:endParaRPr lang="en-US" dirty="0"/>
              </a:p>
              <a:p>
                <a:pPr>
                  <a:buFont typeface="Wingdings" panose="05000000000000000000" pitchFamily="2" charset="2"/>
                  <a:buChar cha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ea typeface="Cambria Math" panose="02040503050406030204" pitchFamily="18" charset="0"/>
                          </a:rPr>
                          <m:t>∞</m:t>
                        </m:r>
                      </m:sub>
                    </m:sSub>
                    <m:r>
                      <a:rPr lang="en-US" i="1" dirty="0">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max</m:t>
                            </m:r>
                          </m:e>
                          <m:lim>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𝑖</m:t>
                            </m:r>
                          </m:lim>
                        </m:limLow>
                      </m:fName>
                      <m:e>
                        <m:d>
                          <m:dPr>
                            <m:begChr m:val="|"/>
                            <m:endChr m:val="|"/>
                            <m:ctrlPr>
                              <a:rPr lang="en-US" i="1">
                                <a:latin typeface="Cambria Math" panose="02040503050406030204" pitchFamily="18" charset="0"/>
                              </a:rPr>
                            </m:ctrlPr>
                          </m:dPr>
                          <m:e>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i="1" dirty="0">
                                    <a:latin typeface="Cambria Math" panose="02040503050406030204" pitchFamily="18" charset="0"/>
                                  </a:rPr>
                                  <m:t>𝑖</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𝑦</m:t>
                                </m:r>
                              </m:e>
                              <m:sub>
                                <m:r>
                                  <a:rPr lang="en-US" i="1" dirty="0">
                                    <a:latin typeface="Cambria Math" panose="02040503050406030204" pitchFamily="18" charset="0"/>
                                  </a:rPr>
                                  <m:t>𝑖</m:t>
                                </m:r>
                              </m:sub>
                            </m:sSub>
                          </m:e>
                        </m:d>
                      </m:e>
                    </m:func>
                    <m:r>
                      <a:rPr lang="en-US" i="1" dirty="0">
                        <a:latin typeface="Cambria Math" panose="02040503050406030204" pitchFamily="18" charset="0"/>
                      </a:rPr>
                      <m:t>=</m:t>
                    </m:r>
                    <m:r>
                      <a:rPr lang="en-US" i="1" dirty="0">
                        <a:latin typeface="Cambria Math" panose="02040503050406030204" pitchFamily="18" charset="0"/>
                      </a:rPr>
                      <m:t>𝑚𝑎𝑥</m:t>
                    </m:r>
                    <m:d>
                      <m:dPr>
                        <m:ctrlPr>
                          <a:rPr lang="en-US" i="1" dirty="0">
                            <a:latin typeface="Cambria Math" panose="02040503050406030204" pitchFamily="18" charset="0"/>
                          </a:rPr>
                        </m:ctrlPr>
                      </m:dPr>
                      <m:e>
                        <m:d>
                          <m:dPr>
                            <m:begChr m:val="|"/>
                            <m:endChr m:val="|"/>
                            <m:ctrlPr>
                              <a:rPr lang="en-US" i="1" dirty="0">
                                <a:latin typeface="Cambria Math" panose="02040503050406030204" pitchFamily="18" charset="0"/>
                              </a:rPr>
                            </m:ctrlPr>
                          </m:dPr>
                          <m:e>
                            <m:r>
                              <a:rPr lang="en-US" i="1" dirty="0">
                                <a:latin typeface="Cambria Math" panose="02040503050406030204" pitchFamily="18" charset="0"/>
                              </a:rPr>
                              <m:t>2−</m:t>
                            </m:r>
                            <m:d>
                              <m:dPr>
                                <m:ctrlPr>
                                  <a:rPr lang="en-US" i="1" dirty="0">
                                    <a:latin typeface="Cambria Math" panose="02040503050406030204" pitchFamily="18" charset="0"/>
                                  </a:rPr>
                                </m:ctrlPr>
                              </m:dPr>
                              <m:e>
                                <m:r>
                                  <a:rPr lang="en-US" i="1" dirty="0">
                                    <a:latin typeface="Cambria Math" panose="02040503050406030204" pitchFamily="18" charset="0"/>
                                  </a:rPr>
                                  <m:t>−12</m:t>
                                </m:r>
                              </m:e>
                            </m:d>
                          </m:e>
                        </m:d>
                        <m:r>
                          <a:rPr lang="en-US" i="1" dirty="0">
                            <a:latin typeface="Cambria Math" panose="02040503050406030204" pitchFamily="18" charset="0"/>
                          </a:rPr>
                          <m:t>,</m:t>
                        </m:r>
                        <m:d>
                          <m:dPr>
                            <m:begChr m:val="|"/>
                            <m:endChr m:val="|"/>
                            <m:ctrlPr>
                              <a:rPr lang="en-US" i="1" dirty="0">
                                <a:latin typeface="Cambria Math" panose="02040503050406030204" pitchFamily="18" charset="0"/>
                              </a:rPr>
                            </m:ctrlPr>
                          </m:dPr>
                          <m:e>
                            <m:d>
                              <m:dPr>
                                <m:ctrlPr>
                                  <a:rPr lang="en-US" i="1" dirty="0">
                                    <a:latin typeface="Cambria Math" panose="02040503050406030204" pitchFamily="18" charset="0"/>
                                  </a:rPr>
                                </m:ctrlPr>
                              </m:dPr>
                              <m:e>
                                <m:r>
                                  <a:rPr lang="en-US" i="1" dirty="0">
                                    <a:latin typeface="Cambria Math" panose="02040503050406030204" pitchFamily="18" charset="0"/>
                                  </a:rPr>
                                  <m:t>−5</m:t>
                                </m:r>
                              </m:e>
                            </m:d>
                            <m:r>
                              <a:rPr lang="en-US" i="1" dirty="0">
                                <a:latin typeface="Cambria Math" panose="02040503050406030204" pitchFamily="18" charset="0"/>
                              </a:rPr>
                              <m:t>−15</m:t>
                            </m:r>
                          </m:e>
                        </m:d>
                        <m:r>
                          <a:rPr lang="en-US" b="0" i="1" dirty="0" smtClean="0">
                            <a:latin typeface="Cambria Math" panose="02040503050406030204" pitchFamily="18" charset="0"/>
                          </a:rPr>
                          <m:t>,</m:t>
                        </m:r>
                        <m:d>
                          <m:dPr>
                            <m:begChr m:val="|"/>
                            <m:endChr m:val="|"/>
                            <m:ctrlPr>
                              <a:rPr lang="en-US" i="1" dirty="0">
                                <a:latin typeface="Cambria Math" panose="02040503050406030204" pitchFamily="18" charset="0"/>
                              </a:rPr>
                            </m:ctrlPr>
                          </m:dPr>
                          <m:e>
                            <m:r>
                              <a:rPr lang="en-US" i="1" dirty="0">
                                <a:latin typeface="Cambria Math" panose="02040503050406030204" pitchFamily="18" charset="0"/>
                              </a:rPr>
                              <m:t>20−0</m:t>
                            </m:r>
                          </m:e>
                        </m:d>
                      </m:e>
                    </m:d>
                    <m:r>
                      <a:rPr lang="en-US" i="1" dirty="0">
                        <a:latin typeface="Cambria Math" panose="02040503050406030204" pitchFamily="18" charset="0"/>
                      </a:rPr>
                      <m:t>=</m:t>
                    </m:r>
                    <m:r>
                      <a:rPr lang="en-US" i="1" dirty="0">
                        <a:latin typeface="Cambria Math" panose="02040503050406030204" pitchFamily="18" charset="0"/>
                      </a:rPr>
                      <m:t>𝑚𝑎𝑥</m:t>
                    </m:r>
                    <m:d>
                      <m:dPr>
                        <m:ctrlPr>
                          <a:rPr lang="en-US" i="1" dirty="0">
                            <a:latin typeface="Cambria Math" panose="02040503050406030204" pitchFamily="18" charset="0"/>
                          </a:rPr>
                        </m:ctrlPr>
                      </m:dPr>
                      <m:e>
                        <m:r>
                          <a:rPr lang="en-US" i="1" dirty="0">
                            <a:latin typeface="Cambria Math" panose="02040503050406030204" pitchFamily="18" charset="0"/>
                          </a:rPr>
                          <m:t>14,20,20</m:t>
                        </m:r>
                      </m:e>
                    </m:d>
                    <m:r>
                      <a:rPr lang="en-US" i="1" dirty="0">
                        <a:latin typeface="Cambria Math" panose="02040503050406030204" pitchFamily="18" charset="0"/>
                      </a:rPr>
                      <m:t>=20</m:t>
                    </m:r>
                  </m:oMath>
                </a14:m>
                <a:endParaRPr lang="en-US" dirty="0"/>
              </a:p>
              <a:p>
                <a:pPr>
                  <a:buFont typeface="Wingdings" panose="05000000000000000000" pitchFamily="2" charset="2"/>
                  <a:buChar char="§"/>
                </a:pPr>
                <a:endParaRPr lang="en-US" dirty="0"/>
              </a:p>
            </p:txBody>
          </p:sp>
        </mc:Choice>
        <mc:Fallback xmlns="">
          <p:sp>
            <p:nvSpPr>
              <p:cNvPr id="3" name="Content Placeholder 2">
                <a:extLst>
                  <a:ext uri="{FF2B5EF4-FFF2-40B4-BE49-F238E27FC236}">
                    <a16:creationId xmlns:a16="http://schemas.microsoft.com/office/drawing/2014/main" id="{2145B1E7-665A-4F2D-9CC1-3681E5B2F101}"/>
                  </a:ext>
                </a:extLst>
              </p:cNvPr>
              <p:cNvSpPr>
                <a:spLocks noGrp="1" noRot="1" noChangeAspect="1" noMove="1" noResize="1" noEditPoints="1" noAdjustHandles="1" noChangeArrowheads="1" noChangeShapeType="1" noTextEdit="1"/>
              </p:cNvSpPr>
              <p:nvPr>
                <p:ph idx="1"/>
              </p:nvPr>
            </p:nvSpPr>
            <p:spPr>
              <a:blipFill>
                <a:blip r:embed="rId2"/>
                <a:stretch>
                  <a:fillRect t="-22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F59D461-093D-4901-AD9F-841D7A4FFF81}"/>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6262EC6B-969C-4A41-BE64-66DEC5B36C99}"/>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76584423-D725-4FF6-B4E7-E7AC5D848B09}"/>
              </a:ext>
            </a:extLst>
          </p:cNvPr>
          <p:cNvSpPr>
            <a:spLocks noGrp="1"/>
          </p:cNvSpPr>
          <p:nvPr>
            <p:ph type="sldNum" sz="quarter" idx="12"/>
          </p:nvPr>
        </p:nvSpPr>
        <p:spPr/>
        <p:txBody>
          <a:bodyPr/>
          <a:lstStyle/>
          <a:p>
            <a:fld id="{9EE94C91-E7C7-4CA4-8153-EE2D68CBA75F}" type="slidenum">
              <a:rPr lang="en-US" smtClean="0"/>
              <a:t>13</a:t>
            </a:fld>
            <a:endParaRPr lang="en-US"/>
          </a:p>
        </p:txBody>
      </p:sp>
    </p:spTree>
    <p:extLst>
      <p:ext uri="{BB962C8B-B14F-4D97-AF65-F5344CB8AC3E}">
        <p14:creationId xmlns:p14="http://schemas.microsoft.com/office/powerpoint/2010/main" val="3243962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(contd..): Distance (Example)</a:t>
            </a:r>
          </a:p>
        </p:txBody>
      </p:sp>
      <p:graphicFrame>
        <p:nvGraphicFramePr>
          <p:cNvPr id="6" name="Content Placeholder 5">
            <a:extLst>
              <a:ext uri="{FF2B5EF4-FFF2-40B4-BE49-F238E27FC236}">
                <a16:creationId xmlns:a16="http://schemas.microsoft.com/office/drawing/2014/main" id="{595D850A-4A22-4EC4-A11C-69BF82B0B536}"/>
              </a:ext>
            </a:extLst>
          </p:cNvPr>
          <p:cNvGraphicFramePr>
            <a:graphicFrameLocks noGrp="1"/>
          </p:cNvGraphicFramePr>
          <p:nvPr>
            <p:ph idx="1"/>
          </p:nvPr>
        </p:nvGraphicFramePr>
        <p:xfrm>
          <a:off x="838200" y="1690689"/>
          <a:ext cx="10515600" cy="4367212"/>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AB8FCD20-941D-4BBD-9865-C4EEFF6467B6}"/>
              </a:ext>
            </a:extLst>
          </p:cNvPr>
          <p:cNvSpPr>
            <a:spLocks noGrp="1"/>
          </p:cNvSpPr>
          <p:nvPr>
            <p:ph type="dt" sz="half" idx="10"/>
          </p:nvPr>
        </p:nvSpPr>
        <p:spPr/>
        <p:txBody>
          <a:bodyPr/>
          <a:lstStyle/>
          <a:p>
            <a:r>
              <a:rPr lang="en-US"/>
              <a:t>IME634:MDA</a:t>
            </a:r>
          </a:p>
        </p:txBody>
      </p:sp>
      <p:sp>
        <p:nvSpPr>
          <p:cNvPr id="4" name="Footer Placeholder 3">
            <a:extLst>
              <a:ext uri="{FF2B5EF4-FFF2-40B4-BE49-F238E27FC236}">
                <a16:creationId xmlns:a16="http://schemas.microsoft.com/office/drawing/2014/main" id="{8A465B55-2AC6-4804-AEA9-97543F3BF0B9}"/>
              </a:ext>
            </a:extLst>
          </p:cNvPr>
          <p:cNvSpPr>
            <a:spLocks noGrp="1"/>
          </p:cNvSpPr>
          <p:nvPr>
            <p:ph type="ftr" sz="quarter" idx="11"/>
          </p:nvPr>
        </p:nvSpPr>
        <p:spPr/>
        <p:txBody>
          <a:bodyPr/>
          <a:lstStyle/>
          <a:p>
            <a:r>
              <a:rPr lang="en-US"/>
              <a:t>RNSengupta,IME Dept.,IIT Kanpur,INDIA</a:t>
            </a:r>
          </a:p>
        </p:txBody>
      </p:sp>
      <p:sp>
        <p:nvSpPr>
          <p:cNvPr id="5" name="Slide Number Placeholder 4">
            <a:extLst>
              <a:ext uri="{FF2B5EF4-FFF2-40B4-BE49-F238E27FC236}">
                <a16:creationId xmlns:a16="http://schemas.microsoft.com/office/drawing/2014/main" id="{C1AE8474-6C19-449B-B880-43E613DFD654}"/>
              </a:ext>
            </a:extLst>
          </p:cNvPr>
          <p:cNvSpPr>
            <a:spLocks noGrp="1"/>
          </p:cNvSpPr>
          <p:nvPr>
            <p:ph type="sldNum" sz="quarter" idx="12"/>
          </p:nvPr>
        </p:nvSpPr>
        <p:spPr/>
        <p:txBody>
          <a:bodyPr/>
          <a:lstStyle/>
          <a:p>
            <a:fld id="{9EE94C91-E7C7-4CA4-8153-EE2D68CBA75F}" type="slidenum">
              <a:rPr lang="en-US" smtClean="0"/>
              <a:t>14</a:t>
            </a:fld>
            <a:endParaRPr lang="en-US"/>
          </a:p>
        </p:txBody>
      </p:sp>
    </p:spTree>
    <p:extLst>
      <p:ext uri="{BB962C8B-B14F-4D97-AF65-F5344CB8AC3E}">
        <p14:creationId xmlns:p14="http://schemas.microsoft.com/office/powerpoint/2010/main" val="4172931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(contd..): Distance</a:t>
            </a:r>
          </a:p>
        </p:txBody>
      </p:sp>
      <p:sp>
        <p:nvSpPr>
          <p:cNvPr id="3" name="Content Placeholder 2"/>
          <p:cNvSpPr>
            <a:spLocks noGrp="1"/>
          </p:cNvSpPr>
          <p:nvPr>
            <p:ph idx="1"/>
          </p:nvPr>
        </p:nvSpPr>
        <p:spPr/>
        <p:txBody>
          <a:bodyPr>
            <a:noAutofit/>
          </a:bodyPr>
          <a:lstStyle/>
          <a:p>
            <a:pPr lvl="0">
              <a:buFont typeface="Wingdings" panose="05000000000000000000" pitchFamily="2" charset="2"/>
              <a:buChar char="§"/>
            </a:pPr>
            <a:endParaRPr lang="en-US" sz="3500" dirty="0"/>
          </a:p>
        </p:txBody>
      </p:sp>
      <p:pic>
        <p:nvPicPr>
          <p:cNvPr id="4" name="Picture 3">
            <a:extLst>
              <a:ext uri="{FF2B5EF4-FFF2-40B4-BE49-F238E27FC236}">
                <a16:creationId xmlns:a16="http://schemas.microsoft.com/office/drawing/2014/main" id="{082B80BB-6484-44A9-AC91-7B014627ECDB}"/>
              </a:ext>
            </a:extLst>
          </p:cNvPr>
          <p:cNvPicPr>
            <a:picLocks noChangeAspect="1"/>
          </p:cNvPicPr>
          <p:nvPr/>
        </p:nvPicPr>
        <p:blipFill>
          <a:blip r:embed="rId2"/>
          <a:stretch>
            <a:fillRect/>
          </a:stretch>
        </p:blipFill>
        <p:spPr>
          <a:xfrm>
            <a:off x="838200" y="1690688"/>
            <a:ext cx="10515600" cy="4533899"/>
          </a:xfrm>
          <a:prstGeom prst="rect">
            <a:avLst/>
          </a:prstGeom>
        </p:spPr>
      </p:pic>
      <p:sp>
        <p:nvSpPr>
          <p:cNvPr id="5" name="Date Placeholder 4">
            <a:extLst>
              <a:ext uri="{FF2B5EF4-FFF2-40B4-BE49-F238E27FC236}">
                <a16:creationId xmlns:a16="http://schemas.microsoft.com/office/drawing/2014/main" id="{54B79BEA-4410-4867-9075-87816A1BA9EA}"/>
              </a:ext>
            </a:extLst>
          </p:cNvPr>
          <p:cNvSpPr>
            <a:spLocks noGrp="1"/>
          </p:cNvSpPr>
          <p:nvPr>
            <p:ph type="dt" sz="half" idx="10"/>
          </p:nvPr>
        </p:nvSpPr>
        <p:spPr/>
        <p:txBody>
          <a:bodyPr/>
          <a:lstStyle/>
          <a:p>
            <a:r>
              <a:rPr lang="en-US"/>
              <a:t>IME634:MDA</a:t>
            </a:r>
          </a:p>
        </p:txBody>
      </p:sp>
      <p:sp>
        <p:nvSpPr>
          <p:cNvPr id="6" name="Footer Placeholder 5">
            <a:extLst>
              <a:ext uri="{FF2B5EF4-FFF2-40B4-BE49-F238E27FC236}">
                <a16:creationId xmlns:a16="http://schemas.microsoft.com/office/drawing/2014/main" id="{9D25A749-99F6-48B2-86CE-3C8AE3423611}"/>
              </a:ext>
            </a:extLst>
          </p:cNvPr>
          <p:cNvSpPr>
            <a:spLocks noGrp="1"/>
          </p:cNvSpPr>
          <p:nvPr>
            <p:ph type="ftr" sz="quarter" idx="11"/>
          </p:nvPr>
        </p:nvSpPr>
        <p:spPr/>
        <p:txBody>
          <a:bodyPr/>
          <a:lstStyle/>
          <a:p>
            <a:r>
              <a:rPr lang="en-US"/>
              <a:t>RNSengupta,IME Dept.,IIT Kanpur,INDIA</a:t>
            </a:r>
          </a:p>
        </p:txBody>
      </p:sp>
      <p:sp>
        <p:nvSpPr>
          <p:cNvPr id="7" name="Slide Number Placeholder 6">
            <a:extLst>
              <a:ext uri="{FF2B5EF4-FFF2-40B4-BE49-F238E27FC236}">
                <a16:creationId xmlns:a16="http://schemas.microsoft.com/office/drawing/2014/main" id="{3DA36D1B-7F0D-4CCE-928D-B1A92F497A9B}"/>
              </a:ext>
            </a:extLst>
          </p:cNvPr>
          <p:cNvSpPr>
            <a:spLocks noGrp="1"/>
          </p:cNvSpPr>
          <p:nvPr>
            <p:ph type="sldNum" sz="quarter" idx="12"/>
          </p:nvPr>
        </p:nvSpPr>
        <p:spPr/>
        <p:txBody>
          <a:bodyPr/>
          <a:lstStyle/>
          <a:p>
            <a:fld id="{9EE94C91-E7C7-4CA4-8153-EE2D68CBA75F}" type="slidenum">
              <a:rPr lang="en-US" smtClean="0"/>
              <a:t>15</a:t>
            </a:fld>
            <a:endParaRPr lang="en-US"/>
          </a:p>
        </p:txBody>
      </p:sp>
    </p:spTree>
    <p:extLst>
      <p:ext uri="{BB962C8B-B14F-4D97-AF65-F5344CB8AC3E}">
        <p14:creationId xmlns:p14="http://schemas.microsoft.com/office/powerpoint/2010/main" val="4099491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solidFill>
                  <a:srgbClr val="0000FF"/>
                </a:solidFill>
              </a:rPr>
              <a:t>ELECTRE </a:t>
            </a:r>
            <a:r>
              <a:rPr lang="en-US" b="1" dirty="0">
                <a:solidFill>
                  <a:srgbClr val="0000FF"/>
                </a:solidFill>
              </a:rPr>
              <a:t>(contd..): Distance</a:t>
            </a:r>
          </a:p>
        </p:txBody>
      </p:sp>
      <p:sp>
        <p:nvSpPr>
          <p:cNvPr id="3" name="Content Placeholder 2"/>
          <p:cNvSpPr>
            <a:spLocks noGrp="1"/>
          </p:cNvSpPr>
          <p:nvPr>
            <p:ph idx="1"/>
          </p:nvPr>
        </p:nvSpPr>
        <p:spPr/>
        <p:txBody>
          <a:bodyPr>
            <a:noAutofit/>
          </a:bodyPr>
          <a:lstStyle/>
          <a:p>
            <a:pPr lvl="0">
              <a:buFont typeface="Wingdings" panose="05000000000000000000" pitchFamily="2" charset="2"/>
              <a:buChar char="§"/>
            </a:pPr>
            <a:r>
              <a:rPr lang="en-US" sz="4000" dirty="0"/>
              <a:t>The </a:t>
            </a:r>
            <a:r>
              <a:rPr lang="en-US" sz="4000" b="1" dirty="0">
                <a:solidFill>
                  <a:srgbClr val="00CC00"/>
                </a:solidFill>
              </a:rPr>
              <a:t>green</a:t>
            </a:r>
            <a:r>
              <a:rPr lang="en-US" sz="4000" dirty="0"/>
              <a:t> line (L</a:t>
            </a:r>
            <a:r>
              <a:rPr lang="en-US" sz="4000" baseline="-25000" dirty="0"/>
              <a:t>2</a:t>
            </a:r>
            <a:r>
              <a:rPr lang="en-US" sz="4000" dirty="0"/>
              <a:t>-norm) is the unique shortest path, while the </a:t>
            </a:r>
            <a:r>
              <a:rPr lang="en-US" sz="4000" b="1" dirty="0">
                <a:solidFill>
                  <a:srgbClr val="FF0000"/>
                </a:solidFill>
              </a:rPr>
              <a:t>red</a:t>
            </a:r>
            <a:r>
              <a:rPr lang="en-US" sz="4000" dirty="0"/>
              <a:t>, </a:t>
            </a:r>
            <a:r>
              <a:rPr lang="en-US" sz="4000" b="1" dirty="0">
                <a:solidFill>
                  <a:srgbClr val="0000FF"/>
                </a:solidFill>
              </a:rPr>
              <a:t>blue</a:t>
            </a:r>
            <a:r>
              <a:rPr lang="en-US" sz="4000" dirty="0"/>
              <a:t>, </a:t>
            </a:r>
            <a:r>
              <a:rPr lang="en-US" sz="4000" b="1" dirty="0">
                <a:solidFill>
                  <a:srgbClr val="FFFF00"/>
                </a:solidFill>
              </a:rPr>
              <a:t>yellow</a:t>
            </a:r>
            <a:r>
              <a:rPr lang="en-US" sz="4000" dirty="0"/>
              <a:t> (L</a:t>
            </a:r>
            <a:r>
              <a:rPr lang="en-US" sz="4000" baseline="-25000" dirty="0"/>
              <a:t>1</a:t>
            </a:r>
            <a:r>
              <a:rPr lang="en-US" sz="4000" dirty="0"/>
              <a:t>-norm) are all same length (=12) for the same route</a:t>
            </a:r>
          </a:p>
          <a:p>
            <a:pPr lvl="0">
              <a:buFont typeface="Wingdings" panose="05000000000000000000" pitchFamily="2" charset="2"/>
              <a:buChar char="§"/>
            </a:pPr>
            <a:r>
              <a:rPr lang="en-US" sz="4000" dirty="0"/>
              <a:t>This is why L</a:t>
            </a:r>
            <a:r>
              <a:rPr lang="en-US" sz="4000" baseline="-25000" dirty="0"/>
              <a:t>2</a:t>
            </a:r>
            <a:r>
              <a:rPr lang="en-US" sz="4000" dirty="0"/>
              <a:t>-norm has unique solution while L</a:t>
            </a:r>
            <a:r>
              <a:rPr lang="en-US" sz="4000" baseline="-25000" dirty="0"/>
              <a:t>1</a:t>
            </a:r>
            <a:r>
              <a:rPr lang="en-US" sz="4000" dirty="0"/>
              <a:t>-norm does not have any unique solution</a:t>
            </a:r>
          </a:p>
          <a:p>
            <a:pPr>
              <a:buFont typeface="Wingdings" panose="05000000000000000000" pitchFamily="2" charset="2"/>
              <a:buChar char="§"/>
            </a:pPr>
            <a:r>
              <a:rPr lang="en-US" sz="4000" dirty="0"/>
              <a:t>One can generalize this to n-dimension case</a:t>
            </a:r>
          </a:p>
        </p:txBody>
      </p:sp>
      <p:sp>
        <p:nvSpPr>
          <p:cNvPr id="4" name="Date Placeholder 3">
            <a:extLst>
              <a:ext uri="{FF2B5EF4-FFF2-40B4-BE49-F238E27FC236}">
                <a16:creationId xmlns:a16="http://schemas.microsoft.com/office/drawing/2014/main" id="{2B27ACDF-0400-4CBC-B2BA-06BFC03ED0BF}"/>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AA4B63E5-B050-4E8E-B09C-E8378267F2DC}"/>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8EC3942F-CC62-4813-805A-3803A2CA51EF}"/>
              </a:ext>
            </a:extLst>
          </p:cNvPr>
          <p:cNvSpPr>
            <a:spLocks noGrp="1"/>
          </p:cNvSpPr>
          <p:nvPr>
            <p:ph type="sldNum" sz="quarter" idx="12"/>
          </p:nvPr>
        </p:nvSpPr>
        <p:spPr/>
        <p:txBody>
          <a:bodyPr/>
          <a:lstStyle/>
          <a:p>
            <a:fld id="{9EE94C91-E7C7-4CA4-8153-EE2D68CBA75F}" type="slidenum">
              <a:rPr lang="en-US" smtClean="0"/>
              <a:t>16</a:t>
            </a:fld>
            <a:endParaRPr lang="en-US"/>
          </a:p>
        </p:txBody>
      </p:sp>
    </p:spTree>
    <p:extLst>
      <p:ext uri="{BB962C8B-B14F-4D97-AF65-F5344CB8AC3E}">
        <p14:creationId xmlns:p14="http://schemas.microsoft.com/office/powerpoint/2010/main" val="3000979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000" b="1" dirty="0">
                    <a:solidFill>
                      <a:srgbClr val="FF0000"/>
                    </a:solidFill>
                  </a:rPr>
                  <a:t>Step 1 (Normalize the decision matrix)</a:t>
                </a:r>
              </a:p>
              <a:p>
                <a:pPr>
                  <a:buFont typeface="Wingdings" panose="05000000000000000000" pitchFamily="2" charset="2"/>
                  <a:buChar char="§"/>
                </a:pPr>
                <a:r>
                  <a:rPr lang="en-US" sz="2000" dirty="0"/>
                  <a:t>Convert the entries in the decision matrix, </a:t>
                </a:r>
                <a14:m>
                  <m:oMath xmlns:m="http://schemas.openxmlformats.org/officeDocument/2006/math">
                    <m:r>
                      <a:rPr lang="en-US" sz="2000" b="0" i="1" smtClean="0">
                        <a:latin typeface="Cambria Math" panose="02040503050406030204" pitchFamily="18" charset="0"/>
                      </a:rPr>
                      <m:t>𝐴</m:t>
                    </m:r>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m>
                          <m:mPr>
                            <m:mcs>
                              <m:mc>
                                <m:mcPr>
                                  <m:count m:val="3"/>
                                  <m:mcJc m:val="center"/>
                                </m:mcPr>
                              </m:mc>
                            </m:mcs>
                            <m:ctrlPr>
                              <a:rPr lang="en-US" sz="2000" i="1">
                                <a:latin typeface="Cambria Math" panose="02040503050406030204" pitchFamily="18" charset="0"/>
                              </a:rPr>
                            </m:ctrlPr>
                          </m:mPr>
                          <m:mr>
                            <m:e>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𝑎</m:t>
                                  </m:r>
                                </m:e>
                                <m:sub>
                                  <m:r>
                                    <a:rPr lang="en-US" sz="2000" i="1">
                                      <a:latin typeface="Cambria Math" panose="02040503050406030204" pitchFamily="18" charset="0"/>
                                    </a:rPr>
                                    <m:t>11</m:t>
                                  </m:r>
                                </m:sub>
                              </m:sSub>
                            </m:e>
                            <m:e>
                              <m:r>
                                <a:rPr lang="en-US" sz="2000" i="1">
                                  <a:latin typeface="Cambria Math" panose="02040503050406030204" pitchFamily="18" charset="0"/>
                                  <a:ea typeface="Cambria Math" panose="02040503050406030204" pitchFamily="18" charset="0"/>
                                </a:rPr>
                                <m:t>⋯</m:t>
                              </m:r>
                            </m:e>
                            <m:e>
                              <m:sSub>
                                <m:sSubPr>
                                  <m:ctrlPr>
                                    <a:rPr lang="en-US" sz="2000" i="1">
                                      <a:latin typeface="Cambria Math" panose="02040503050406030204" pitchFamily="18" charset="0"/>
                                    </a:rPr>
                                  </m:ctrlPr>
                                </m:sSubPr>
                                <m:e>
                                  <m:r>
                                    <a:rPr lang="en-US" sz="2000" b="0" i="1" smtClean="0">
                                      <a:latin typeface="Cambria Math" panose="02040503050406030204" pitchFamily="18" charset="0"/>
                                    </a:rPr>
                                    <m:t>𝑎</m:t>
                                  </m:r>
                                </m:e>
                                <m:sub>
                                  <m:r>
                                    <a:rPr lang="en-US" sz="2000" i="1">
                                      <a:latin typeface="Cambria Math" panose="02040503050406030204" pitchFamily="18" charset="0"/>
                                    </a:rPr>
                                    <m:t>1</m:t>
                                  </m:r>
                                  <m:r>
                                    <a:rPr lang="en-US" sz="2000" i="1">
                                      <a:latin typeface="Cambria Math" panose="02040503050406030204" pitchFamily="18" charset="0"/>
                                    </a:rPr>
                                    <m:t>𝑛</m:t>
                                  </m:r>
                                </m:sub>
                              </m:sSub>
                            </m:e>
                          </m:mr>
                          <m:mr>
                            <m:e>
                              <m:r>
                                <a:rPr lang="en-US" sz="2000" i="1">
                                  <a:latin typeface="Cambria Math" panose="02040503050406030204" pitchFamily="18" charset="0"/>
                                  <a:ea typeface="Cambria Math" panose="02040503050406030204" pitchFamily="18" charset="0"/>
                                </a:rPr>
                                <m:t>⋮</m:t>
                              </m:r>
                            </m:e>
                            <m:e>
                              <m:r>
                                <a:rPr lang="en-US" sz="2000" i="1">
                                  <a:latin typeface="Cambria Math" panose="02040503050406030204" pitchFamily="18" charset="0"/>
                                  <a:ea typeface="Cambria Math" panose="02040503050406030204" pitchFamily="18" charset="0"/>
                                </a:rPr>
                                <m:t>⋱</m:t>
                              </m:r>
                            </m:e>
                            <m:e>
                              <m:r>
                                <a:rPr lang="en-US" sz="2000" i="1">
                                  <a:latin typeface="Cambria Math" panose="02040503050406030204" pitchFamily="18" charset="0"/>
                                  <a:ea typeface="Cambria Math" panose="02040503050406030204" pitchFamily="18" charset="0"/>
                                </a:rPr>
                                <m:t>⋮</m:t>
                              </m:r>
                            </m:e>
                          </m:mr>
                          <m:mr>
                            <m:e>
                              <m:sSub>
                                <m:sSubPr>
                                  <m:ctrlPr>
                                    <a:rPr lang="en-US" sz="2000" i="1">
                                      <a:latin typeface="Cambria Math" panose="02040503050406030204" pitchFamily="18" charset="0"/>
                                    </a:rPr>
                                  </m:ctrlPr>
                                </m:sSubPr>
                                <m:e>
                                  <m:r>
                                    <a:rPr lang="en-US" sz="2000" b="0" i="1" smtClean="0">
                                      <a:latin typeface="Cambria Math" panose="02040503050406030204" pitchFamily="18" charset="0"/>
                                    </a:rPr>
                                    <m:t>𝑎</m:t>
                                  </m:r>
                                </m:e>
                                <m:sub>
                                  <m:r>
                                    <a:rPr lang="en-US" sz="2000" i="1">
                                      <a:latin typeface="Cambria Math" panose="02040503050406030204" pitchFamily="18" charset="0"/>
                                    </a:rPr>
                                    <m:t>𝑚</m:t>
                                  </m:r>
                                  <m:r>
                                    <a:rPr lang="en-US" sz="2000" i="1">
                                      <a:latin typeface="Cambria Math" panose="02040503050406030204" pitchFamily="18" charset="0"/>
                                    </a:rPr>
                                    <m:t>1</m:t>
                                  </m:r>
                                </m:sub>
                              </m:sSub>
                            </m:e>
                            <m:e>
                              <m:r>
                                <a:rPr lang="en-US" sz="2000" i="1">
                                  <a:latin typeface="Cambria Math" panose="02040503050406030204" pitchFamily="18" charset="0"/>
                                  <a:ea typeface="Cambria Math" panose="02040503050406030204" pitchFamily="18" charset="0"/>
                                </a:rPr>
                                <m:t>⋯</m:t>
                              </m:r>
                            </m:e>
                            <m:e>
                              <m:sSub>
                                <m:sSubPr>
                                  <m:ctrlPr>
                                    <a:rPr lang="en-US" sz="2000" i="1">
                                      <a:latin typeface="Cambria Math" panose="02040503050406030204" pitchFamily="18" charset="0"/>
                                    </a:rPr>
                                  </m:ctrlPr>
                                </m:sSubPr>
                                <m:e>
                                  <m:r>
                                    <a:rPr lang="en-US" sz="2000" b="0" i="1" smtClean="0">
                                      <a:latin typeface="Cambria Math" panose="02040503050406030204" pitchFamily="18" charset="0"/>
                                    </a:rPr>
                                    <m:t>𝑎</m:t>
                                  </m:r>
                                </m:e>
                                <m:sub>
                                  <m:r>
                                    <a:rPr lang="en-US" sz="2000" i="1">
                                      <a:latin typeface="Cambria Math" panose="02040503050406030204" pitchFamily="18" charset="0"/>
                                    </a:rPr>
                                    <m:t>𝑚𝑛</m:t>
                                  </m:r>
                                </m:sub>
                              </m:sSub>
                            </m:e>
                          </m:mr>
                        </m:m>
                      </m:e>
                    </m:d>
                  </m:oMath>
                </a14:m>
                <a:r>
                  <a:rPr lang="en-US" sz="2000" dirty="0"/>
                  <a:t>, into scaled normalized values which has no dimension, thus we have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𝑥</m:t>
                        </m:r>
                      </m:e>
                      <m:sub>
                        <m:r>
                          <a:rPr lang="en-US" sz="2000" i="1">
                            <a:latin typeface="Cambria Math" panose="02040503050406030204" pitchFamily="18" charset="0"/>
                          </a:rPr>
                          <m:t>𝑖𝑗</m:t>
                        </m:r>
                      </m:sub>
                    </m:sSub>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sSub>
                          <m:sSubPr>
                            <m:ctrlPr>
                              <a:rPr lang="en-US" sz="2000" i="1">
                                <a:latin typeface="Cambria Math" panose="02040503050406030204" pitchFamily="18" charset="0"/>
                              </a:rPr>
                            </m:ctrlPr>
                          </m:sSubPr>
                          <m:e>
                            <m:r>
                              <a:rPr lang="en-US" sz="2000" b="0" i="1" smtClean="0">
                                <a:latin typeface="Cambria Math" panose="02040503050406030204" pitchFamily="18" charset="0"/>
                              </a:rPr>
                              <m:t>𝑎</m:t>
                            </m:r>
                          </m:e>
                          <m:sub>
                            <m:r>
                              <a:rPr lang="en-US" sz="2000" i="1">
                                <a:latin typeface="Cambria Math" panose="02040503050406030204" pitchFamily="18" charset="0"/>
                              </a:rPr>
                              <m:t>𝑖𝑗</m:t>
                            </m:r>
                          </m:sub>
                        </m:sSub>
                      </m:num>
                      <m:den>
                        <m:rad>
                          <m:radPr>
                            <m:degHide m:val="on"/>
                            <m:ctrlPr>
                              <a:rPr lang="en-US" sz="2000" i="1" smtClean="0">
                                <a:latin typeface="Cambria Math" panose="02040503050406030204" pitchFamily="18" charset="0"/>
                              </a:rPr>
                            </m:ctrlPr>
                          </m:radPr>
                          <m:deg/>
                          <m:e>
                            <m:nary>
                              <m:naryPr>
                                <m:chr m:val="∑"/>
                                <m:ctrlPr>
                                  <a:rPr lang="en-US" sz="2000" i="1">
                                    <a:latin typeface="Cambria Math" panose="02040503050406030204" pitchFamily="18" charset="0"/>
                                  </a:rPr>
                                </m:ctrlPr>
                              </m:naryPr>
                              <m:sub>
                                <m:r>
                                  <m:rPr>
                                    <m:brk m:alnAt="23"/>
                                  </m:rPr>
                                  <a:rPr lang="en-US" sz="2000" b="0" i="1" smtClean="0">
                                    <a:latin typeface="Cambria Math" panose="02040503050406030204" pitchFamily="18" charset="0"/>
                                  </a:rPr>
                                  <m:t>𝑘</m:t>
                                </m:r>
                                <m:r>
                                  <a:rPr lang="en-US" sz="2000" b="0" i="1" smtClean="0">
                                    <a:latin typeface="Cambria Math" panose="02040503050406030204" pitchFamily="18" charset="0"/>
                                  </a:rPr>
                                  <m:t>=1</m:t>
                                </m:r>
                              </m:sub>
                              <m:sup>
                                <m:r>
                                  <a:rPr lang="en-US" sz="2000" b="0" i="1" smtClean="0">
                                    <a:latin typeface="Cambria Math" panose="02040503050406030204" pitchFamily="18" charset="0"/>
                                  </a:rPr>
                                  <m:t>𝑚</m:t>
                                </m:r>
                              </m:sup>
                              <m:e>
                                <m:sSubSup>
                                  <m:sSubSupPr>
                                    <m:ctrlPr>
                                      <a:rPr lang="en-US" sz="2000" b="0" i="1" smtClean="0">
                                        <a:latin typeface="Cambria Math" panose="02040503050406030204" pitchFamily="18" charset="0"/>
                                      </a:rPr>
                                    </m:ctrlPr>
                                  </m:sSubSupPr>
                                  <m:e>
                                    <m:r>
                                      <a:rPr lang="en-US" sz="2000" b="0" i="1" smtClean="0">
                                        <a:latin typeface="Cambria Math" panose="02040503050406030204" pitchFamily="18" charset="0"/>
                                      </a:rPr>
                                      <m:t>𝑎</m:t>
                                    </m:r>
                                  </m:e>
                                  <m:sub>
                                    <m:r>
                                      <a:rPr lang="en-US" sz="2000" b="0" i="1" smtClean="0">
                                        <a:latin typeface="Cambria Math" panose="02040503050406030204" pitchFamily="18" charset="0"/>
                                      </a:rPr>
                                      <m:t>𝑘𝑗</m:t>
                                    </m:r>
                                  </m:sub>
                                  <m:sup>
                                    <m:r>
                                      <a:rPr lang="en-US" sz="2000" b="0" i="1" smtClean="0">
                                        <a:latin typeface="Cambria Math" panose="02040503050406030204" pitchFamily="18" charset="0"/>
                                      </a:rPr>
                                      <m:t>2</m:t>
                                    </m:r>
                                  </m:sup>
                                </m:sSubSup>
                              </m:e>
                            </m:nary>
                          </m:e>
                        </m:rad>
                      </m:den>
                    </m:f>
                  </m:oMath>
                </a14:m>
                <a:r>
                  <a:rPr lang="en-US" sz="2000" dirty="0"/>
                  <a:t>. Please remember the normalization depends on the utility function</a:t>
                </a:r>
              </a:p>
              <a:p>
                <a:pPr>
                  <a:buFont typeface="Wingdings" panose="05000000000000000000" pitchFamily="2" charset="2"/>
                  <a:buChar char="§"/>
                </a:pPr>
                <a:r>
                  <a:rPr lang="en-US" sz="2000" dirty="0"/>
                  <a:t>Hence we get </a:t>
                </a:r>
                <a14:m>
                  <m:oMath xmlns:m="http://schemas.openxmlformats.org/officeDocument/2006/math">
                    <m:r>
                      <a:rPr lang="en-US" sz="2000" b="0" i="1" smtClean="0">
                        <a:latin typeface="Cambria Math" panose="02040503050406030204" pitchFamily="18" charset="0"/>
                      </a:rPr>
                      <m:t>𝑋</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m>
                          <m:mPr>
                            <m:mcs>
                              <m:mc>
                                <m:mcPr>
                                  <m:count m:val="3"/>
                                  <m:mcJc m:val="center"/>
                                </m:mcPr>
                              </m:mc>
                            </m:mcs>
                            <m:ctrlPr>
                              <a:rPr lang="en-US" sz="2000" b="0" i="1" smtClean="0">
                                <a:latin typeface="Cambria Math" panose="02040503050406030204" pitchFamily="18" charset="0"/>
                              </a:rPr>
                            </m:ctrlPr>
                          </m:mPr>
                          <m:mr>
                            <m:e>
                              <m:sSub>
                                <m:sSubPr>
                                  <m:ctrlPr>
                                    <a:rPr lang="en-US" sz="2000" i="1">
                                      <a:latin typeface="Cambria Math" panose="02040503050406030204" pitchFamily="18" charset="0"/>
                                    </a:rPr>
                                  </m:ctrlPr>
                                </m:sSubPr>
                                <m:e>
                                  <m:r>
                                    <a:rPr lang="en-US" sz="2000" i="1">
                                      <a:latin typeface="Cambria Math" panose="02040503050406030204" pitchFamily="18" charset="0"/>
                                    </a:rPr>
                                    <m:t>𝑥</m:t>
                                  </m:r>
                                </m:e>
                                <m:sub>
                                  <m:r>
                                    <a:rPr lang="en-US" sz="2000" b="0" i="1" smtClean="0">
                                      <a:latin typeface="Cambria Math" panose="02040503050406030204" pitchFamily="18" charset="0"/>
                                    </a:rPr>
                                    <m:t>11</m:t>
                                  </m:r>
                                </m:sub>
                              </m:sSub>
                            </m:e>
                            <m:e>
                              <m:r>
                                <a:rPr lang="en-US" sz="2000" b="0" i="1" smtClean="0">
                                  <a:latin typeface="Cambria Math" panose="02040503050406030204" pitchFamily="18" charset="0"/>
                                  <a:ea typeface="Cambria Math" panose="02040503050406030204" pitchFamily="18" charset="0"/>
                                </a:rPr>
                                <m:t>⋯</m:t>
                              </m:r>
                            </m:e>
                            <m:e>
                              <m:sSub>
                                <m:sSubPr>
                                  <m:ctrlPr>
                                    <a:rPr lang="en-US" sz="2000" i="1">
                                      <a:latin typeface="Cambria Math" panose="02040503050406030204" pitchFamily="18" charset="0"/>
                                    </a:rPr>
                                  </m:ctrlPr>
                                </m:sSubPr>
                                <m:e>
                                  <m:r>
                                    <a:rPr lang="en-US" sz="2000" i="1">
                                      <a:latin typeface="Cambria Math" panose="02040503050406030204" pitchFamily="18" charset="0"/>
                                    </a:rPr>
                                    <m:t>𝑥</m:t>
                                  </m:r>
                                </m:e>
                                <m:sub>
                                  <m:r>
                                    <a:rPr lang="en-US" sz="2000" b="0" i="1" smtClean="0">
                                      <a:latin typeface="Cambria Math" panose="02040503050406030204" pitchFamily="18" charset="0"/>
                                    </a:rPr>
                                    <m:t>1</m:t>
                                  </m:r>
                                  <m:r>
                                    <a:rPr lang="en-US" sz="2000" i="1">
                                      <a:latin typeface="Cambria Math" panose="02040503050406030204" pitchFamily="18" charset="0"/>
                                    </a:rPr>
                                    <m:t>𝑛</m:t>
                                  </m:r>
                                </m:sub>
                              </m:sSub>
                            </m:e>
                          </m:mr>
                          <m:mr>
                            <m:e>
                              <m:r>
                                <a:rPr lang="en-US" sz="2000" b="0" i="1" smtClean="0">
                                  <a:latin typeface="Cambria Math" panose="02040503050406030204" pitchFamily="18" charset="0"/>
                                  <a:ea typeface="Cambria Math" panose="02040503050406030204" pitchFamily="18" charset="0"/>
                                </a:rPr>
                                <m:t>⋮</m:t>
                              </m:r>
                            </m:e>
                            <m:e>
                              <m:r>
                                <a:rPr lang="en-US" sz="2000" b="0" i="1" smtClean="0">
                                  <a:latin typeface="Cambria Math" panose="02040503050406030204" pitchFamily="18" charset="0"/>
                                  <a:ea typeface="Cambria Math" panose="02040503050406030204" pitchFamily="18" charset="0"/>
                                </a:rPr>
                                <m:t>⋱</m:t>
                              </m:r>
                            </m:e>
                            <m:e>
                              <m:r>
                                <a:rPr lang="en-US" sz="2000" b="0" i="1" smtClean="0">
                                  <a:latin typeface="Cambria Math" panose="02040503050406030204" pitchFamily="18" charset="0"/>
                                  <a:ea typeface="Cambria Math" panose="02040503050406030204" pitchFamily="18" charset="0"/>
                                </a:rPr>
                                <m:t>⋮</m:t>
                              </m:r>
                            </m:e>
                          </m:mr>
                          <m:mr>
                            <m:e>
                              <m:sSub>
                                <m:sSubPr>
                                  <m:ctrlPr>
                                    <a:rPr lang="en-US" sz="2000" i="1">
                                      <a:latin typeface="Cambria Math" panose="02040503050406030204" pitchFamily="18" charset="0"/>
                                    </a:rPr>
                                  </m:ctrlPr>
                                </m:sSubPr>
                                <m:e>
                                  <m:r>
                                    <a:rPr lang="en-US" sz="2000" i="1">
                                      <a:latin typeface="Cambria Math" panose="02040503050406030204" pitchFamily="18" charset="0"/>
                                    </a:rPr>
                                    <m:t>𝑥</m:t>
                                  </m:r>
                                </m:e>
                                <m:sub>
                                  <m:r>
                                    <a:rPr lang="en-US" sz="2000" i="1">
                                      <a:latin typeface="Cambria Math" panose="02040503050406030204" pitchFamily="18" charset="0"/>
                                    </a:rPr>
                                    <m:t>𝑚</m:t>
                                  </m:r>
                                  <m:r>
                                    <a:rPr lang="en-US" sz="2000" b="0" i="1" smtClean="0">
                                      <a:latin typeface="Cambria Math" panose="02040503050406030204" pitchFamily="18" charset="0"/>
                                    </a:rPr>
                                    <m:t>1</m:t>
                                  </m:r>
                                </m:sub>
                              </m:sSub>
                            </m:e>
                            <m:e>
                              <m:r>
                                <a:rPr lang="en-US" sz="2000" b="0" i="1" smtClean="0">
                                  <a:latin typeface="Cambria Math" panose="02040503050406030204" pitchFamily="18" charset="0"/>
                                  <a:ea typeface="Cambria Math" panose="02040503050406030204" pitchFamily="18" charset="0"/>
                                </a:rPr>
                                <m:t>⋯</m:t>
                              </m:r>
                            </m:e>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𝑥</m:t>
                                  </m:r>
                                </m:e>
                                <m:sub>
                                  <m:r>
                                    <a:rPr lang="en-US" sz="2000" b="0" i="1" smtClean="0">
                                      <a:latin typeface="Cambria Math" panose="02040503050406030204" pitchFamily="18" charset="0"/>
                                    </a:rPr>
                                    <m:t>𝑚𝑛</m:t>
                                  </m:r>
                                </m:sub>
                              </m:sSub>
                            </m:e>
                          </m:mr>
                        </m:m>
                      </m:e>
                    </m:d>
                  </m:oMath>
                </a14:m>
                <a:endParaRPr lang="en-US" sz="2000" b="0" dirty="0"/>
              </a:p>
              <a:p>
                <a:pPr>
                  <a:buFont typeface="Wingdings" panose="05000000000000000000" pitchFamily="2" charset="2"/>
                  <a:buChar char="§"/>
                </a:pPr>
                <a:r>
                  <a:rPr lang="en-US" sz="2000" dirty="0"/>
                  <a:t>Here </a:t>
                </a:r>
                <a:r>
                  <a:rPr lang="en-US" sz="2000" i="1" dirty="0"/>
                  <a:t>m</a:t>
                </a:r>
                <a:r>
                  <a:rPr lang="en-US" sz="2000" dirty="0"/>
                  <a:t> is the number of alternatives (shown along rows) and </a:t>
                </a:r>
                <a:r>
                  <a:rPr lang="en-US" sz="2000" i="1" dirty="0"/>
                  <a:t>n</a:t>
                </a:r>
                <a:r>
                  <a:rPr lang="en-US" sz="2000" dirty="0"/>
                  <a:t> is the number of criteria (shown along columns)</a:t>
                </a:r>
              </a:p>
              <a:p>
                <a:pPr>
                  <a:buFont typeface="Wingdings" panose="05000000000000000000" pitchFamily="2" charset="2"/>
                  <a:buChar char="§"/>
                </a:pPr>
                <a:r>
                  <a:rPr lang="en-US" sz="2000" dirty="0"/>
                  <a:t>The normalization which you do implicitly depends on the utility or worth you think each individual criterion is giving or contributing to each alternative on an individual basis</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22" t="-1401" b="-14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0CE64E8-714F-4DD3-AA2C-1283BAEB8D0D}"/>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C194DE8A-BA38-4753-9E7D-CEA032E3CEF4}"/>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84E2B78D-539D-4F73-A2EB-D662F5CFECD2}"/>
              </a:ext>
            </a:extLst>
          </p:cNvPr>
          <p:cNvSpPr>
            <a:spLocks noGrp="1"/>
          </p:cNvSpPr>
          <p:nvPr>
            <p:ph type="sldNum" sz="quarter" idx="12"/>
          </p:nvPr>
        </p:nvSpPr>
        <p:spPr/>
        <p:txBody>
          <a:bodyPr/>
          <a:lstStyle/>
          <a:p>
            <a:fld id="{9EE94C91-E7C7-4CA4-8153-EE2D68CBA75F}" type="slidenum">
              <a:rPr lang="en-US" smtClean="0"/>
              <a:t>17</a:t>
            </a:fld>
            <a:endParaRPr lang="en-US"/>
          </a:p>
        </p:txBody>
      </p:sp>
    </p:spTree>
    <p:extLst>
      <p:ext uri="{BB962C8B-B14F-4D97-AF65-F5344CB8AC3E}">
        <p14:creationId xmlns:p14="http://schemas.microsoft.com/office/powerpoint/2010/main" val="3208311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1 (Normalize the decision matrix)</a:t>
                </a:r>
              </a:p>
              <a:p>
                <a:pPr>
                  <a:buFont typeface="Wingdings" panose="05000000000000000000" pitchFamily="2" charset="2"/>
                  <a:buChar char="§"/>
                </a:pPr>
                <a14:m>
                  <m:oMath xmlns:m="http://schemas.openxmlformats.org/officeDocument/2006/math">
                    <m:r>
                      <a:rPr lang="en-US" sz="3000" b="0" i="1" smtClean="0">
                        <a:latin typeface="Cambria Math" panose="02040503050406030204" pitchFamily="18" charset="0"/>
                      </a:rPr>
                      <m:t>𝐴</m:t>
                    </m:r>
                    <m:r>
                      <a:rPr lang="en-US" sz="3000" b="0" i="1" smtClean="0">
                        <a:latin typeface="Cambria Math" panose="02040503050406030204" pitchFamily="18" charset="0"/>
                      </a:rPr>
                      <m:t>=</m:t>
                    </m:r>
                    <m:d>
                      <m:dPr>
                        <m:begChr m:val="["/>
                        <m:endChr m:val="]"/>
                        <m:ctrlPr>
                          <a:rPr lang="en-US" sz="3000" b="0" i="1" smtClean="0">
                            <a:latin typeface="Cambria Math" panose="02040503050406030204" pitchFamily="18" charset="0"/>
                          </a:rPr>
                        </m:ctrlPr>
                      </m:dPr>
                      <m:e>
                        <m:m>
                          <m:mPr>
                            <m:mcs>
                              <m:mc>
                                <m:mcPr>
                                  <m:count m:val="3"/>
                                  <m:mcJc m:val="center"/>
                                </m:mcPr>
                              </m:mc>
                            </m:mcs>
                            <m:ctrlPr>
                              <a:rPr lang="en-US" sz="3000" b="0" i="1" smtClean="0">
                                <a:latin typeface="Cambria Math" panose="02040503050406030204" pitchFamily="18" charset="0"/>
                              </a:rPr>
                            </m:ctrlPr>
                          </m:mPr>
                          <m:mr>
                            <m:e>
                              <m:r>
                                <m:rPr>
                                  <m:brk m:alnAt="7"/>
                                </m:rPr>
                                <a:rPr lang="en-US" sz="3000" b="0" i="1" smtClean="0">
                                  <a:latin typeface="Cambria Math" panose="02040503050406030204" pitchFamily="18" charset="0"/>
                                </a:rPr>
                                <m:t>2</m:t>
                              </m:r>
                            </m:e>
                            <m:e>
                              <m:r>
                                <a:rPr lang="en-US" sz="3000" b="0" i="1" smtClean="0">
                                  <a:latin typeface="Cambria Math" panose="02040503050406030204" pitchFamily="18" charset="0"/>
                                </a:rPr>
                                <m:t>1</m:t>
                              </m:r>
                            </m:e>
                            <m:e>
                              <m:r>
                                <a:rPr lang="en-US" sz="3000" b="0" i="1" smtClean="0">
                                  <a:latin typeface="Cambria Math" panose="02040503050406030204" pitchFamily="18" charset="0"/>
                                </a:rPr>
                                <m:t>2</m:t>
                              </m:r>
                            </m:e>
                          </m:mr>
                          <m:mr>
                            <m:e>
                              <m:r>
                                <a:rPr lang="en-US" sz="3000" b="0" i="1" smtClean="0">
                                  <a:latin typeface="Cambria Math" panose="02040503050406030204" pitchFamily="18" charset="0"/>
                                </a:rPr>
                                <m:t>3</m:t>
                              </m:r>
                            </m:e>
                            <m:e>
                              <m:r>
                                <a:rPr lang="en-US" sz="3000" b="0" i="1" smtClean="0">
                                  <a:latin typeface="Cambria Math" panose="02040503050406030204" pitchFamily="18" charset="0"/>
                                </a:rPr>
                                <m:t>4</m:t>
                              </m:r>
                            </m:e>
                            <m:e>
                              <m:r>
                                <a:rPr lang="en-US" sz="3000" b="0" i="1" smtClean="0">
                                  <a:latin typeface="Cambria Math" panose="02040503050406030204" pitchFamily="18" charset="0"/>
                                </a:rPr>
                                <m:t>1</m:t>
                              </m:r>
                            </m:e>
                          </m:mr>
                          <m:mr>
                            <m:e>
                              <m:r>
                                <a:rPr lang="en-US" sz="3000" b="0" i="1" smtClean="0">
                                  <a:latin typeface="Cambria Math" panose="02040503050406030204" pitchFamily="18" charset="0"/>
                                </a:rPr>
                                <m:t>1</m:t>
                              </m:r>
                            </m:e>
                            <m:e>
                              <m:r>
                                <a:rPr lang="en-US" sz="3000" b="0" i="1" smtClean="0">
                                  <a:latin typeface="Cambria Math" panose="02040503050406030204" pitchFamily="18" charset="0"/>
                                </a:rPr>
                                <m:t>3</m:t>
                              </m:r>
                            </m:e>
                            <m:e>
                              <m:r>
                                <a:rPr lang="en-US" sz="3000" b="0" i="1" smtClean="0">
                                  <a:latin typeface="Cambria Math" panose="02040503050406030204" pitchFamily="18" charset="0"/>
                                </a:rPr>
                                <m:t>2</m:t>
                              </m:r>
                            </m:e>
                          </m:mr>
                        </m:m>
                      </m:e>
                    </m:d>
                  </m:oMath>
                </a14:m>
                <a:r>
                  <a:rPr lang="en-US" sz="3000" dirty="0"/>
                  <a:t>, where m=3, n=3</a:t>
                </a:r>
              </a:p>
              <a:p>
                <a:pPr>
                  <a:buFont typeface="Wingdings" panose="05000000000000000000" pitchFamily="2" charset="2"/>
                  <a:buChar char="§"/>
                </a:pPr>
                <a14:m>
                  <m:oMath xmlns:m="http://schemas.openxmlformats.org/officeDocument/2006/math">
                    <m:r>
                      <a:rPr lang="en-US" sz="3000" b="0" i="1" smtClean="0">
                        <a:latin typeface="Cambria Math" panose="02040503050406030204" pitchFamily="18" charset="0"/>
                      </a:rPr>
                      <m:t>𝑋</m:t>
                    </m:r>
                    <m:r>
                      <a:rPr lang="en-US" sz="3000" b="0" i="1" smtClean="0">
                        <a:latin typeface="Cambria Math" panose="02040503050406030204" pitchFamily="18" charset="0"/>
                      </a:rPr>
                      <m:t>=</m:t>
                    </m:r>
                    <m:d>
                      <m:dPr>
                        <m:begChr m:val="["/>
                        <m:endChr m:val="]"/>
                        <m:ctrlPr>
                          <a:rPr lang="en-US" sz="3000" b="0" i="1" smtClean="0">
                            <a:latin typeface="Cambria Math" panose="02040503050406030204" pitchFamily="18" charset="0"/>
                          </a:rPr>
                        </m:ctrlPr>
                      </m:dPr>
                      <m:e>
                        <m:m>
                          <m:mPr>
                            <m:mcs>
                              <m:mc>
                                <m:mcPr>
                                  <m:count m:val="3"/>
                                  <m:mcJc m:val="center"/>
                                </m:mcPr>
                              </m:mc>
                            </m:mcs>
                            <m:ctrlPr>
                              <a:rPr lang="en-US" sz="3000" b="0" i="1" smtClean="0">
                                <a:latin typeface="Cambria Math" panose="02040503050406030204" pitchFamily="18" charset="0"/>
                              </a:rPr>
                            </m:ctrlPr>
                          </m:mPr>
                          <m:mr>
                            <m:e>
                              <m:f>
                                <m:fPr>
                                  <m:ctrlPr>
                                    <a:rPr lang="en-US" sz="3000" b="0" i="1" smtClean="0">
                                      <a:latin typeface="Cambria Math" panose="02040503050406030204" pitchFamily="18" charset="0"/>
                                    </a:rPr>
                                  </m:ctrlPr>
                                </m:fPr>
                                <m:num>
                                  <m:r>
                                    <a:rPr lang="en-US" sz="3000" i="1" smtClean="0">
                                      <a:latin typeface="Cambria Math" panose="02040503050406030204" pitchFamily="18" charset="0"/>
                                    </a:rPr>
                                    <m:t>2</m:t>
                                  </m:r>
                                </m:num>
                                <m:den>
                                  <m:rad>
                                    <m:radPr>
                                      <m:degHide m:val="on"/>
                                      <m:ctrlPr>
                                        <a:rPr lang="en-US" sz="3000" i="1" smtClean="0">
                                          <a:latin typeface="Cambria Math" panose="02040503050406030204" pitchFamily="18" charset="0"/>
                                        </a:rPr>
                                      </m:ctrlPr>
                                    </m:radPr>
                                    <m:deg/>
                                    <m:e>
                                      <m:r>
                                        <a:rPr lang="en-US" sz="3000" b="0" i="1" smtClean="0">
                                          <a:latin typeface="Cambria Math" panose="02040503050406030204" pitchFamily="18" charset="0"/>
                                        </a:rPr>
                                        <m:t>4+9+1</m:t>
                                      </m:r>
                                    </m:e>
                                  </m:rad>
                                </m:den>
                              </m:f>
                            </m:e>
                            <m:e>
                              <m:f>
                                <m:fPr>
                                  <m:ctrlPr>
                                    <a:rPr lang="en-US" sz="3000" i="1">
                                      <a:latin typeface="Cambria Math" panose="02040503050406030204" pitchFamily="18" charset="0"/>
                                    </a:rPr>
                                  </m:ctrlPr>
                                </m:fPr>
                                <m:num>
                                  <m:r>
                                    <a:rPr lang="en-US" sz="3000" b="0" i="1" smtClean="0">
                                      <a:latin typeface="Cambria Math" panose="02040503050406030204" pitchFamily="18" charset="0"/>
                                    </a:rPr>
                                    <m:t>1</m:t>
                                  </m:r>
                                </m:num>
                                <m:den>
                                  <m:rad>
                                    <m:radPr>
                                      <m:degHide m:val="on"/>
                                      <m:ctrlPr>
                                        <a:rPr lang="en-US" sz="3000" i="1">
                                          <a:latin typeface="Cambria Math" panose="02040503050406030204" pitchFamily="18" charset="0"/>
                                        </a:rPr>
                                      </m:ctrlPr>
                                    </m:radPr>
                                    <m:deg/>
                                    <m:e>
                                      <m:r>
                                        <a:rPr lang="en-US" sz="3000" b="0" i="1" smtClean="0">
                                          <a:latin typeface="Cambria Math" panose="02040503050406030204" pitchFamily="18" charset="0"/>
                                        </a:rPr>
                                        <m:t>1+16+9</m:t>
                                      </m:r>
                                    </m:e>
                                  </m:rad>
                                </m:den>
                              </m:f>
                            </m:e>
                            <m:e>
                              <m:f>
                                <m:fPr>
                                  <m:ctrlPr>
                                    <a:rPr lang="en-US" sz="3000" i="1">
                                      <a:latin typeface="Cambria Math" panose="02040503050406030204" pitchFamily="18" charset="0"/>
                                    </a:rPr>
                                  </m:ctrlPr>
                                </m:fPr>
                                <m:num>
                                  <m:r>
                                    <a:rPr lang="en-US" sz="3000" b="0" i="1" smtClean="0">
                                      <a:latin typeface="Cambria Math" panose="02040503050406030204" pitchFamily="18" charset="0"/>
                                    </a:rPr>
                                    <m:t>2</m:t>
                                  </m:r>
                                </m:num>
                                <m:den>
                                  <m:rad>
                                    <m:radPr>
                                      <m:degHide m:val="on"/>
                                      <m:ctrlPr>
                                        <a:rPr lang="en-US" sz="3000" i="1">
                                          <a:latin typeface="Cambria Math" panose="02040503050406030204" pitchFamily="18" charset="0"/>
                                        </a:rPr>
                                      </m:ctrlPr>
                                    </m:radPr>
                                    <m:deg/>
                                    <m:e>
                                      <m:r>
                                        <a:rPr lang="en-US" sz="3000" b="0" i="1" smtClean="0">
                                          <a:latin typeface="Cambria Math" panose="02040503050406030204" pitchFamily="18" charset="0"/>
                                        </a:rPr>
                                        <m:t>4</m:t>
                                      </m:r>
                                      <m:r>
                                        <a:rPr lang="en-US" sz="3000" i="1">
                                          <a:latin typeface="Cambria Math" panose="02040503050406030204" pitchFamily="18" charset="0"/>
                                        </a:rPr>
                                        <m:t>+1+</m:t>
                                      </m:r>
                                      <m:r>
                                        <a:rPr lang="en-US" sz="3000" b="0" i="1" smtClean="0">
                                          <a:latin typeface="Cambria Math" panose="02040503050406030204" pitchFamily="18" charset="0"/>
                                        </a:rPr>
                                        <m:t>4</m:t>
                                      </m:r>
                                    </m:e>
                                  </m:rad>
                                </m:den>
                              </m:f>
                            </m:e>
                          </m:mr>
                          <m:mr>
                            <m:e>
                              <m:f>
                                <m:fPr>
                                  <m:ctrlPr>
                                    <a:rPr lang="en-US" sz="3000" i="1">
                                      <a:latin typeface="Cambria Math" panose="02040503050406030204" pitchFamily="18" charset="0"/>
                                    </a:rPr>
                                  </m:ctrlPr>
                                </m:fPr>
                                <m:num>
                                  <m:r>
                                    <a:rPr lang="en-US" sz="3000" b="0" i="1" smtClean="0">
                                      <a:latin typeface="Cambria Math" panose="02040503050406030204" pitchFamily="18" charset="0"/>
                                    </a:rPr>
                                    <m:t>3</m:t>
                                  </m:r>
                                </m:num>
                                <m:den>
                                  <m:rad>
                                    <m:radPr>
                                      <m:degHide m:val="on"/>
                                      <m:ctrlPr>
                                        <a:rPr lang="en-US" sz="3000" i="1">
                                          <a:latin typeface="Cambria Math" panose="02040503050406030204" pitchFamily="18" charset="0"/>
                                        </a:rPr>
                                      </m:ctrlPr>
                                    </m:radPr>
                                    <m:deg/>
                                    <m:e>
                                      <m:r>
                                        <a:rPr lang="en-US" sz="3000" i="1">
                                          <a:latin typeface="Cambria Math" panose="02040503050406030204" pitchFamily="18" charset="0"/>
                                        </a:rPr>
                                        <m:t>4+9+1</m:t>
                                      </m:r>
                                    </m:e>
                                  </m:rad>
                                </m:den>
                              </m:f>
                            </m:e>
                            <m:e>
                              <m:f>
                                <m:fPr>
                                  <m:ctrlPr>
                                    <a:rPr lang="en-US" sz="3000" i="1">
                                      <a:latin typeface="Cambria Math" panose="02040503050406030204" pitchFamily="18" charset="0"/>
                                    </a:rPr>
                                  </m:ctrlPr>
                                </m:fPr>
                                <m:num>
                                  <m:r>
                                    <a:rPr lang="en-US" sz="3000" b="0" i="1" smtClean="0">
                                      <a:latin typeface="Cambria Math" panose="02040503050406030204" pitchFamily="18" charset="0"/>
                                    </a:rPr>
                                    <m:t>4</m:t>
                                  </m:r>
                                </m:num>
                                <m:den>
                                  <m:rad>
                                    <m:radPr>
                                      <m:degHide m:val="on"/>
                                      <m:ctrlPr>
                                        <a:rPr lang="en-US" sz="3000" i="1">
                                          <a:latin typeface="Cambria Math" panose="02040503050406030204" pitchFamily="18" charset="0"/>
                                        </a:rPr>
                                      </m:ctrlPr>
                                    </m:radPr>
                                    <m:deg/>
                                    <m:e>
                                      <m:r>
                                        <a:rPr lang="en-US" sz="3000" i="1">
                                          <a:latin typeface="Cambria Math" panose="02040503050406030204" pitchFamily="18" charset="0"/>
                                        </a:rPr>
                                        <m:t>1+16+9</m:t>
                                      </m:r>
                                    </m:e>
                                  </m:rad>
                                </m:den>
                              </m:f>
                            </m:e>
                            <m:e>
                              <m:f>
                                <m:fPr>
                                  <m:ctrlPr>
                                    <a:rPr lang="en-US" sz="3000" i="1">
                                      <a:latin typeface="Cambria Math" panose="02040503050406030204" pitchFamily="18" charset="0"/>
                                    </a:rPr>
                                  </m:ctrlPr>
                                </m:fPr>
                                <m:num>
                                  <m:r>
                                    <a:rPr lang="en-US" sz="3000" i="1">
                                      <a:latin typeface="Cambria Math" panose="02040503050406030204" pitchFamily="18" charset="0"/>
                                    </a:rPr>
                                    <m:t>1</m:t>
                                  </m:r>
                                </m:num>
                                <m:den>
                                  <m:rad>
                                    <m:radPr>
                                      <m:degHide m:val="on"/>
                                      <m:ctrlPr>
                                        <a:rPr lang="en-US" sz="3000" i="1">
                                          <a:latin typeface="Cambria Math" panose="02040503050406030204" pitchFamily="18" charset="0"/>
                                        </a:rPr>
                                      </m:ctrlPr>
                                    </m:radPr>
                                    <m:deg/>
                                    <m:e>
                                      <m:r>
                                        <a:rPr lang="en-US" sz="3000" i="1">
                                          <a:latin typeface="Cambria Math" panose="02040503050406030204" pitchFamily="18" charset="0"/>
                                        </a:rPr>
                                        <m:t>4+1+4</m:t>
                                      </m:r>
                                    </m:e>
                                  </m:rad>
                                </m:den>
                              </m:f>
                            </m:e>
                          </m:mr>
                          <m:mr>
                            <m:e>
                              <m:f>
                                <m:fPr>
                                  <m:ctrlPr>
                                    <a:rPr lang="en-US" sz="3000" i="1">
                                      <a:latin typeface="Cambria Math" panose="02040503050406030204" pitchFamily="18" charset="0"/>
                                    </a:rPr>
                                  </m:ctrlPr>
                                </m:fPr>
                                <m:num>
                                  <m:r>
                                    <a:rPr lang="en-US" sz="3000" b="0" i="1" smtClean="0">
                                      <a:latin typeface="Cambria Math" panose="02040503050406030204" pitchFamily="18" charset="0"/>
                                    </a:rPr>
                                    <m:t>1</m:t>
                                  </m:r>
                                </m:num>
                                <m:den>
                                  <m:rad>
                                    <m:radPr>
                                      <m:degHide m:val="on"/>
                                      <m:ctrlPr>
                                        <a:rPr lang="en-US" sz="3000" i="1">
                                          <a:latin typeface="Cambria Math" panose="02040503050406030204" pitchFamily="18" charset="0"/>
                                        </a:rPr>
                                      </m:ctrlPr>
                                    </m:radPr>
                                    <m:deg/>
                                    <m:e>
                                      <m:r>
                                        <a:rPr lang="en-US" sz="3000" i="1">
                                          <a:latin typeface="Cambria Math" panose="02040503050406030204" pitchFamily="18" charset="0"/>
                                        </a:rPr>
                                        <m:t>4+9+1</m:t>
                                      </m:r>
                                    </m:e>
                                  </m:rad>
                                </m:den>
                              </m:f>
                            </m:e>
                            <m:e>
                              <m:f>
                                <m:fPr>
                                  <m:ctrlPr>
                                    <a:rPr lang="en-US" sz="3000" i="1">
                                      <a:latin typeface="Cambria Math" panose="02040503050406030204" pitchFamily="18" charset="0"/>
                                    </a:rPr>
                                  </m:ctrlPr>
                                </m:fPr>
                                <m:num>
                                  <m:r>
                                    <a:rPr lang="en-US" sz="3000" b="0" i="1" smtClean="0">
                                      <a:latin typeface="Cambria Math" panose="02040503050406030204" pitchFamily="18" charset="0"/>
                                    </a:rPr>
                                    <m:t>3</m:t>
                                  </m:r>
                                </m:num>
                                <m:den>
                                  <m:rad>
                                    <m:radPr>
                                      <m:degHide m:val="on"/>
                                      <m:ctrlPr>
                                        <a:rPr lang="en-US" sz="3000" i="1">
                                          <a:latin typeface="Cambria Math" panose="02040503050406030204" pitchFamily="18" charset="0"/>
                                        </a:rPr>
                                      </m:ctrlPr>
                                    </m:radPr>
                                    <m:deg/>
                                    <m:e>
                                      <m:r>
                                        <a:rPr lang="en-US" sz="3000" i="1">
                                          <a:latin typeface="Cambria Math" panose="02040503050406030204" pitchFamily="18" charset="0"/>
                                        </a:rPr>
                                        <m:t>1+16+9</m:t>
                                      </m:r>
                                    </m:e>
                                  </m:rad>
                                </m:den>
                              </m:f>
                            </m:e>
                            <m:e>
                              <m:f>
                                <m:fPr>
                                  <m:ctrlPr>
                                    <a:rPr lang="en-US" sz="3000" i="1">
                                      <a:latin typeface="Cambria Math" panose="02040503050406030204" pitchFamily="18" charset="0"/>
                                    </a:rPr>
                                  </m:ctrlPr>
                                </m:fPr>
                                <m:num>
                                  <m:r>
                                    <a:rPr lang="en-US" sz="3000" b="0" i="1" smtClean="0">
                                      <a:latin typeface="Cambria Math" panose="02040503050406030204" pitchFamily="18" charset="0"/>
                                    </a:rPr>
                                    <m:t>2</m:t>
                                  </m:r>
                                </m:num>
                                <m:den>
                                  <m:rad>
                                    <m:radPr>
                                      <m:degHide m:val="on"/>
                                      <m:ctrlPr>
                                        <a:rPr lang="en-US" sz="3000" i="1">
                                          <a:latin typeface="Cambria Math" panose="02040503050406030204" pitchFamily="18" charset="0"/>
                                        </a:rPr>
                                      </m:ctrlPr>
                                    </m:radPr>
                                    <m:deg/>
                                    <m:e>
                                      <m:r>
                                        <a:rPr lang="en-US" sz="3000" i="1">
                                          <a:latin typeface="Cambria Math" panose="02040503050406030204" pitchFamily="18" charset="0"/>
                                        </a:rPr>
                                        <m:t>4+1+4</m:t>
                                      </m:r>
                                    </m:e>
                                  </m:rad>
                                </m:den>
                              </m:f>
                            </m:e>
                          </m:mr>
                        </m:m>
                      </m:e>
                    </m:d>
                  </m:oMath>
                </a14:m>
                <a:r>
                  <a:rPr lang="en-US" sz="3000" dirty="0"/>
                  <a:t> , where m=3, n=3</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t="-28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0B5C358-36D7-493E-ABEC-03A53478A8AD}"/>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8DB93F36-74CE-4F79-B7BE-676B5908FBE7}"/>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52471950-BDF1-4FAB-881F-48C7821A1DA6}"/>
              </a:ext>
            </a:extLst>
          </p:cNvPr>
          <p:cNvSpPr>
            <a:spLocks noGrp="1"/>
          </p:cNvSpPr>
          <p:nvPr>
            <p:ph type="sldNum" sz="quarter" idx="12"/>
          </p:nvPr>
        </p:nvSpPr>
        <p:spPr/>
        <p:txBody>
          <a:bodyPr/>
          <a:lstStyle/>
          <a:p>
            <a:fld id="{9EE94C91-E7C7-4CA4-8153-EE2D68CBA75F}" type="slidenum">
              <a:rPr lang="en-US" smtClean="0"/>
              <a:t>18</a:t>
            </a:fld>
            <a:endParaRPr lang="en-US"/>
          </a:p>
        </p:txBody>
      </p:sp>
    </p:spTree>
    <p:extLst>
      <p:ext uri="{BB962C8B-B14F-4D97-AF65-F5344CB8AC3E}">
        <p14:creationId xmlns:p14="http://schemas.microsoft.com/office/powerpoint/2010/main" val="565529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700" b="1" dirty="0">
                    <a:solidFill>
                      <a:srgbClr val="FF0000"/>
                    </a:solidFill>
                  </a:rPr>
                  <a:t>Step 2 (Weighting the normalized decision matrix)</a:t>
                </a:r>
              </a:p>
              <a:p>
                <a:pPr>
                  <a:buFont typeface="Wingdings" panose="05000000000000000000" pitchFamily="2" charset="2"/>
                  <a:buChar char="§"/>
                </a:pPr>
                <a:r>
                  <a:rPr lang="en-US" sz="2700" dirty="0"/>
                  <a:t>We multiple each of the columns of the previous matrix, </a:t>
                </a:r>
                <a:r>
                  <a:rPr lang="en-US" sz="2700" b="1" dirty="0"/>
                  <a:t>X</a:t>
                </a:r>
                <a:r>
                  <a:rPr lang="en-US" sz="2700" dirty="0"/>
                  <a:t>, by the associated weights of importance corresponding to the decision criterion, so it the weights are </a:t>
                </a:r>
                <a:r>
                  <a:rPr lang="en-US" sz="2700" b="1" dirty="0"/>
                  <a:t>W</a:t>
                </a:r>
                <a:r>
                  <a:rPr lang="en-US" sz="2700" dirty="0"/>
                  <a:t> = (w</a:t>
                </a:r>
                <a:r>
                  <a:rPr lang="en-US" sz="2700" baseline="-25000" dirty="0"/>
                  <a:t>1</a:t>
                </a:r>
                <a:r>
                  <a:rPr lang="en-US" sz="2700" dirty="0"/>
                  <a:t>, w</a:t>
                </a:r>
                <a:r>
                  <a:rPr lang="en-US" sz="2700" baseline="-25000" dirty="0"/>
                  <a:t>2</a:t>
                </a:r>
                <a:r>
                  <a:rPr lang="en-US" sz="2700" dirty="0"/>
                  <a:t>,…., </a:t>
                </a:r>
                <a:r>
                  <a:rPr lang="en-US" sz="2700" dirty="0" err="1"/>
                  <a:t>w</a:t>
                </a:r>
                <a:r>
                  <a:rPr lang="en-US" sz="2700" baseline="-25000" dirty="0" err="1"/>
                  <a:t>n</a:t>
                </a:r>
                <a:r>
                  <a:rPr lang="en-US" sz="2700" dirty="0"/>
                  <a:t>), we have </a:t>
                </a:r>
                <a:r>
                  <a:rPr lang="en-US" sz="2700" b="1" dirty="0" err="1"/>
                  <a:t>Y</a:t>
                </a:r>
                <a:r>
                  <a:rPr lang="en-US" sz="2700" b="1" baseline="-25000" dirty="0" err="1"/>
                  <a:t>mXn</a:t>
                </a:r>
                <a:r>
                  <a:rPr lang="en-US" sz="2700" dirty="0"/>
                  <a:t>=</a:t>
                </a:r>
                <a:r>
                  <a:rPr lang="en-US" sz="2700" b="1" dirty="0" err="1"/>
                  <a:t>X</a:t>
                </a:r>
                <a:r>
                  <a:rPr lang="en-US" sz="2700" b="1" baseline="-25000" dirty="0" err="1"/>
                  <a:t>mXn</a:t>
                </a:r>
                <a:r>
                  <a:rPr lang="en-US" sz="2700" b="1" dirty="0" err="1"/>
                  <a:t>W</a:t>
                </a:r>
                <a:r>
                  <a:rPr lang="en-US" sz="2700" b="1" baseline="-25000" dirty="0" err="1"/>
                  <a:t>nXn</a:t>
                </a:r>
                <a:endParaRPr lang="en-US" sz="2700" dirty="0"/>
              </a:p>
              <a:p>
                <a:pPr>
                  <a:buFont typeface="Wingdings" panose="05000000000000000000" pitchFamily="2" charset="2"/>
                  <a:buChar char="§"/>
                </a:pPr>
                <a:r>
                  <a:rPr lang="en-US" sz="2700" dirty="0"/>
                  <a:t>Thus: </a:t>
                </a:r>
                <a14:m>
                  <m:oMath xmlns:m="http://schemas.openxmlformats.org/officeDocument/2006/math">
                    <m:r>
                      <a:rPr lang="en-US" sz="2700" b="0" i="1" smtClean="0">
                        <a:latin typeface="Cambria Math" panose="02040503050406030204" pitchFamily="18" charset="0"/>
                      </a:rPr>
                      <m:t>𝑌</m:t>
                    </m:r>
                    <m:r>
                      <a:rPr lang="en-US" sz="2700" b="0" i="1" smtClean="0">
                        <a:latin typeface="Cambria Math" panose="02040503050406030204" pitchFamily="18" charset="0"/>
                      </a:rPr>
                      <m:t>=</m:t>
                    </m:r>
                    <m:r>
                      <a:rPr lang="en-US" sz="2700" b="0" i="1" smtClean="0">
                        <a:latin typeface="Cambria Math" panose="02040503050406030204" pitchFamily="18" charset="0"/>
                      </a:rPr>
                      <m:t>𝑋𝑊</m:t>
                    </m:r>
                    <m:r>
                      <a:rPr lang="en-US" sz="2700" b="0" i="1" smtClean="0">
                        <a:latin typeface="Cambria Math" panose="02040503050406030204" pitchFamily="18" charset="0"/>
                      </a:rPr>
                      <m:t>=</m:t>
                    </m:r>
                  </m:oMath>
                </a14:m>
                <a:r>
                  <a:rPr lang="en-US" sz="2700" dirty="0"/>
                  <a:t> </a:t>
                </a:r>
                <a14:m>
                  <m:oMath xmlns:m="http://schemas.openxmlformats.org/officeDocument/2006/math">
                    <m:d>
                      <m:dPr>
                        <m:begChr m:val="["/>
                        <m:endChr m:val="]"/>
                        <m:ctrlPr>
                          <a:rPr lang="en-US" sz="2700" i="1">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sSub>
                                <m:sSubPr>
                                  <m:ctrlPr>
                                    <a:rPr lang="en-US" sz="2700" i="1" smtClean="0">
                                      <a:latin typeface="Cambria Math" panose="02040503050406030204" pitchFamily="18" charset="0"/>
                                    </a:rPr>
                                  </m:ctrlPr>
                                </m:sSubPr>
                                <m:e>
                                  <m:r>
                                    <a:rPr lang="en-US" sz="2700" b="0" i="1" smtClean="0">
                                      <a:latin typeface="Cambria Math" panose="02040503050406030204" pitchFamily="18" charset="0"/>
                                    </a:rPr>
                                    <m:t>𝑦</m:t>
                                  </m:r>
                                </m:e>
                                <m:sub>
                                  <m:r>
                                    <a:rPr lang="en-US" sz="2700" b="0" i="1" smtClean="0">
                                      <a:latin typeface="Cambria Math" panose="02040503050406030204" pitchFamily="18" charset="0"/>
                                    </a:rPr>
                                    <m:t>11</m:t>
                                  </m:r>
                                </m:sub>
                              </m:sSub>
                            </m:e>
                            <m:e>
                              <m:r>
                                <a:rPr lang="en-US" sz="2700" i="1" smtClean="0">
                                  <a:latin typeface="Cambria Math" panose="02040503050406030204" pitchFamily="18" charset="0"/>
                                  <a:ea typeface="Cambria Math" panose="02040503050406030204" pitchFamily="18" charset="0"/>
                                </a:rPr>
                                <m:t>⋯</m:t>
                              </m:r>
                            </m:e>
                            <m:e>
                              <m:sSub>
                                <m:sSubPr>
                                  <m:ctrlPr>
                                    <a:rPr lang="en-US" sz="2700" i="1">
                                      <a:latin typeface="Cambria Math" panose="02040503050406030204" pitchFamily="18" charset="0"/>
                                    </a:rPr>
                                  </m:ctrlPr>
                                </m:sSubPr>
                                <m:e>
                                  <m:r>
                                    <a:rPr lang="en-US" sz="2700" i="1">
                                      <a:latin typeface="Cambria Math" panose="02040503050406030204" pitchFamily="18" charset="0"/>
                                    </a:rPr>
                                    <m:t>𝑦</m:t>
                                  </m:r>
                                </m:e>
                                <m:sub>
                                  <m:r>
                                    <a:rPr lang="en-US" sz="2700" i="1">
                                      <a:latin typeface="Cambria Math" panose="02040503050406030204" pitchFamily="18" charset="0"/>
                                    </a:rPr>
                                    <m:t>1</m:t>
                                  </m:r>
                                  <m:r>
                                    <a:rPr lang="en-US" sz="2700" b="0" i="1" smtClean="0">
                                      <a:latin typeface="Cambria Math" panose="02040503050406030204" pitchFamily="18" charset="0"/>
                                    </a:rPr>
                                    <m:t>𝑛</m:t>
                                  </m:r>
                                </m:sub>
                              </m:sSub>
                            </m:e>
                          </m:mr>
                          <m:mr>
                            <m:e>
                              <m:r>
                                <a:rPr lang="en-US" sz="2700" i="1" smtClean="0">
                                  <a:latin typeface="Cambria Math" panose="02040503050406030204" pitchFamily="18" charset="0"/>
                                  <a:ea typeface="Cambria Math" panose="02040503050406030204" pitchFamily="18" charset="0"/>
                                </a:rPr>
                                <m:t>⋮</m:t>
                              </m:r>
                            </m:e>
                            <m:e>
                              <m:r>
                                <a:rPr lang="en-US" sz="2700" i="1" smtClean="0">
                                  <a:latin typeface="Cambria Math" panose="02040503050406030204" pitchFamily="18" charset="0"/>
                                  <a:ea typeface="Cambria Math" panose="02040503050406030204" pitchFamily="18" charset="0"/>
                                </a:rPr>
                                <m:t>⋱</m:t>
                              </m:r>
                            </m:e>
                            <m:e>
                              <m:r>
                                <a:rPr lang="en-US" sz="2700" i="1" smtClean="0">
                                  <a:latin typeface="Cambria Math" panose="02040503050406030204" pitchFamily="18" charset="0"/>
                                  <a:ea typeface="Cambria Math" panose="02040503050406030204" pitchFamily="18" charset="0"/>
                                </a:rPr>
                                <m:t>⋮</m:t>
                              </m:r>
                            </m:e>
                          </m:mr>
                          <m:mr>
                            <m:e>
                              <m:sSub>
                                <m:sSubPr>
                                  <m:ctrlPr>
                                    <a:rPr lang="en-US" sz="2700" i="1">
                                      <a:latin typeface="Cambria Math" panose="02040503050406030204" pitchFamily="18" charset="0"/>
                                    </a:rPr>
                                  </m:ctrlPr>
                                </m:sSubPr>
                                <m:e>
                                  <m:r>
                                    <a:rPr lang="en-US" sz="2700" i="1">
                                      <a:latin typeface="Cambria Math" panose="02040503050406030204" pitchFamily="18" charset="0"/>
                                    </a:rPr>
                                    <m:t>𝑦</m:t>
                                  </m:r>
                                </m:e>
                                <m:sub>
                                  <m:r>
                                    <a:rPr lang="en-US" sz="2700" b="0" i="1" smtClean="0">
                                      <a:latin typeface="Cambria Math" panose="02040503050406030204" pitchFamily="18" charset="0"/>
                                    </a:rPr>
                                    <m:t>𝑚</m:t>
                                  </m:r>
                                  <m:r>
                                    <a:rPr lang="en-US" sz="2700" i="1">
                                      <a:latin typeface="Cambria Math" panose="02040503050406030204" pitchFamily="18" charset="0"/>
                                    </a:rPr>
                                    <m:t>1</m:t>
                                  </m:r>
                                </m:sub>
                              </m:sSub>
                            </m:e>
                            <m:e>
                              <m:r>
                                <a:rPr lang="en-US" sz="2700" i="1" smtClean="0">
                                  <a:latin typeface="Cambria Math" panose="02040503050406030204" pitchFamily="18" charset="0"/>
                                  <a:ea typeface="Cambria Math" panose="02040503050406030204" pitchFamily="18" charset="0"/>
                                </a:rPr>
                                <m:t>⋯</m:t>
                              </m:r>
                            </m:e>
                            <m:e>
                              <m:sSub>
                                <m:sSubPr>
                                  <m:ctrlPr>
                                    <a:rPr lang="en-US" sz="2700" i="1">
                                      <a:latin typeface="Cambria Math" panose="02040503050406030204" pitchFamily="18" charset="0"/>
                                    </a:rPr>
                                  </m:ctrlPr>
                                </m:sSubPr>
                                <m:e>
                                  <m:r>
                                    <a:rPr lang="en-US" sz="2700" i="1">
                                      <a:latin typeface="Cambria Math" panose="02040503050406030204" pitchFamily="18" charset="0"/>
                                    </a:rPr>
                                    <m:t>𝑦</m:t>
                                  </m:r>
                                </m:e>
                                <m:sub>
                                  <m:r>
                                    <a:rPr lang="en-US" sz="2700" b="0" i="1" smtClean="0">
                                      <a:latin typeface="Cambria Math" panose="02040503050406030204" pitchFamily="18" charset="0"/>
                                    </a:rPr>
                                    <m:t>𝑚𝑛</m:t>
                                  </m:r>
                                </m:sub>
                              </m:sSub>
                            </m:e>
                          </m:mr>
                        </m:m>
                      </m:e>
                    </m:d>
                    <m:r>
                      <a:rPr lang="en-US" sz="2700" b="0" i="1" smtClean="0">
                        <a:latin typeface="Cambria Math" panose="02040503050406030204" pitchFamily="18" charset="0"/>
                      </a:rPr>
                      <m:t>=</m:t>
                    </m:r>
                    <m:d>
                      <m:dPr>
                        <m:begChr m:val="["/>
                        <m:endChr m:val="]"/>
                        <m:ctrlPr>
                          <a:rPr lang="en-US" sz="2700" i="1">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sSub>
                                <m:sSubPr>
                                  <m:ctrlPr>
                                    <a:rPr lang="en-US" sz="2700" i="1">
                                      <a:latin typeface="Cambria Math" panose="02040503050406030204" pitchFamily="18" charset="0"/>
                                    </a:rPr>
                                  </m:ctrlPr>
                                </m:sSubPr>
                                <m:e>
                                  <m:r>
                                    <a:rPr lang="en-US" sz="2700" b="0" i="1" smtClean="0">
                                      <a:latin typeface="Cambria Math" panose="02040503050406030204" pitchFamily="18" charset="0"/>
                                    </a:rPr>
                                    <m:t>𝑥</m:t>
                                  </m:r>
                                </m:e>
                                <m:sub>
                                  <m:r>
                                    <a:rPr lang="en-US" sz="2700" i="1">
                                      <a:latin typeface="Cambria Math" panose="02040503050406030204" pitchFamily="18" charset="0"/>
                                    </a:rPr>
                                    <m:t>11</m:t>
                                  </m:r>
                                </m:sub>
                              </m:sSub>
                            </m:e>
                            <m:e>
                              <m:r>
                                <a:rPr lang="en-US" sz="2700" i="1">
                                  <a:latin typeface="Cambria Math" panose="02040503050406030204" pitchFamily="18" charset="0"/>
                                  <a:ea typeface="Cambria Math" panose="02040503050406030204" pitchFamily="18" charset="0"/>
                                </a:rPr>
                                <m:t>⋯</m:t>
                              </m:r>
                            </m:e>
                            <m:e>
                              <m:sSub>
                                <m:sSubPr>
                                  <m:ctrlPr>
                                    <a:rPr lang="en-US" sz="2700" i="1">
                                      <a:latin typeface="Cambria Math" panose="02040503050406030204" pitchFamily="18" charset="0"/>
                                    </a:rPr>
                                  </m:ctrlPr>
                                </m:sSubPr>
                                <m:e>
                                  <m:r>
                                    <a:rPr lang="en-US" sz="2700" b="0" i="1" smtClean="0">
                                      <a:latin typeface="Cambria Math" panose="02040503050406030204" pitchFamily="18" charset="0"/>
                                    </a:rPr>
                                    <m:t>𝑥</m:t>
                                  </m:r>
                                </m:e>
                                <m:sub>
                                  <m:r>
                                    <a:rPr lang="en-US" sz="2700" i="1">
                                      <a:latin typeface="Cambria Math" panose="02040503050406030204" pitchFamily="18" charset="0"/>
                                    </a:rPr>
                                    <m:t>1</m:t>
                                  </m:r>
                                  <m:r>
                                    <a:rPr lang="en-US" sz="2700" i="1">
                                      <a:latin typeface="Cambria Math" panose="02040503050406030204" pitchFamily="18" charset="0"/>
                                    </a:rPr>
                                    <m:t>𝑛</m:t>
                                  </m:r>
                                </m:sub>
                              </m:sSub>
                            </m:e>
                          </m:mr>
                          <m:mr>
                            <m:e>
                              <m:r>
                                <a:rPr lang="en-US" sz="2700" i="1">
                                  <a:latin typeface="Cambria Math" panose="02040503050406030204" pitchFamily="18" charset="0"/>
                                  <a:ea typeface="Cambria Math" panose="02040503050406030204" pitchFamily="18" charset="0"/>
                                </a:rPr>
                                <m:t>⋮</m:t>
                              </m:r>
                            </m:e>
                            <m:e>
                              <m:r>
                                <a:rPr lang="en-US" sz="2700" i="1">
                                  <a:latin typeface="Cambria Math" panose="02040503050406030204" pitchFamily="18" charset="0"/>
                                  <a:ea typeface="Cambria Math" panose="02040503050406030204" pitchFamily="18" charset="0"/>
                                </a:rPr>
                                <m:t>⋱</m:t>
                              </m:r>
                            </m:e>
                            <m:e>
                              <m:r>
                                <a:rPr lang="en-US" sz="2700" i="1">
                                  <a:latin typeface="Cambria Math" panose="02040503050406030204" pitchFamily="18" charset="0"/>
                                  <a:ea typeface="Cambria Math" panose="02040503050406030204" pitchFamily="18" charset="0"/>
                                </a:rPr>
                                <m:t>⋮</m:t>
                              </m:r>
                            </m:e>
                          </m:mr>
                          <m:mr>
                            <m:e>
                              <m:sSub>
                                <m:sSubPr>
                                  <m:ctrlPr>
                                    <a:rPr lang="en-US" sz="2700" i="1">
                                      <a:latin typeface="Cambria Math" panose="02040503050406030204" pitchFamily="18" charset="0"/>
                                    </a:rPr>
                                  </m:ctrlPr>
                                </m:sSubPr>
                                <m:e>
                                  <m:r>
                                    <a:rPr lang="en-US" sz="2700" b="0" i="1" smtClean="0">
                                      <a:latin typeface="Cambria Math" panose="02040503050406030204" pitchFamily="18" charset="0"/>
                                    </a:rPr>
                                    <m:t>𝑥</m:t>
                                  </m:r>
                                </m:e>
                                <m:sub>
                                  <m:r>
                                    <a:rPr lang="en-US" sz="2700" i="1">
                                      <a:latin typeface="Cambria Math" panose="02040503050406030204" pitchFamily="18" charset="0"/>
                                    </a:rPr>
                                    <m:t>𝑚</m:t>
                                  </m:r>
                                  <m:r>
                                    <a:rPr lang="en-US" sz="2700" i="1">
                                      <a:latin typeface="Cambria Math" panose="02040503050406030204" pitchFamily="18" charset="0"/>
                                    </a:rPr>
                                    <m:t>1</m:t>
                                  </m:r>
                                </m:sub>
                              </m:sSub>
                            </m:e>
                            <m:e>
                              <m:r>
                                <a:rPr lang="en-US" sz="2700" i="1">
                                  <a:latin typeface="Cambria Math" panose="02040503050406030204" pitchFamily="18" charset="0"/>
                                  <a:ea typeface="Cambria Math" panose="02040503050406030204" pitchFamily="18" charset="0"/>
                                </a:rPr>
                                <m:t>⋯</m:t>
                              </m:r>
                            </m:e>
                            <m:e>
                              <m:sSub>
                                <m:sSubPr>
                                  <m:ctrlPr>
                                    <a:rPr lang="en-US" sz="2700" i="1">
                                      <a:latin typeface="Cambria Math" panose="02040503050406030204" pitchFamily="18" charset="0"/>
                                    </a:rPr>
                                  </m:ctrlPr>
                                </m:sSubPr>
                                <m:e>
                                  <m:r>
                                    <a:rPr lang="en-US" sz="2700" b="0" i="1" smtClean="0">
                                      <a:latin typeface="Cambria Math" panose="02040503050406030204" pitchFamily="18" charset="0"/>
                                    </a:rPr>
                                    <m:t>𝑥</m:t>
                                  </m:r>
                                </m:e>
                                <m:sub>
                                  <m:r>
                                    <a:rPr lang="en-US" sz="2700" i="1">
                                      <a:latin typeface="Cambria Math" panose="02040503050406030204" pitchFamily="18" charset="0"/>
                                    </a:rPr>
                                    <m:t>𝑚𝑛</m:t>
                                  </m:r>
                                </m:sub>
                              </m:sSub>
                            </m:e>
                          </m:mr>
                        </m:m>
                      </m:e>
                    </m:d>
                    <m:r>
                      <a:rPr lang="en-US" sz="2700" i="1" smtClean="0">
                        <a:latin typeface="Cambria Math" panose="02040503050406030204" pitchFamily="18" charset="0"/>
                        <a:ea typeface="Cambria Math" panose="02040503050406030204" pitchFamily="18" charset="0"/>
                      </a:rPr>
                      <m:t>×</m:t>
                    </m:r>
                    <m:d>
                      <m:dPr>
                        <m:begChr m:val="["/>
                        <m:endChr m:val="]"/>
                        <m:ctrlPr>
                          <a:rPr lang="en-US" sz="2700" i="1">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sSub>
                                <m:sSubPr>
                                  <m:ctrlPr>
                                    <a:rPr lang="en-US" sz="2700" i="1">
                                      <a:latin typeface="Cambria Math" panose="02040503050406030204" pitchFamily="18" charset="0"/>
                                    </a:rPr>
                                  </m:ctrlPr>
                                </m:sSubPr>
                                <m:e>
                                  <m:r>
                                    <a:rPr lang="en-US" sz="2700" b="0" i="1" smtClean="0">
                                      <a:latin typeface="Cambria Math" panose="02040503050406030204" pitchFamily="18" charset="0"/>
                                    </a:rPr>
                                    <m:t>𝑤</m:t>
                                  </m:r>
                                </m:e>
                                <m:sub>
                                  <m:r>
                                    <a:rPr lang="en-US" sz="2700" i="1">
                                      <a:latin typeface="Cambria Math" panose="02040503050406030204" pitchFamily="18" charset="0"/>
                                    </a:rPr>
                                    <m:t>1</m:t>
                                  </m:r>
                                </m:sub>
                              </m:sSub>
                            </m:e>
                            <m:e>
                              <m:r>
                                <a:rPr lang="en-US" sz="2700" i="1">
                                  <a:latin typeface="Cambria Math" panose="02040503050406030204" pitchFamily="18" charset="0"/>
                                  <a:ea typeface="Cambria Math" panose="02040503050406030204" pitchFamily="18" charset="0"/>
                                </a:rPr>
                                <m:t>⋯</m:t>
                              </m:r>
                            </m:e>
                            <m:e>
                              <m:r>
                                <a:rPr lang="en-US" sz="2700" b="0" i="1" smtClean="0">
                                  <a:latin typeface="Cambria Math" panose="02040503050406030204" pitchFamily="18" charset="0"/>
                                </a:rPr>
                                <m:t>0</m:t>
                              </m:r>
                            </m:e>
                          </m:mr>
                          <m:mr>
                            <m:e>
                              <m:r>
                                <a:rPr lang="en-US" sz="2700" i="1">
                                  <a:latin typeface="Cambria Math" panose="02040503050406030204" pitchFamily="18" charset="0"/>
                                  <a:ea typeface="Cambria Math" panose="02040503050406030204" pitchFamily="18" charset="0"/>
                                </a:rPr>
                                <m:t>⋮</m:t>
                              </m:r>
                            </m:e>
                            <m:e>
                              <m:r>
                                <a:rPr lang="en-US" sz="2700" i="1">
                                  <a:latin typeface="Cambria Math" panose="02040503050406030204" pitchFamily="18" charset="0"/>
                                  <a:ea typeface="Cambria Math" panose="02040503050406030204" pitchFamily="18" charset="0"/>
                                </a:rPr>
                                <m:t>⋱</m:t>
                              </m:r>
                            </m:e>
                            <m:e>
                              <m:r>
                                <a:rPr lang="en-US" sz="2700" i="1">
                                  <a:latin typeface="Cambria Math" panose="02040503050406030204" pitchFamily="18" charset="0"/>
                                  <a:ea typeface="Cambria Math" panose="02040503050406030204" pitchFamily="18" charset="0"/>
                                </a:rPr>
                                <m:t>⋮</m:t>
                              </m:r>
                            </m:e>
                          </m:mr>
                          <m:mr>
                            <m:e>
                              <m:r>
                                <a:rPr lang="en-US" sz="2700" b="0" i="1" smtClean="0">
                                  <a:latin typeface="Cambria Math" panose="02040503050406030204" pitchFamily="18" charset="0"/>
                                </a:rPr>
                                <m:t>0</m:t>
                              </m:r>
                            </m:e>
                            <m:e>
                              <m:r>
                                <a:rPr lang="en-US" sz="2700" i="1">
                                  <a:latin typeface="Cambria Math" panose="02040503050406030204" pitchFamily="18" charset="0"/>
                                  <a:ea typeface="Cambria Math" panose="02040503050406030204" pitchFamily="18" charset="0"/>
                                </a:rPr>
                                <m:t>⋯</m:t>
                              </m:r>
                            </m:e>
                            <m:e>
                              <m:sSub>
                                <m:sSubPr>
                                  <m:ctrlPr>
                                    <a:rPr lang="en-US" sz="2700" i="1">
                                      <a:latin typeface="Cambria Math" panose="02040503050406030204" pitchFamily="18" charset="0"/>
                                    </a:rPr>
                                  </m:ctrlPr>
                                </m:sSubPr>
                                <m:e>
                                  <m:r>
                                    <a:rPr lang="en-US" sz="2700" b="0" i="1" smtClean="0">
                                      <a:latin typeface="Cambria Math" panose="02040503050406030204" pitchFamily="18" charset="0"/>
                                    </a:rPr>
                                    <m:t>𝑤</m:t>
                                  </m:r>
                                </m:e>
                                <m:sub>
                                  <m:r>
                                    <a:rPr lang="en-US" sz="2700" i="1">
                                      <a:latin typeface="Cambria Math" panose="02040503050406030204" pitchFamily="18" charset="0"/>
                                    </a:rPr>
                                    <m:t>𝑛</m:t>
                                  </m:r>
                                </m:sub>
                              </m:sSub>
                            </m:e>
                          </m:mr>
                        </m:m>
                      </m:e>
                    </m:d>
                    <m:r>
                      <a:rPr lang="en-US" sz="2700" b="0" i="1" smtClean="0">
                        <a:latin typeface="Cambria Math" panose="02040503050406030204" pitchFamily="18" charset="0"/>
                      </a:rPr>
                      <m:t>=</m:t>
                    </m:r>
                    <m:d>
                      <m:dPr>
                        <m:begChr m:val="["/>
                        <m:endChr m:val="]"/>
                        <m:ctrlPr>
                          <a:rPr lang="en-US" sz="2700" i="1">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sSub>
                                <m:sSubPr>
                                  <m:ctrlPr>
                                    <a:rPr lang="en-US" sz="2700" i="1">
                                      <a:latin typeface="Cambria Math" panose="02040503050406030204" pitchFamily="18" charset="0"/>
                                    </a:rPr>
                                  </m:ctrlPr>
                                </m:sSubPr>
                                <m:e>
                                  <m:r>
                                    <a:rPr lang="en-US" sz="2700" i="1">
                                      <a:latin typeface="Cambria Math" panose="02040503050406030204" pitchFamily="18" charset="0"/>
                                    </a:rPr>
                                    <m:t>𝑤</m:t>
                                  </m:r>
                                </m:e>
                                <m:sub>
                                  <m:r>
                                    <a:rPr lang="en-US" sz="2700" i="1">
                                      <a:latin typeface="Cambria Math" panose="02040503050406030204" pitchFamily="18" charset="0"/>
                                    </a:rPr>
                                    <m:t>1</m:t>
                                  </m:r>
                                </m:sub>
                              </m:sSub>
                              <m:sSub>
                                <m:sSubPr>
                                  <m:ctrlPr>
                                    <a:rPr lang="en-US" sz="2700" i="1">
                                      <a:latin typeface="Cambria Math" panose="02040503050406030204" pitchFamily="18" charset="0"/>
                                    </a:rPr>
                                  </m:ctrlPr>
                                </m:sSubPr>
                                <m:e>
                                  <m:r>
                                    <a:rPr lang="en-US" sz="2700" i="1">
                                      <a:latin typeface="Cambria Math" panose="02040503050406030204" pitchFamily="18" charset="0"/>
                                    </a:rPr>
                                    <m:t>𝑥</m:t>
                                  </m:r>
                                </m:e>
                                <m:sub>
                                  <m:r>
                                    <a:rPr lang="en-US" sz="2700" i="1">
                                      <a:latin typeface="Cambria Math" panose="02040503050406030204" pitchFamily="18" charset="0"/>
                                    </a:rPr>
                                    <m:t>11</m:t>
                                  </m:r>
                                </m:sub>
                              </m:sSub>
                            </m:e>
                            <m:e>
                              <m:r>
                                <a:rPr lang="en-US" sz="2700" i="1">
                                  <a:latin typeface="Cambria Math" panose="02040503050406030204" pitchFamily="18" charset="0"/>
                                  <a:ea typeface="Cambria Math" panose="02040503050406030204" pitchFamily="18" charset="0"/>
                                </a:rPr>
                                <m:t>⋯</m:t>
                              </m:r>
                            </m:e>
                            <m:e>
                              <m:sSub>
                                <m:sSubPr>
                                  <m:ctrlPr>
                                    <a:rPr lang="en-US" sz="2700" i="1">
                                      <a:latin typeface="Cambria Math" panose="02040503050406030204" pitchFamily="18" charset="0"/>
                                    </a:rPr>
                                  </m:ctrlPr>
                                </m:sSubPr>
                                <m:e>
                                  <m:r>
                                    <a:rPr lang="en-US" sz="2700" i="1">
                                      <a:latin typeface="Cambria Math" panose="02040503050406030204" pitchFamily="18" charset="0"/>
                                    </a:rPr>
                                    <m:t>𝑤</m:t>
                                  </m:r>
                                </m:e>
                                <m:sub>
                                  <m:r>
                                    <a:rPr lang="en-US" sz="2700" b="0" i="1" smtClean="0">
                                      <a:latin typeface="Cambria Math" panose="02040503050406030204" pitchFamily="18" charset="0"/>
                                    </a:rPr>
                                    <m:t>𝑛</m:t>
                                  </m:r>
                                </m:sub>
                              </m:sSub>
                              <m:sSub>
                                <m:sSubPr>
                                  <m:ctrlPr>
                                    <a:rPr lang="en-US" sz="2700" i="1">
                                      <a:latin typeface="Cambria Math" panose="02040503050406030204" pitchFamily="18" charset="0"/>
                                    </a:rPr>
                                  </m:ctrlPr>
                                </m:sSubPr>
                                <m:e>
                                  <m:r>
                                    <a:rPr lang="en-US" sz="2700" i="1">
                                      <a:latin typeface="Cambria Math" panose="02040503050406030204" pitchFamily="18" charset="0"/>
                                    </a:rPr>
                                    <m:t>𝑥</m:t>
                                  </m:r>
                                </m:e>
                                <m:sub>
                                  <m:r>
                                    <a:rPr lang="en-US" sz="2700" i="1">
                                      <a:latin typeface="Cambria Math" panose="02040503050406030204" pitchFamily="18" charset="0"/>
                                    </a:rPr>
                                    <m:t>1</m:t>
                                  </m:r>
                                  <m:r>
                                    <a:rPr lang="en-US" sz="2700" b="0" i="1" smtClean="0">
                                      <a:latin typeface="Cambria Math" panose="02040503050406030204" pitchFamily="18" charset="0"/>
                                    </a:rPr>
                                    <m:t>𝑛</m:t>
                                  </m:r>
                                </m:sub>
                              </m:sSub>
                            </m:e>
                          </m:mr>
                          <m:mr>
                            <m:e>
                              <m:r>
                                <a:rPr lang="en-US" sz="2700" i="1">
                                  <a:latin typeface="Cambria Math" panose="02040503050406030204" pitchFamily="18" charset="0"/>
                                  <a:ea typeface="Cambria Math" panose="02040503050406030204" pitchFamily="18" charset="0"/>
                                </a:rPr>
                                <m:t>⋮</m:t>
                              </m:r>
                            </m:e>
                            <m:e>
                              <m:r>
                                <a:rPr lang="en-US" sz="2700" i="1">
                                  <a:latin typeface="Cambria Math" panose="02040503050406030204" pitchFamily="18" charset="0"/>
                                  <a:ea typeface="Cambria Math" panose="02040503050406030204" pitchFamily="18" charset="0"/>
                                </a:rPr>
                                <m:t>⋱</m:t>
                              </m:r>
                            </m:e>
                            <m:e>
                              <m:r>
                                <a:rPr lang="en-US" sz="2700" i="1">
                                  <a:latin typeface="Cambria Math" panose="02040503050406030204" pitchFamily="18" charset="0"/>
                                  <a:ea typeface="Cambria Math" panose="02040503050406030204" pitchFamily="18" charset="0"/>
                                </a:rPr>
                                <m:t>⋮</m:t>
                              </m:r>
                            </m:e>
                          </m:mr>
                          <m:mr>
                            <m:e>
                              <m:sSub>
                                <m:sSubPr>
                                  <m:ctrlPr>
                                    <a:rPr lang="en-US" sz="2700" i="1">
                                      <a:latin typeface="Cambria Math" panose="02040503050406030204" pitchFamily="18" charset="0"/>
                                    </a:rPr>
                                  </m:ctrlPr>
                                </m:sSubPr>
                                <m:e>
                                  <m:r>
                                    <a:rPr lang="en-US" sz="2700" i="1">
                                      <a:latin typeface="Cambria Math" panose="02040503050406030204" pitchFamily="18" charset="0"/>
                                    </a:rPr>
                                    <m:t>𝑤</m:t>
                                  </m:r>
                                </m:e>
                                <m:sub>
                                  <m:r>
                                    <a:rPr lang="en-US" sz="2700" i="1">
                                      <a:latin typeface="Cambria Math" panose="02040503050406030204" pitchFamily="18" charset="0"/>
                                    </a:rPr>
                                    <m:t>1</m:t>
                                  </m:r>
                                </m:sub>
                              </m:sSub>
                              <m:sSub>
                                <m:sSubPr>
                                  <m:ctrlPr>
                                    <a:rPr lang="en-US" sz="2700" i="1">
                                      <a:latin typeface="Cambria Math" panose="02040503050406030204" pitchFamily="18" charset="0"/>
                                    </a:rPr>
                                  </m:ctrlPr>
                                </m:sSubPr>
                                <m:e>
                                  <m:r>
                                    <a:rPr lang="en-US" sz="2700" i="1">
                                      <a:latin typeface="Cambria Math" panose="02040503050406030204" pitchFamily="18" charset="0"/>
                                    </a:rPr>
                                    <m:t>𝑥</m:t>
                                  </m:r>
                                </m:e>
                                <m:sub>
                                  <m:r>
                                    <a:rPr lang="en-US" sz="2700" b="0" i="1" smtClean="0">
                                      <a:latin typeface="Cambria Math" panose="02040503050406030204" pitchFamily="18" charset="0"/>
                                    </a:rPr>
                                    <m:t>𝑚</m:t>
                                  </m:r>
                                  <m:r>
                                    <a:rPr lang="en-US" sz="2700" i="1">
                                      <a:latin typeface="Cambria Math" panose="02040503050406030204" pitchFamily="18" charset="0"/>
                                    </a:rPr>
                                    <m:t>1</m:t>
                                  </m:r>
                                </m:sub>
                              </m:sSub>
                            </m:e>
                            <m:e>
                              <m:r>
                                <a:rPr lang="en-US" sz="2700" i="1">
                                  <a:latin typeface="Cambria Math" panose="02040503050406030204" pitchFamily="18" charset="0"/>
                                  <a:ea typeface="Cambria Math" panose="02040503050406030204" pitchFamily="18" charset="0"/>
                                </a:rPr>
                                <m:t>⋯</m:t>
                              </m:r>
                            </m:e>
                            <m:e>
                              <m:sSub>
                                <m:sSubPr>
                                  <m:ctrlPr>
                                    <a:rPr lang="en-US" sz="2700" i="1" smtClean="0">
                                      <a:latin typeface="Cambria Math" panose="02040503050406030204" pitchFamily="18" charset="0"/>
                                    </a:rPr>
                                  </m:ctrlPr>
                                </m:sSubPr>
                                <m:e>
                                  <m:r>
                                    <a:rPr lang="en-US" sz="2700" i="1">
                                      <a:latin typeface="Cambria Math" panose="02040503050406030204" pitchFamily="18" charset="0"/>
                                    </a:rPr>
                                    <m:t>𝑤</m:t>
                                  </m:r>
                                </m:e>
                                <m:sub>
                                  <m:r>
                                    <a:rPr lang="en-US" sz="2700" b="0" i="1" smtClean="0">
                                      <a:latin typeface="Cambria Math" panose="02040503050406030204" pitchFamily="18" charset="0"/>
                                    </a:rPr>
                                    <m:t>𝑛</m:t>
                                  </m:r>
                                </m:sub>
                              </m:sSub>
                              <m:sSub>
                                <m:sSubPr>
                                  <m:ctrlPr>
                                    <a:rPr lang="en-US" sz="2700" i="1">
                                      <a:latin typeface="Cambria Math" panose="02040503050406030204" pitchFamily="18" charset="0"/>
                                    </a:rPr>
                                  </m:ctrlPr>
                                </m:sSubPr>
                                <m:e>
                                  <m:r>
                                    <a:rPr lang="en-US" sz="2700" i="1">
                                      <a:latin typeface="Cambria Math" panose="02040503050406030204" pitchFamily="18" charset="0"/>
                                    </a:rPr>
                                    <m:t>𝑥</m:t>
                                  </m:r>
                                </m:e>
                                <m:sub>
                                  <m:r>
                                    <a:rPr lang="en-US" sz="2700" b="0" i="1" smtClean="0">
                                      <a:latin typeface="Cambria Math" panose="02040503050406030204" pitchFamily="18" charset="0"/>
                                    </a:rPr>
                                    <m:t>𝑚𝑛</m:t>
                                  </m:r>
                                </m:sub>
                              </m:sSub>
                            </m:e>
                          </m:mr>
                        </m:m>
                      </m:e>
                    </m:d>
                  </m:oMath>
                </a14:m>
                <a:endParaRPr lang="en-US" sz="27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86" t="-21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3308D07-1065-49F6-B1EB-772371A60B2D}"/>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25F47C93-336B-44B0-BF1E-FDED700E434B}"/>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97E176A3-39E8-4BF6-80D5-C381DA5569B8}"/>
              </a:ext>
            </a:extLst>
          </p:cNvPr>
          <p:cNvSpPr>
            <a:spLocks noGrp="1"/>
          </p:cNvSpPr>
          <p:nvPr>
            <p:ph type="sldNum" sz="quarter" idx="12"/>
          </p:nvPr>
        </p:nvSpPr>
        <p:spPr/>
        <p:txBody>
          <a:bodyPr/>
          <a:lstStyle/>
          <a:p>
            <a:fld id="{9EE94C91-E7C7-4CA4-8153-EE2D68CBA75F}" type="slidenum">
              <a:rPr lang="en-US" smtClean="0"/>
              <a:t>19</a:t>
            </a:fld>
            <a:endParaRPr lang="en-US"/>
          </a:p>
        </p:txBody>
      </p:sp>
    </p:spTree>
    <p:extLst>
      <p:ext uri="{BB962C8B-B14F-4D97-AF65-F5344CB8AC3E}">
        <p14:creationId xmlns:p14="http://schemas.microsoft.com/office/powerpoint/2010/main" val="1076500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Elimination and Choice Translating Reality (ELECTRE)</a:t>
            </a:r>
          </a:p>
        </p:txBody>
      </p:sp>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sz="3500" b="1" dirty="0" err="1">
                <a:solidFill>
                  <a:srgbClr val="FF0000"/>
                </a:solidFill>
                <a:effectLst>
                  <a:outerShdw blurRad="38100" dist="38100" dir="2700000" algn="tl">
                    <a:srgbClr val="000000">
                      <a:alpha val="43137"/>
                    </a:srgbClr>
                  </a:outerShdw>
                </a:effectLst>
              </a:rPr>
              <a:t>ELimination</a:t>
            </a:r>
            <a:r>
              <a:rPr lang="en-US" sz="3500" b="1" dirty="0">
                <a:solidFill>
                  <a:srgbClr val="FF0000"/>
                </a:solidFill>
                <a:effectLst>
                  <a:outerShdw blurRad="38100" dist="38100" dir="2700000" algn="tl">
                    <a:srgbClr val="000000">
                      <a:alpha val="43137"/>
                    </a:srgbClr>
                  </a:outerShdw>
                </a:effectLst>
              </a:rPr>
              <a:t> Et Choix </a:t>
            </a:r>
            <a:r>
              <a:rPr lang="en-US" sz="3500" b="1" dirty="0" err="1">
                <a:solidFill>
                  <a:srgbClr val="FF0000"/>
                </a:solidFill>
                <a:effectLst>
                  <a:outerShdw blurRad="38100" dist="38100" dir="2700000" algn="tl">
                    <a:srgbClr val="000000">
                      <a:alpha val="43137"/>
                    </a:srgbClr>
                  </a:outerShdw>
                </a:effectLst>
              </a:rPr>
              <a:t>Traduisant</a:t>
            </a:r>
            <a:r>
              <a:rPr lang="en-US" sz="3500" b="1" dirty="0">
                <a:solidFill>
                  <a:srgbClr val="FF0000"/>
                </a:solidFill>
                <a:effectLst>
                  <a:outerShdw blurRad="38100" dist="38100" dir="2700000" algn="tl">
                    <a:srgbClr val="000000">
                      <a:alpha val="43137"/>
                    </a:srgbClr>
                  </a:outerShdw>
                </a:effectLst>
              </a:rPr>
              <a:t> la </a:t>
            </a:r>
            <a:r>
              <a:rPr lang="en-US" sz="3500" b="1" dirty="0" err="1">
                <a:solidFill>
                  <a:srgbClr val="FF0000"/>
                </a:solidFill>
                <a:effectLst>
                  <a:outerShdw blurRad="38100" dist="38100" dir="2700000" algn="tl">
                    <a:srgbClr val="000000">
                      <a:alpha val="43137"/>
                    </a:srgbClr>
                  </a:outerShdw>
                </a:effectLst>
              </a:rPr>
              <a:t>REalité</a:t>
            </a:r>
            <a:r>
              <a:rPr lang="en-US" sz="3500" dirty="0"/>
              <a:t> (</a:t>
            </a:r>
            <a:r>
              <a:rPr lang="en-US" sz="3500" b="1" dirty="0">
                <a:solidFill>
                  <a:srgbClr val="FF0000"/>
                </a:solidFill>
                <a:effectLst>
                  <a:outerShdw blurRad="38100" dist="38100" dir="2700000" algn="tl">
                    <a:srgbClr val="000000">
                      <a:alpha val="43137"/>
                    </a:srgbClr>
                  </a:outerShdw>
                </a:effectLst>
              </a:rPr>
              <a:t>ELECTRE</a:t>
            </a:r>
            <a:r>
              <a:rPr lang="en-US" sz="3500" dirty="0"/>
              <a:t>), in French, i.e., Elimination and Choice Translating Reality in English, Roy (1990), is one of the MCDM tools based on the concepts of outranking method</a:t>
            </a:r>
          </a:p>
          <a:p>
            <a:pPr>
              <a:buFont typeface="Wingdings" panose="05000000000000000000" pitchFamily="2" charset="2"/>
              <a:buChar char="§"/>
            </a:pPr>
            <a:r>
              <a:rPr lang="en-US" sz="3500" dirty="0"/>
              <a:t>In course of time </a:t>
            </a:r>
            <a:r>
              <a:rPr lang="en-US" sz="3500" b="1" dirty="0">
                <a:solidFill>
                  <a:srgbClr val="FF0000"/>
                </a:solidFill>
                <a:effectLst>
                  <a:outerShdw blurRad="38100" dist="38100" dir="2700000" algn="tl">
                    <a:srgbClr val="000000">
                      <a:alpha val="43137"/>
                    </a:srgbClr>
                  </a:outerShdw>
                </a:effectLst>
              </a:rPr>
              <a:t>six</a:t>
            </a:r>
            <a:r>
              <a:rPr lang="en-US" sz="3500" dirty="0"/>
              <a:t> (06) different variants of ELECTRE (ELECTRE I, II, III, IV, Tri and IS) methodology have been developed, where by each has some unique properties and hence variations when compared with the other</a:t>
            </a:r>
          </a:p>
        </p:txBody>
      </p:sp>
      <p:sp>
        <p:nvSpPr>
          <p:cNvPr id="4" name="Date Placeholder 3">
            <a:extLst>
              <a:ext uri="{FF2B5EF4-FFF2-40B4-BE49-F238E27FC236}">
                <a16:creationId xmlns:a16="http://schemas.microsoft.com/office/drawing/2014/main" id="{5F89F164-54EA-4BC4-9836-A0EC20EE7B3A}"/>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9E68D449-966B-4879-B519-B00A8C0BC99D}"/>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8E0F28DC-9441-4E2C-9C25-B3D986E7F345}"/>
              </a:ext>
            </a:extLst>
          </p:cNvPr>
          <p:cNvSpPr>
            <a:spLocks noGrp="1"/>
          </p:cNvSpPr>
          <p:nvPr>
            <p:ph type="sldNum" sz="quarter" idx="12"/>
          </p:nvPr>
        </p:nvSpPr>
        <p:spPr/>
        <p:txBody>
          <a:bodyPr/>
          <a:lstStyle/>
          <a:p>
            <a:fld id="{9EE94C91-E7C7-4CA4-8153-EE2D68CBA75F}" type="slidenum">
              <a:rPr lang="en-US" smtClean="0"/>
              <a:t>2</a:t>
            </a:fld>
            <a:endParaRPr lang="en-US"/>
          </a:p>
        </p:txBody>
      </p:sp>
    </p:spTree>
    <p:extLst>
      <p:ext uri="{BB962C8B-B14F-4D97-AF65-F5344CB8AC3E}">
        <p14:creationId xmlns:p14="http://schemas.microsoft.com/office/powerpoint/2010/main" val="2388663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900" b="1" dirty="0">
                    <a:solidFill>
                      <a:srgbClr val="FF0000"/>
                    </a:solidFill>
                  </a:rPr>
                  <a:t>Step 2 (Weighting the normalized decision matrix)</a:t>
                </a:r>
              </a:p>
              <a:p>
                <a:pPr>
                  <a:buFont typeface="Wingdings" panose="05000000000000000000" pitchFamily="2" charset="2"/>
                  <a:buChar char="§"/>
                </a:pPr>
                <a:r>
                  <a:rPr lang="en-US" sz="2900" dirty="0"/>
                  <a:t>Remember </a:t>
                </a:r>
                <a14:m>
                  <m:oMath xmlns:m="http://schemas.openxmlformats.org/officeDocument/2006/math">
                    <m:r>
                      <a:rPr lang="en-US" sz="2900" b="0" i="1" smtClean="0">
                        <a:latin typeface="Cambria Math" panose="02040503050406030204" pitchFamily="18" charset="0"/>
                      </a:rPr>
                      <m:t>𝑊</m:t>
                    </m:r>
                    <m:r>
                      <a:rPr lang="en-US" sz="2900" b="0" i="1" smtClean="0">
                        <a:latin typeface="Cambria Math" panose="02040503050406030204" pitchFamily="18" charset="0"/>
                      </a:rPr>
                      <m:t>=</m:t>
                    </m:r>
                    <m:d>
                      <m:dPr>
                        <m:begChr m:val="["/>
                        <m:endChr m:val="]"/>
                        <m:ctrlPr>
                          <a:rPr lang="en-US" sz="2900" i="1">
                            <a:latin typeface="Cambria Math" panose="02040503050406030204" pitchFamily="18" charset="0"/>
                          </a:rPr>
                        </m:ctrlPr>
                      </m:dPr>
                      <m:e>
                        <m:m>
                          <m:mPr>
                            <m:mcs>
                              <m:mc>
                                <m:mcPr>
                                  <m:count m:val="3"/>
                                  <m:mcJc m:val="center"/>
                                </m:mcPr>
                              </m:mc>
                            </m:mcs>
                            <m:ctrlPr>
                              <a:rPr lang="en-US" sz="2900" i="1">
                                <a:latin typeface="Cambria Math" panose="02040503050406030204" pitchFamily="18" charset="0"/>
                              </a:rPr>
                            </m:ctrlPr>
                          </m:mPr>
                          <m:mr>
                            <m:e>
                              <m:sSub>
                                <m:sSubPr>
                                  <m:ctrlPr>
                                    <a:rPr lang="en-US" sz="2900" i="1">
                                      <a:latin typeface="Cambria Math" panose="02040503050406030204" pitchFamily="18" charset="0"/>
                                    </a:rPr>
                                  </m:ctrlPr>
                                </m:sSubPr>
                                <m:e>
                                  <m:r>
                                    <a:rPr lang="en-US" sz="2900" b="0" i="1" smtClean="0">
                                      <a:latin typeface="Cambria Math" panose="02040503050406030204" pitchFamily="18" charset="0"/>
                                    </a:rPr>
                                    <m:t>𝑤</m:t>
                                  </m:r>
                                </m:e>
                                <m:sub>
                                  <m:r>
                                    <a:rPr lang="en-US" sz="2900" i="1">
                                      <a:latin typeface="Cambria Math" panose="02040503050406030204" pitchFamily="18" charset="0"/>
                                    </a:rPr>
                                    <m:t>1</m:t>
                                  </m:r>
                                </m:sub>
                              </m:sSub>
                            </m:e>
                            <m:e>
                              <m:r>
                                <a:rPr lang="en-US" sz="2900" i="1">
                                  <a:latin typeface="Cambria Math" panose="02040503050406030204" pitchFamily="18" charset="0"/>
                                  <a:ea typeface="Cambria Math" panose="02040503050406030204" pitchFamily="18" charset="0"/>
                                </a:rPr>
                                <m:t>⋯</m:t>
                              </m:r>
                            </m:e>
                            <m:e>
                              <m:r>
                                <a:rPr lang="en-US" sz="2900" b="0" i="1" smtClean="0">
                                  <a:latin typeface="Cambria Math" panose="02040503050406030204" pitchFamily="18" charset="0"/>
                                </a:rPr>
                                <m:t>0</m:t>
                              </m:r>
                            </m:e>
                          </m:mr>
                          <m:mr>
                            <m:e>
                              <m:r>
                                <a:rPr lang="en-US" sz="2900" i="1">
                                  <a:latin typeface="Cambria Math" panose="02040503050406030204" pitchFamily="18" charset="0"/>
                                  <a:ea typeface="Cambria Math" panose="02040503050406030204" pitchFamily="18" charset="0"/>
                                </a:rPr>
                                <m:t>⋮</m:t>
                              </m:r>
                            </m:e>
                            <m:e>
                              <m:r>
                                <a:rPr lang="en-US" sz="2900" i="1">
                                  <a:latin typeface="Cambria Math" panose="02040503050406030204" pitchFamily="18" charset="0"/>
                                  <a:ea typeface="Cambria Math" panose="02040503050406030204" pitchFamily="18" charset="0"/>
                                </a:rPr>
                                <m:t>⋱</m:t>
                              </m:r>
                            </m:e>
                            <m:e>
                              <m:r>
                                <a:rPr lang="en-US" sz="2900" i="1">
                                  <a:latin typeface="Cambria Math" panose="02040503050406030204" pitchFamily="18" charset="0"/>
                                  <a:ea typeface="Cambria Math" panose="02040503050406030204" pitchFamily="18" charset="0"/>
                                </a:rPr>
                                <m:t>⋮</m:t>
                              </m:r>
                            </m:e>
                          </m:mr>
                          <m:mr>
                            <m:e>
                              <m:r>
                                <a:rPr lang="en-US" sz="2900" b="0" i="1" smtClean="0">
                                  <a:latin typeface="Cambria Math" panose="02040503050406030204" pitchFamily="18" charset="0"/>
                                </a:rPr>
                                <m:t>0</m:t>
                              </m:r>
                            </m:e>
                            <m:e>
                              <m:r>
                                <a:rPr lang="en-US" sz="2900" i="1">
                                  <a:latin typeface="Cambria Math" panose="02040503050406030204" pitchFamily="18" charset="0"/>
                                  <a:ea typeface="Cambria Math" panose="02040503050406030204" pitchFamily="18" charset="0"/>
                                </a:rPr>
                                <m:t>⋯</m:t>
                              </m:r>
                            </m:e>
                            <m:e>
                              <m:sSub>
                                <m:sSubPr>
                                  <m:ctrlPr>
                                    <a:rPr lang="en-US" sz="2900" i="1">
                                      <a:latin typeface="Cambria Math" panose="02040503050406030204" pitchFamily="18" charset="0"/>
                                    </a:rPr>
                                  </m:ctrlPr>
                                </m:sSubPr>
                                <m:e>
                                  <m:r>
                                    <a:rPr lang="en-US" sz="2900" b="0" i="1" smtClean="0">
                                      <a:latin typeface="Cambria Math" panose="02040503050406030204" pitchFamily="18" charset="0"/>
                                    </a:rPr>
                                    <m:t>𝑤</m:t>
                                  </m:r>
                                </m:e>
                                <m:sub>
                                  <m:r>
                                    <a:rPr lang="en-US" sz="2900" i="1">
                                      <a:latin typeface="Cambria Math" panose="02040503050406030204" pitchFamily="18" charset="0"/>
                                    </a:rPr>
                                    <m:t>𝑛</m:t>
                                  </m:r>
                                </m:sub>
                              </m:sSub>
                            </m:e>
                          </m:mr>
                        </m:m>
                      </m:e>
                    </m:d>
                  </m:oMath>
                </a14:m>
                <a:r>
                  <a:rPr lang="en-US" sz="2900" dirty="0"/>
                  <a:t> and </a:t>
                </a:r>
                <a14:m>
                  <m:oMath xmlns:m="http://schemas.openxmlformats.org/officeDocument/2006/math">
                    <m:nary>
                      <m:naryPr>
                        <m:chr m:val="∑"/>
                        <m:ctrlPr>
                          <a:rPr lang="en-US" sz="2900" i="1" smtClean="0">
                            <a:latin typeface="Cambria Math" panose="02040503050406030204" pitchFamily="18" charset="0"/>
                          </a:rPr>
                        </m:ctrlPr>
                      </m:naryPr>
                      <m:sub>
                        <m:r>
                          <m:rPr>
                            <m:brk m:alnAt="23"/>
                          </m:rPr>
                          <a:rPr lang="en-US" sz="2900" b="0" i="1" smtClean="0">
                            <a:latin typeface="Cambria Math" panose="02040503050406030204" pitchFamily="18" charset="0"/>
                          </a:rPr>
                          <m:t>𝑖</m:t>
                        </m:r>
                        <m:r>
                          <a:rPr lang="en-US" sz="2900" b="0" i="1" smtClean="0">
                            <a:latin typeface="Cambria Math" panose="02040503050406030204" pitchFamily="18" charset="0"/>
                          </a:rPr>
                          <m:t>=1</m:t>
                        </m:r>
                      </m:sub>
                      <m:sup>
                        <m:r>
                          <a:rPr lang="en-US" sz="2900" b="0" i="1" smtClean="0">
                            <a:latin typeface="Cambria Math" panose="02040503050406030204" pitchFamily="18" charset="0"/>
                          </a:rPr>
                          <m:t>𝑛</m:t>
                        </m:r>
                      </m:sup>
                      <m:e>
                        <m:sSub>
                          <m:sSubPr>
                            <m:ctrlPr>
                              <a:rPr lang="en-US" sz="2900" i="1" smtClean="0">
                                <a:latin typeface="Cambria Math" panose="02040503050406030204" pitchFamily="18" charset="0"/>
                              </a:rPr>
                            </m:ctrlPr>
                          </m:sSubPr>
                          <m:e>
                            <m:r>
                              <a:rPr lang="en-US" sz="2900" b="0" i="1" smtClean="0">
                                <a:latin typeface="Cambria Math" panose="02040503050406030204" pitchFamily="18" charset="0"/>
                              </a:rPr>
                              <m:t>𝑤</m:t>
                            </m:r>
                          </m:e>
                          <m:sub>
                            <m:r>
                              <a:rPr lang="en-US" sz="2900" b="0" i="1" smtClean="0">
                                <a:latin typeface="Cambria Math" panose="02040503050406030204" pitchFamily="18" charset="0"/>
                              </a:rPr>
                              <m:t>𝑖</m:t>
                            </m:r>
                          </m:sub>
                        </m:sSub>
                      </m:e>
                    </m:nary>
                  </m:oMath>
                </a14:m>
                <a:endParaRPr lang="en-US" sz="2900" dirty="0"/>
              </a:p>
              <a:p>
                <a:pPr>
                  <a:buFont typeface="Wingdings" panose="05000000000000000000" pitchFamily="2" charset="2"/>
                  <a:buChar char="§"/>
                </a:pPr>
                <a:r>
                  <a:rPr lang="en-US" sz="2900" dirty="0"/>
                  <a:t>If you think or perceive that for criterion # 2 you will assign two (2) times more priority than criterion # 1, while that for criterion # 3 the level of importance is same as that of criterion # 1</a:t>
                </a:r>
              </a:p>
              <a:p>
                <a:pPr>
                  <a:buFont typeface="Wingdings" panose="05000000000000000000" pitchFamily="2" charset="2"/>
                  <a:buChar char="§"/>
                </a:pPr>
                <a:r>
                  <a:rPr lang="en-US" sz="2900" dirty="0"/>
                  <a:t>Then </a:t>
                </a:r>
                <a14:m>
                  <m:oMath xmlns:m="http://schemas.openxmlformats.org/officeDocument/2006/math">
                    <m:r>
                      <a:rPr lang="en-US" sz="2900" b="1" i="1" smtClean="0">
                        <a:latin typeface="Cambria Math" panose="02040503050406030204" pitchFamily="18" charset="0"/>
                      </a:rPr>
                      <m:t>𝒘</m:t>
                    </m:r>
                    <m:r>
                      <a:rPr lang="en-US" sz="2900" b="0" i="1" smtClean="0">
                        <a:latin typeface="Cambria Math" panose="02040503050406030204" pitchFamily="18" charset="0"/>
                      </a:rPr>
                      <m:t>=</m:t>
                    </m:r>
                    <m:d>
                      <m:dPr>
                        <m:ctrlPr>
                          <a:rPr lang="en-US" sz="2900" b="0" i="1" smtClean="0">
                            <a:latin typeface="Cambria Math" panose="02040503050406030204" pitchFamily="18" charset="0"/>
                          </a:rPr>
                        </m:ctrlPr>
                      </m:dPr>
                      <m:e>
                        <m:f>
                          <m:fPr>
                            <m:ctrlPr>
                              <a:rPr lang="en-US" sz="2900" b="0" i="1" smtClean="0">
                                <a:latin typeface="Cambria Math" panose="02040503050406030204" pitchFamily="18" charset="0"/>
                              </a:rPr>
                            </m:ctrlPr>
                          </m:fPr>
                          <m:num>
                            <m:r>
                              <a:rPr lang="en-US" sz="2900" b="0" i="1" smtClean="0">
                                <a:latin typeface="Cambria Math" panose="02040503050406030204" pitchFamily="18" charset="0"/>
                              </a:rPr>
                              <m:t>1</m:t>
                            </m:r>
                          </m:num>
                          <m:den>
                            <m:r>
                              <a:rPr lang="en-US" sz="2900" b="0" i="1" smtClean="0">
                                <a:latin typeface="Cambria Math" panose="02040503050406030204" pitchFamily="18" charset="0"/>
                              </a:rPr>
                              <m:t>4</m:t>
                            </m:r>
                          </m:den>
                        </m:f>
                        <m:r>
                          <a:rPr lang="en-US" sz="2900" b="0" i="1" smtClean="0">
                            <a:latin typeface="Cambria Math" panose="02040503050406030204" pitchFamily="18" charset="0"/>
                          </a:rPr>
                          <m:t>,</m:t>
                        </m:r>
                        <m:f>
                          <m:fPr>
                            <m:ctrlPr>
                              <a:rPr lang="en-US" sz="2900" b="0" i="1" smtClean="0">
                                <a:latin typeface="Cambria Math" panose="02040503050406030204" pitchFamily="18" charset="0"/>
                              </a:rPr>
                            </m:ctrlPr>
                          </m:fPr>
                          <m:num>
                            <m:r>
                              <a:rPr lang="en-US" sz="2900" b="0" i="1" smtClean="0">
                                <a:latin typeface="Cambria Math" panose="02040503050406030204" pitchFamily="18" charset="0"/>
                              </a:rPr>
                              <m:t>2</m:t>
                            </m:r>
                          </m:num>
                          <m:den>
                            <m:r>
                              <a:rPr lang="en-US" sz="2900" b="0" i="1" smtClean="0">
                                <a:latin typeface="Cambria Math" panose="02040503050406030204" pitchFamily="18" charset="0"/>
                              </a:rPr>
                              <m:t>4</m:t>
                            </m:r>
                          </m:den>
                        </m:f>
                        <m:r>
                          <a:rPr lang="en-US" sz="2900" b="0" i="1" smtClean="0">
                            <a:latin typeface="Cambria Math" panose="02040503050406030204" pitchFamily="18" charset="0"/>
                          </a:rPr>
                          <m:t>,</m:t>
                        </m:r>
                        <m:f>
                          <m:fPr>
                            <m:ctrlPr>
                              <a:rPr lang="en-US" sz="2900" b="0" i="1" smtClean="0">
                                <a:latin typeface="Cambria Math" panose="02040503050406030204" pitchFamily="18" charset="0"/>
                              </a:rPr>
                            </m:ctrlPr>
                          </m:fPr>
                          <m:num>
                            <m:r>
                              <a:rPr lang="en-US" sz="2900" b="0" i="1" smtClean="0">
                                <a:latin typeface="Cambria Math" panose="02040503050406030204" pitchFamily="18" charset="0"/>
                              </a:rPr>
                              <m:t>1</m:t>
                            </m:r>
                          </m:num>
                          <m:den>
                            <m:r>
                              <a:rPr lang="en-US" sz="2900" b="0" i="1" smtClean="0">
                                <a:latin typeface="Cambria Math" panose="02040503050406030204" pitchFamily="18" charset="0"/>
                              </a:rPr>
                              <m:t>4</m:t>
                            </m:r>
                          </m:den>
                        </m:f>
                      </m:e>
                    </m:d>
                  </m:oMath>
                </a14:m>
                <a:endParaRPr lang="en-US" sz="29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101" t="-2521" r="-23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E245604-3659-4207-A448-6D7A2190601F}"/>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16228D3C-4B8D-45BB-89DF-73B7E2E1D95D}"/>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4D6587F1-EAEB-41D3-A536-3C98836DB520}"/>
              </a:ext>
            </a:extLst>
          </p:cNvPr>
          <p:cNvSpPr>
            <a:spLocks noGrp="1"/>
          </p:cNvSpPr>
          <p:nvPr>
            <p:ph type="sldNum" sz="quarter" idx="12"/>
          </p:nvPr>
        </p:nvSpPr>
        <p:spPr/>
        <p:txBody>
          <a:bodyPr/>
          <a:lstStyle/>
          <a:p>
            <a:fld id="{9EE94C91-E7C7-4CA4-8153-EE2D68CBA75F}" type="slidenum">
              <a:rPr lang="en-US" smtClean="0"/>
              <a:t>20</a:t>
            </a:fld>
            <a:endParaRPr lang="en-US"/>
          </a:p>
        </p:txBody>
      </p:sp>
    </p:spTree>
    <p:extLst>
      <p:ext uri="{BB962C8B-B14F-4D97-AF65-F5344CB8AC3E}">
        <p14:creationId xmlns:p14="http://schemas.microsoft.com/office/powerpoint/2010/main" val="3457511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400" b="1" dirty="0">
                    <a:solidFill>
                      <a:srgbClr val="FF0000"/>
                    </a:solidFill>
                  </a:rPr>
                  <a:t>Step 2 (Weighting the normalized decision matrix)</a:t>
                </a:r>
              </a:p>
              <a:p>
                <a:pPr>
                  <a:buFont typeface="Wingdings" panose="05000000000000000000" pitchFamily="2" charset="2"/>
                  <a:buChar char="§"/>
                </a:pPr>
                <a:r>
                  <a:rPr lang="en-US" sz="2400" dirty="0"/>
                  <a:t>Consider </a:t>
                </a:r>
                <a14:m>
                  <m:oMath xmlns:m="http://schemas.openxmlformats.org/officeDocument/2006/math">
                    <m:r>
                      <a:rPr lang="en-US" sz="2400" b="0" i="1" smtClean="0">
                        <a:latin typeface="Cambria Math" panose="02040503050406030204" pitchFamily="18" charset="0"/>
                      </a:rPr>
                      <m:t>𝑊</m:t>
                    </m:r>
                    <m:r>
                      <a:rPr lang="en-US" sz="2400" b="0" i="1" smtClean="0">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i="1" smtClean="0">
                                  <a:latin typeface="Cambria Math" panose="02040503050406030204" pitchFamily="18" charset="0"/>
                                </a:rPr>
                                <m:t>0</m:t>
                              </m:r>
                              <m:r>
                                <a:rPr lang="en-US" sz="2400" b="0" i="1" smtClean="0">
                                  <a:latin typeface="Cambria Math" panose="02040503050406030204" pitchFamily="18" charset="0"/>
                                </a:rPr>
                                <m:t>.25</m:t>
                              </m:r>
                            </m:e>
                            <m:e>
                              <m:r>
                                <a:rPr lang="en-US" sz="2400" b="0" i="1" smtClean="0">
                                  <a:latin typeface="Cambria Math" panose="02040503050406030204" pitchFamily="18" charset="0"/>
                                  <a:ea typeface="Cambria Math" panose="02040503050406030204" pitchFamily="18" charset="0"/>
                                </a:rPr>
                                <m:t>0</m:t>
                              </m:r>
                            </m:e>
                            <m:e>
                              <m:r>
                                <a:rPr lang="en-US" sz="2400" b="0" i="1" smtClean="0">
                                  <a:latin typeface="Cambria Math" panose="02040503050406030204" pitchFamily="18" charset="0"/>
                                </a:rPr>
                                <m:t>0</m:t>
                              </m:r>
                            </m:e>
                          </m:mr>
                          <m:mr>
                            <m:e>
                              <m:r>
                                <a:rPr lang="en-US" sz="2400" b="0" i="1" smtClean="0">
                                  <a:latin typeface="Cambria Math" panose="02040503050406030204" pitchFamily="18" charset="0"/>
                                  <a:ea typeface="Cambria Math" panose="02040503050406030204" pitchFamily="18" charset="0"/>
                                </a:rPr>
                                <m:t>0</m:t>
                              </m:r>
                            </m:e>
                            <m:e>
                              <m:r>
                                <a:rPr lang="en-US" sz="2400" b="0" i="1" smtClean="0">
                                  <a:latin typeface="Cambria Math" panose="02040503050406030204" pitchFamily="18" charset="0"/>
                                  <a:ea typeface="Cambria Math" panose="02040503050406030204" pitchFamily="18" charset="0"/>
                                </a:rPr>
                                <m:t>0.50</m:t>
                              </m:r>
                            </m:e>
                            <m:e>
                              <m:r>
                                <a:rPr lang="en-US" sz="2400" b="0" i="1" smtClean="0">
                                  <a:latin typeface="Cambria Math" panose="02040503050406030204" pitchFamily="18" charset="0"/>
                                  <a:ea typeface="Cambria Math" panose="02040503050406030204" pitchFamily="18" charset="0"/>
                                </a:rPr>
                                <m:t>0</m:t>
                              </m:r>
                            </m:e>
                          </m:mr>
                          <m:mr>
                            <m:e>
                              <m:r>
                                <a:rPr lang="en-US" sz="2400" b="0" i="1" smtClean="0">
                                  <a:latin typeface="Cambria Math" panose="02040503050406030204" pitchFamily="18" charset="0"/>
                                </a:rPr>
                                <m:t>0</m:t>
                              </m:r>
                            </m:e>
                            <m:e>
                              <m:r>
                                <a:rPr lang="en-US" sz="2400" b="0" i="1" smtClean="0">
                                  <a:latin typeface="Cambria Math" panose="02040503050406030204" pitchFamily="18" charset="0"/>
                                  <a:ea typeface="Cambria Math" panose="02040503050406030204" pitchFamily="18" charset="0"/>
                                </a:rPr>
                                <m:t>0</m:t>
                              </m:r>
                            </m:e>
                            <m:e>
                              <m:r>
                                <a:rPr lang="en-US" sz="2400" i="1" smtClean="0">
                                  <a:latin typeface="Cambria Math" panose="02040503050406030204" pitchFamily="18" charset="0"/>
                                </a:rPr>
                                <m:t>0</m:t>
                              </m:r>
                              <m:r>
                                <a:rPr lang="en-US" sz="2400" b="0" i="1" smtClean="0">
                                  <a:latin typeface="Cambria Math" panose="02040503050406030204" pitchFamily="18" charset="0"/>
                                </a:rPr>
                                <m:t>.25</m:t>
                              </m:r>
                            </m:e>
                          </m:mr>
                        </m:m>
                      </m:e>
                    </m:d>
                  </m:oMath>
                </a14:m>
                <a:r>
                  <a:rPr lang="en-US" sz="2400" dirty="0"/>
                  <a:t> </a:t>
                </a:r>
              </a:p>
              <a:p>
                <a:pPr>
                  <a:buFont typeface="Wingdings" panose="05000000000000000000" pitchFamily="2" charset="2"/>
                  <a:buChar char="§"/>
                </a:pPr>
                <a14:m>
                  <m:oMath xmlns:m="http://schemas.openxmlformats.org/officeDocument/2006/math">
                    <m:r>
                      <a:rPr lang="en-US" sz="2400" i="1">
                        <a:latin typeface="Cambria Math" panose="02040503050406030204" pitchFamily="18" charset="0"/>
                      </a:rPr>
                      <m:t>𝑌</m:t>
                    </m:r>
                    <m:r>
                      <a:rPr lang="en-US" sz="2400" i="1">
                        <a:latin typeface="Cambria Math" panose="02040503050406030204" pitchFamily="18" charset="0"/>
                      </a:rPr>
                      <m:t>=</m:t>
                    </m:r>
                    <m:r>
                      <a:rPr lang="en-US" sz="2400" i="1">
                        <a:latin typeface="Cambria Math" panose="02040503050406030204" pitchFamily="18" charset="0"/>
                      </a:rPr>
                      <m:t>𝑋𝑊</m:t>
                    </m:r>
                  </m:oMath>
                </a14:m>
                <a:endParaRPr lang="en-US" sz="2400" dirty="0"/>
              </a:p>
              <a:p>
                <a:pPr>
                  <a:buFont typeface="Wingdings" panose="05000000000000000000" pitchFamily="2" charset="2"/>
                  <a:buChar char="§"/>
                </a:pPr>
                <a14:m>
                  <m:oMath xmlns:m="http://schemas.openxmlformats.org/officeDocument/2006/math">
                    <m:r>
                      <a:rPr lang="en-US" sz="2400" b="0" i="1" smtClean="0">
                        <a:latin typeface="Cambria Math" panose="02040503050406030204" pitchFamily="18" charset="0"/>
                      </a:rPr>
                      <m:t>𝑌</m:t>
                    </m:r>
                    <m:r>
                      <a:rPr lang="en-US" sz="2400" b="0" i="1" smtClean="0">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f>
                                <m:fPr>
                                  <m:ctrlPr>
                                    <a:rPr lang="en-US" sz="2400" i="1">
                                      <a:latin typeface="Cambria Math" panose="02040503050406030204" pitchFamily="18" charset="0"/>
                                    </a:rPr>
                                  </m:ctrlPr>
                                </m:fPr>
                                <m:num>
                                  <m:r>
                                    <a:rPr lang="en-US" sz="2400" i="1">
                                      <a:latin typeface="Cambria Math" panose="02040503050406030204" pitchFamily="18" charset="0"/>
                                    </a:rPr>
                                    <m:t>2</m:t>
                                  </m:r>
                                </m:num>
                                <m:den>
                                  <m:rad>
                                    <m:radPr>
                                      <m:degHide m:val="on"/>
                                      <m:ctrlPr>
                                        <a:rPr lang="en-US" sz="2400" i="1">
                                          <a:latin typeface="Cambria Math" panose="02040503050406030204" pitchFamily="18" charset="0"/>
                                        </a:rPr>
                                      </m:ctrlPr>
                                    </m:radPr>
                                    <m:deg/>
                                    <m:e>
                                      <m:r>
                                        <a:rPr lang="en-US" sz="2400" i="1">
                                          <a:latin typeface="Cambria Math" panose="02040503050406030204" pitchFamily="18" charset="0"/>
                                        </a:rPr>
                                        <m:t>4+9+1</m:t>
                                      </m:r>
                                    </m:e>
                                  </m:rad>
                                </m:den>
                              </m:f>
                            </m:e>
                            <m:e>
                              <m:f>
                                <m:fPr>
                                  <m:ctrlPr>
                                    <a:rPr lang="en-US" sz="2400" i="1">
                                      <a:latin typeface="Cambria Math" panose="02040503050406030204" pitchFamily="18" charset="0"/>
                                    </a:rPr>
                                  </m:ctrlPr>
                                </m:fPr>
                                <m:num>
                                  <m:r>
                                    <a:rPr lang="en-US" sz="2400" i="1">
                                      <a:latin typeface="Cambria Math" panose="02040503050406030204" pitchFamily="18" charset="0"/>
                                    </a:rPr>
                                    <m:t>1</m:t>
                                  </m:r>
                                </m:num>
                                <m:den>
                                  <m:rad>
                                    <m:radPr>
                                      <m:degHide m:val="on"/>
                                      <m:ctrlPr>
                                        <a:rPr lang="en-US" sz="2400" i="1">
                                          <a:latin typeface="Cambria Math" panose="02040503050406030204" pitchFamily="18" charset="0"/>
                                        </a:rPr>
                                      </m:ctrlPr>
                                    </m:radPr>
                                    <m:deg/>
                                    <m:e>
                                      <m:r>
                                        <a:rPr lang="en-US" sz="2400" i="1">
                                          <a:latin typeface="Cambria Math" panose="02040503050406030204" pitchFamily="18" charset="0"/>
                                        </a:rPr>
                                        <m:t>1+16+9</m:t>
                                      </m:r>
                                    </m:e>
                                  </m:rad>
                                </m:den>
                              </m:f>
                            </m:e>
                            <m:e>
                              <m:f>
                                <m:fPr>
                                  <m:ctrlPr>
                                    <a:rPr lang="en-US" sz="2400" i="1">
                                      <a:latin typeface="Cambria Math" panose="02040503050406030204" pitchFamily="18" charset="0"/>
                                    </a:rPr>
                                  </m:ctrlPr>
                                </m:fPr>
                                <m:num>
                                  <m:r>
                                    <a:rPr lang="en-US" sz="2400" i="1">
                                      <a:latin typeface="Cambria Math" panose="02040503050406030204" pitchFamily="18" charset="0"/>
                                    </a:rPr>
                                    <m:t>2</m:t>
                                  </m:r>
                                </m:num>
                                <m:den>
                                  <m:rad>
                                    <m:radPr>
                                      <m:degHide m:val="on"/>
                                      <m:ctrlPr>
                                        <a:rPr lang="en-US" sz="2400" i="1">
                                          <a:latin typeface="Cambria Math" panose="02040503050406030204" pitchFamily="18" charset="0"/>
                                        </a:rPr>
                                      </m:ctrlPr>
                                    </m:radPr>
                                    <m:deg/>
                                    <m:e>
                                      <m:r>
                                        <a:rPr lang="en-US" sz="2400" i="1">
                                          <a:latin typeface="Cambria Math" panose="02040503050406030204" pitchFamily="18" charset="0"/>
                                        </a:rPr>
                                        <m:t>4+1+4</m:t>
                                      </m:r>
                                    </m:e>
                                  </m:rad>
                                </m:den>
                              </m:f>
                            </m:e>
                          </m:mr>
                          <m:mr>
                            <m:e>
                              <m:f>
                                <m:fPr>
                                  <m:ctrlPr>
                                    <a:rPr lang="en-US" sz="2400" i="1">
                                      <a:latin typeface="Cambria Math" panose="02040503050406030204" pitchFamily="18" charset="0"/>
                                    </a:rPr>
                                  </m:ctrlPr>
                                </m:fPr>
                                <m:num>
                                  <m:r>
                                    <a:rPr lang="en-US" sz="2400" i="1">
                                      <a:latin typeface="Cambria Math" panose="02040503050406030204" pitchFamily="18" charset="0"/>
                                    </a:rPr>
                                    <m:t>3</m:t>
                                  </m:r>
                                </m:num>
                                <m:den>
                                  <m:rad>
                                    <m:radPr>
                                      <m:degHide m:val="on"/>
                                      <m:ctrlPr>
                                        <a:rPr lang="en-US" sz="2400" i="1">
                                          <a:latin typeface="Cambria Math" panose="02040503050406030204" pitchFamily="18" charset="0"/>
                                        </a:rPr>
                                      </m:ctrlPr>
                                    </m:radPr>
                                    <m:deg/>
                                    <m:e>
                                      <m:r>
                                        <a:rPr lang="en-US" sz="2400" i="1">
                                          <a:latin typeface="Cambria Math" panose="02040503050406030204" pitchFamily="18" charset="0"/>
                                        </a:rPr>
                                        <m:t>4+9+1</m:t>
                                      </m:r>
                                    </m:e>
                                  </m:rad>
                                </m:den>
                              </m:f>
                            </m:e>
                            <m:e>
                              <m:f>
                                <m:fPr>
                                  <m:ctrlPr>
                                    <a:rPr lang="en-US" sz="2400" i="1">
                                      <a:latin typeface="Cambria Math" panose="02040503050406030204" pitchFamily="18" charset="0"/>
                                    </a:rPr>
                                  </m:ctrlPr>
                                </m:fPr>
                                <m:num>
                                  <m:r>
                                    <a:rPr lang="en-US" sz="2400" i="1">
                                      <a:latin typeface="Cambria Math" panose="02040503050406030204" pitchFamily="18" charset="0"/>
                                    </a:rPr>
                                    <m:t>4</m:t>
                                  </m:r>
                                </m:num>
                                <m:den>
                                  <m:rad>
                                    <m:radPr>
                                      <m:degHide m:val="on"/>
                                      <m:ctrlPr>
                                        <a:rPr lang="en-US" sz="2400" i="1">
                                          <a:latin typeface="Cambria Math" panose="02040503050406030204" pitchFamily="18" charset="0"/>
                                        </a:rPr>
                                      </m:ctrlPr>
                                    </m:radPr>
                                    <m:deg/>
                                    <m:e>
                                      <m:r>
                                        <a:rPr lang="en-US" sz="2400" i="1">
                                          <a:latin typeface="Cambria Math" panose="02040503050406030204" pitchFamily="18" charset="0"/>
                                        </a:rPr>
                                        <m:t>1+16+9</m:t>
                                      </m:r>
                                    </m:e>
                                  </m:rad>
                                </m:den>
                              </m:f>
                            </m:e>
                            <m:e>
                              <m:f>
                                <m:fPr>
                                  <m:ctrlPr>
                                    <a:rPr lang="en-US" sz="2400" i="1">
                                      <a:latin typeface="Cambria Math" panose="02040503050406030204" pitchFamily="18" charset="0"/>
                                    </a:rPr>
                                  </m:ctrlPr>
                                </m:fPr>
                                <m:num>
                                  <m:r>
                                    <a:rPr lang="en-US" sz="2400" i="1">
                                      <a:latin typeface="Cambria Math" panose="02040503050406030204" pitchFamily="18" charset="0"/>
                                    </a:rPr>
                                    <m:t>1</m:t>
                                  </m:r>
                                </m:num>
                                <m:den>
                                  <m:rad>
                                    <m:radPr>
                                      <m:degHide m:val="on"/>
                                      <m:ctrlPr>
                                        <a:rPr lang="en-US" sz="2400" i="1">
                                          <a:latin typeface="Cambria Math" panose="02040503050406030204" pitchFamily="18" charset="0"/>
                                        </a:rPr>
                                      </m:ctrlPr>
                                    </m:radPr>
                                    <m:deg/>
                                    <m:e>
                                      <m:r>
                                        <a:rPr lang="en-US" sz="2400" i="1">
                                          <a:latin typeface="Cambria Math" panose="02040503050406030204" pitchFamily="18" charset="0"/>
                                        </a:rPr>
                                        <m:t>4+1+4</m:t>
                                      </m:r>
                                    </m:e>
                                  </m:rad>
                                </m:den>
                              </m:f>
                            </m:e>
                          </m:mr>
                          <m:mr>
                            <m:e>
                              <m:f>
                                <m:fPr>
                                  <m:ctrlPr>
                                    <a:rPr lang="en-US" sz="2400" i="1">
                                      <a:latin typeface="Cambria Math" panose="02040503050406030204" pitchFamily="18" charset="0"/>
                                    </a:rPr>
                                  </m:ctrlPr>
                                </m:fPr>
                                <m:num>
                                  <m:r>
                                    <a:rPr lang="en-US" sz="2400" i="1">
                                      <a:latin typeface="Cambria Math" panose="02040503050406030204" pitchFamily="18" charset="0"/>
                                    </a:rPr>
                                    <m:t>1</m:t>
                                  </m:r>
                                </m:num>
                                <m:den>
                                  <m:rad>
                                    <m:radPr>
                                      <m:degHide m:val="on"/>
                                      <m:ctrlPr>
                                        <a:rPr lang="en-US" sz="2400" i="1">
                                          <a:latin typeface="Cambria Math" panose="02040503050406030204" pitchFamily="18" charset="0"/>
                                        </a:rPr>
                                      </m:ctrlPr>
                                    </m:radPr>
                                    <m:deg/>
                                    <m:e>
                                      <m:r>
                                        <a:rPr lang="en-US" sz="2400" i="1">
                                          <a:latin typeface="Cambria Math" panose="02040503050406030204" pitchFamily="18" charset="0"/>
                                        </a:rPr>
                                        <m:t>4+9+1</m:t>
                                      </m:r>
                                    </m:e>
                                  </m:rad>
                                </m:den>
                              </m:f>
                            </m:e>
                            <m:e>
                              <m:f>
                                <m:fPr>
                                  <m:ctrlPr>
                                    <a:rPr lang="en-US" sz="2400" i="1">
                                      <a:latin typeface="Cambria Math" panose="02040503050406030204" pitchFamily="18" charset="0"/>
                                    </a:rPr>
                                  </m:ctrlPr>
                                </m:fPr>
                                <m:num>
                                  <m:r>
                                    <a:rPr lang="en-US" sz="2400" i="1">
                                      <a:latin typeface="Cambria Math" panose="02040503050406030204" pitchFamily="18" charset="0"/>
                                    </a:rPr>
                                    <m:t>3</m:t>
                                  </m:r>
                                </m:num>
                                <m:den>
                                  <m:rad>
                                    <m:radPr>
                                      <m:degHide m:val="on"/>
                                      <m:ctrlPr>
                                        <a:rPr lang="en-US" sz="2400" i="1">
                                          <a:latin typeface="Cambria Math" panose="02040503050406030204" pitchFamily="18" charset="0"/>
                                        </a:rPr>
                                      </m:ctrlPr>
                                    </m:radPr>
                                    <m:deg/>
                                    <m:e>
                                      <m:r>
                                        <a:rPr lang="en-US" sz="2400" i="1">
                                          <a:latin typeface="Cambria Math" panose="02040503050406030204" pitchFamily="18" charset="0"/>
                                        </a:rPr>
                                        <m:t>1+16+9</m:t>
                                      </m:r>
                                    </m:e>
                                  </m:rad>
                                </m:den>
                              </m:f>
                            </m:e>
                            <m:e>
                              <m:f>
                                <m:fPr>
                                  <m:ctrlPr>
                                    <a:rPr lang="en-US" sz="2400" i="1">
                                      <a:latin typeface="Cambria Math" panose="02040503050406030204" pitchFamily="18" charset="0"/>
                                    </a:rPr>
                                  </m:ctrlPr>
                                </m:fPr>
                                <m:num>
                                  <m:r>
                                    <a:rPr lang="en-US" sz="2400" i="1">
                                      <a:latin typeface="Cambria Math" panose="02040503050406030204" pitchFamily="18" charset="0"/>
                                    </a:rPr>
                                    <m:t>2</m:t>
                                  </m:r>
                                </m:num>
                                <m:den>
                                  <m:rad>
                                    <m:radPr>
                                      <m:degHide m:val="on"/>
                                      <m:ctrlPr>
                                        <a:rPr lang="en-US" sz="2400" i="1">
                                          <a:latin typeface="Cambria Math" panose="02040503050406030204" pitchFamily="18" charset="0"/>
                                        </a:rPr>
                                      </m:ctrlPr>
                                    </m:radPr>
                                    <m:deg/>
                                    <m:e>
                                      <m:r>
                                        <a:rPr lang="en-US" sz="2400" i="1">
                                          <a:latin typeface="Cambria Math" panose="02040503050406030204" pitchFamily="18" charset="0"/>
                                        </a:rPr>
                                        <m:t>4+1+4</m:t>
                                      </m:r>
                                    </m:e>
                                  </m:rad>
                                </m:den>
                              </m:f>
                            </m:e>
                          </m:mr>
                        </m:m>
                      </m:e>
                    </m:d>
                    <m:r>
                      <a:rPr lang="en-US" sz="2400" i="1" smtClean="0">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0.25</m:t>
                              </m:r>
                            </m:e>
                            <m:e>
                              <m:r>
                                <a:rPr lang="en-US" sz="2400" i="1">
                                  <a:latin typeface="Cambria Math" panose="02040503050406030204" pitchFamily="18" charset="0"/>
                                  <a:ea typeface="Cambria Math" panose="02040503050406030204" pitchFamily="18" charset="0"/>
                                </a:rPr>
                                <m:t>0</m:t>
                              </m:r>
                            </m:e>
                            <m:e>
                              <m:r>
                                <a:rPr lang="en-US" sz="2400" i="1">
                                  <a:latin typeface="Cambria Math" panose="02040503050406030204" pitchFamily="18" charset="0"/>
                                </a:rPr>
                                <m:t>0</m:t>
                              </m:r>
                            </m:e>
                          </m:mr>
                          <m:mr>
                            <m:e>
                              <m:r>
                                <a:rPr lang="en-US" sz="2400" i="1">
                                  <a:latin typeface="Cambria Math" panose="02040503050406030204" pitchFamily="18" charset="0"/>
                                  <a:ea typeface="Cambria Math" panose="02040503050406030204" pitchFamily="18" charset="0"/>
                                </a:rPr>
                                <m:t>0</m:t>
                              </m:r>
                            </m:e>
                            <m:e>
                              <m:r>
                                <a:rPr lang="en-US" sz="2400" i="1">
                                  <a:latin typeface="Cambria Math" panose="02040503050406030204" pitchFamily="18" charset="0"/>
                                  <a:ea typeface="Cambria Math" panose="02040503050406030204" pitchFamily="18" charset="0"/>
                                </a:rPr>
                                <m:t>0.50</m:t>
                              </m:r>
                            </m:e>
                            <m:e>
                              <m:r>
                                <a:rPr lang="en-US" sz="2400" i="1">
                                  <a:latin typeface="Cambria Math" panose="02040503050406030204" pitchFamily="18" charset="0"/>
                                  <a:ea typeface="Cambria Math" panose="02040503050406030204" pitchFamily="18" charset="0"/>
                                </a:rPr>
                                <m:t>0</m:t>
                              </m:r>
                            </m:e>
                          </m:mr>
                          <m:mr>
                            <m:e>
                              <m:r>
                                <a:rPr lang="en-US" sz="2400" i="1">
                                  <a:latin typeface="Cambria Math" panose="02040503050406030204" pitchFamily="18" charset="0"/>
                                </a:rPr>
                                <m:t>0</m:t>
                              </m:r>
                            </m:e>
                            <m:e>
                              <m:r>
                                <a:rPr lang="en-US" sz="2400" i="1">
                                  <a:latin typeface="Cambria Math" panose="02040503050406030204" pitchFamily="18" charset="0"/>
                                  <a:ea typeface="Cambria Math" panose="02040503050406030204" pitchFamily="18" charset="0"/>
                                </a:rPr>
                                <m:t>0</m:t>
                              </m:r>
                            </m:e>
                            <m:e>
                              <m:r>
                                <a:rPr lang="en-US" sz="2400" i="1">
                                  <a:latin typeface="Cambria Math" panose="02040503050406030204" pitchFamily="18" charset="0"/>
                                </a:rPr>
                                <m:t>0.25</m:t>
                              </m:r>
                            </m:e>
                          </m:mr>
                        </m:m>
                      </m:e>
                    </m:d>
                    <m:r>
                      <a:rPr lang="en-US" sz="2400" b="0" i="1" smtClean="0">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b="0" i="1" smtClean="0">
                                  <a:latin typeface="Cambria Math" panose="02040503050406030204" pitchFamily="18" charset="0"/>
                                </a:rPr>
                                <m:t>0.14</m:t>
                              </m:r>
                            </m:e>
                            <m:e>
                              <m:r>
                                <a:rPr lang="en-US" sz="2400" i="1">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10</m:t>
                              </m:r>
                            </m:e>
                            <m:e>
                              <m:r>
                                <a:rPr lang="en-US" sz="2400" i="1">
                                  <a:latin typeface="Cambria Math" panose="02040503050406030204" pitchFamily="18" charset="0"/>
                                </a:rPr>
                                <m:t>0</m:t>
                              </m:r>
                              <m:r>
                                <a:rPr lang="en-US" sz="2400" b="0" i="1" smtClean="0">
                                  <a:latin typeface="Cambria Math" panose="02040503050406030204" pitchFamily="18" charset="0"/>
                                </a:rPr>
                                <m:t>17</m:t>
                              </m:r>
                            </m:e>
                          </m:mr>
                          <m:mr>
                            <m:e>
                              <m:r>
                                <a:rPr lang="en-US" sz="2400" b="0" i="1" smtClean="0">
                                  <a:latin typeface="Cambria Math" panose="02040503050406030204" pitchFamily="18" charset="0"/>
                                  <a:ea typeface="Cambria Math" panose="02040503050406030204" pitchFamily="18" charset="0"/>
                                </a:rPr>
                                <m:t>0.21</m:t>
                              </m:r>
                            </m:e>
                            <m:e>
                              <m:r>
                                <a:rPr lang="en-US" sz="2400" i="1">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39</m:t>
                              </m:r>
                              <m:r>
                                <a:rPr lang="en-US" sz="2400" i="1" smtClean="0">
                                  <a:latin typeface="Cambria Math" panose="02040503050406030204" pitchFamily="18" charset="0"/>
                                  <a:ea typeface="Cambria Math" panose="02040503050406030204" pitchFamily="18" charset="0"/>
                                </a:rPr>
                                <m:t> </m:t>
                              </m:r>
                            </m:e>
                            <m:e>
                              <m:r>
                                <a:rPr lang="en-US" sz="2400" i="1">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.08</m:t>
                              </m:r>
                            </m:e>
                          </m:mr>
                          <m:mr>
                            <m:e>
                              <m:r>
                                <a:rPr lang="en-US" sz="2400" i="1">
                                  <a:latin typeface="Cambria Math" panose="02040503050406030204" pitchFamily="18" charset="0"/>
                                </a:rPr>
                                <m:t>0</m:t>
                              </m:r>
                              <m:r>
                                <a:rPr lang="en-US" sz="2400" b="0" i="1" smtClean="0">
                                  <a:latin typeface="Cambria Math" panose="02040503050406030204" pitchFamily="18" charset="0"/>
                                </a:rPr>
                                <m:t>.07</m:t>
                              </m:r>
                            </m:e>
                            <m:e>
                              <m:r>
                                <a:rPr lang="en-US" sz="2400" i="1">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.29</m:t>
                              </m:r>
                            </m:e>
                            <m:e>
                              <m:r>
                                <a:rPr lang="en-US" sz="2400" i="1">
                                  <a:latin typeface="Cambria Math" panose="02040503050406030204" pitchFamily="18" charset="0"/>
                                </a:rPr>
                                <m:t>0.</m:t>
                              </m:r>
                              <m:r>
                                <a:rPr lang="en-US" sz="2400" b="0" i="1" smtClean="0">
                                  <a:latin typeface="Cambria Math" panose="02040503050406030204" pitchFamily="18" charset="0"/>
                                </a:rPr>
                                <m:t>17</m:t>
                              </m:r>
                            </m:e>
                          </m:mr>
                        </m:m>
                      </m:e>
                    </m:d>
                  </m:oMath>
                </a14:m>
                <a:endParaRPr lang="en-US" sz="24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812" t="-196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CC97788-EB2D-4885-A237-BD50A0924298}"/>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E2F16E8F-C6F9-4815-B495-816B671D9A26}"/>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BCE46E8D-4914-4C24-BA41-59D2DFC51D8C}"/>
              </a:ext>
            </a:extLst>
          </p:cNvPr>
          <p:cNvSpPr>
            <a:spLocks noGrp="1"/>
          </p:cNvSpPr>
          <p:nvPr>
            <p:ph type="sldNum" sz="quarter" idx="12"/>
          </p:nvPr>
        </p:nvSpPr>
        <p:spPr/>
        <p:txBody>
          <a:bodyPr/>
          <a:lstStyle/>
          <a:p>
            <a:fld id="{9EE94C91-E7C7-4CA4-8153-EE2D68CBA75F}" type="slidenum">
              <a:rPr lang="en-US" smtClean="0"/>
              <a:t>21</a:t>
            </a:fld>
            <a:endParaRPr lang="en-US"/>
          </a:p>
        </p:txBody>
      </p:sp>
    </p:spTree>
    <p:extLst>
      <p:ext uri="{BB962C8B-B14F-4D97-AF65-F5344CB8AC3E}">
        <p14:creationId xmlns:p14="http://schemas.microsoft.com/office/powerpoint/2010/main" val="2430768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3 (Determine the concordance and discordance indices/sets)</a:t>
            </a:r>
          </a:p>
          <a:p>
            <a:pPr>
              <a:buFont typeface="Wingdings" panose="05000000000000000000" pitchFamily="2" charset="2"/>
              <a:buChar char="§"/>
            </a:pPr>
            <a:r>
              <a:rPr lang="en-US" sz="3000" dirty="0"/>
              <a:t>What is the concept of </a:t>
            </a:r>
            <a:r>
              <a:rPr lang="en-US" sz="3000" b="1" i="1" dirty="0">
                <a:solidFill>
                  <a:srgbClr val="FF0000"/>
                </a:solidFill>
              </a:rPr>
              <a:t>concordance</a:t>
            </a:r>
            <a:r>
              <a:rPr lang="en-US" sz="3000" dirty="0"/>
              <a:t> and </a:t>
            </a:r>
            <a:r>
              <a:rPr lang="en-US" sz="3000" b="1" i="1" dirty="0">
                <a:solidFill>
                  <a:srgbClr val="FF0000"/>
                </a:solidFill>
              </a:rPr>
              <a:t>discordance</a:t>
            </a:r>
            <a:r>
              <a:rPr lang="en-US" sz="3000" dirty="0"/>
              <a:t> indices?</a:t>
            </a:r>
          </a:p>
          <a:p>
            <a:pPr>
              <a:buFont typeface="Wingdings" panose="05000000000000000000" pitchFamily="2" charset="2"/>
              <a:buChar char="§"/>
            </a:pPr>
            <a:r>
              <a:rPr lang="en-US" sz="3000" b="1" i="1" dirty="0">
                <a:solidFill>
                  <a:srgbClr val="FF0000"/>
                </a:solidFill>
              </a:rPr>
              <a:t>Concordance</a:t>
            </a:r>
            <a:r>
              <a:rPr lang="en-US" sz="3000" dirty="0"/>
              <a:t> index is defined as the amount of evidence to support the conclusion that alternative A</a:t>
            </a:r>
            <a:r>
              <a:rPr lang="en-US" sz="3000" baseline="-25000" dirty="0"/>
              <a:t>i</a:t>
            </a:r>
            <a:r>
              <a:rPr lang="en-US" sz="3000" dirty="0"/>
              <a:t> outranks/dominates alternative </a:t>
            </a:r>
            <a:r>
              <a:rPr lang="en-US" sz="3000" dirty="0" err="1"/>
              <a:t>A</a:t>
            </a:r>
            <a:r>
              <a:rPr lang="en-US" sz="3000" baseline="-25000" dirty="0" err="1"/>
              <a:t>j</a:t>
            </a:r>
            <a:endParaRPr lang="en-US" sz="3000" dirty="0"/>
          </a:p>
          <a:p>
            <a:pPr>
              <a:buFont typeface="Wingdings" panose="05000000000000000000" pitchFamily="2" charset="2"/>
              <a:buChar char="§"/>
            </a:pPr>
            <a:r>
              <a:rPr lang="en-US" sz="3000" dirty="0"/>
              <a:t>While </a:t>
            </a:r>
            <a:r>
              <a:rPr lang="en-US" sz="3000" b="1" i="1" dirty="0">
                <a:solidFill>
                  <a:srgbClr val="FF0000"/>
                </a:solidFill>
              </a:rPr>
              <a:t>discordance</a:t>
            </a:r>
            <a:r>
              <a:rPr lang="en-US" sz="3000" dirty="0"/>
              <a:t> index is the </a:t>
            </a:r>
            <a:r>
              <a:rPr lang="en-US" sz="3000" b="1" i="1" dirty="0">
                <a:solidFill>
                  <a:srgbClr val="FF0000"/>
                </a:solidFill>
              </a:rPr>
              <a:t>counter</a:t>
            </a:r>
            <a:r>
              <a:rPr lang="en-US" sz="3000" dirty="0"/>
              <a:t> part of it, and in simple mathematical term one can say that the discordance index is the complement of the concordance index</a:t>
            </a:r>
          </a:p>
        </p:txBody>
      </p:sp>
      <p:sp>
        <p:nvSpPr>
          <p:cNvPr id="4" name="Date Placeholder 3">
            <a:extLst>
              <a:ext uri="{FF2B5EF4-FFF2-40B4-BE49-F238E27FC236}">
                <a16:creationId xmlns:a16="http://schemas.microsoft.com/office/drawing/2014/main" id="{BE71628D-97B7-45DF-B10D-FB1617CF7F9A}"/>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675A042D-C9B2-4ED5-901E-E7357ADB498D}"/>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5CDD11AC-94E8-46AC-AD56-9142D6DD7970}"/>
              </a:ext>
            </a:extLst>
          </p:cNvPr>
          <p:cNvSpPr>
            <a:spLocks noGrp="1"/>
          </p:cNvSpPr>
          <p:nvPr>
            <p:ph type="sldNum" sz="quarter" idx="12"/>
          </p:nvPr>
        </p:nvSpPr>
        <p:spPr/>
        <p:txBody>
          <a:bodyPr/>
          <a:lstStyle/>
          <a:p>
            <a:fld id="{9EE94C91-E7C7-4CA4-8153-EE2D68CBA75F}" type="slidenum">
              <a:rPr lang="en-US" smtClean="0"/>
              <a:t>22</a:t>
            </a:fld>
            <a:endParaRPr lang="en-US"/>
          </a:p>
        </p:txBody>
      </p:sp>
    </p:spTree>
    <p:extLst>
      <p:ext uri="{BB962C8B-B14F-4D97-AF65-F5344CB8AC3E}">
        <p14:creationId xmlns:p14="http://schemas.microsoft.com/office/powerpoint/2010/main" val="125110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700" b="1" dirty="0">
                    <a:solidFill>
                      <a:srgbClr val="FF0000"/>
                    </a:solidFill>
                  </a:rPr>
                  <a:t>Step 3 (Determine the concordance and discordance indices/sets)</a:t>
                </a:r>
              </a:p>
              <a:p>
                <a:pPr>
                  <a:buFont typeface="Wingdings" panose="05000000000000000000" pitchFamily="2" charset="2"/>
                  <a:buChar char="§"/>
                </a:pPr>
                <a:r>
                  <a:rPr lang="en-US" sz="2700" dirty="0"/>
                  <a:t>So </a:t>
                </a:r>
                <a14:m>
                  <m:oMath xmlns:m="http://schemas.openxmlformats.org/officeDocument/2006/math">
                    <m:sSub>
                      <m:sSubPr>
                        <m:ctrlPr>
                          <a:rPr lang="en-US" sz="2700" b="0" i="1" smtClean="0">
                            <a:latin typeface="Cambria Math" panose="02040503050406030204" pitchFamily="18" charset="0"/>
                          </a:rPr>
                        </m:ctrlPr>
                      </m:sSubPr>
                      <m:e>
                        <m:r>
                          <a:rPr lang="en-US" sz="2700" b="0" i="1" smtClean="0">
                            <a:latin typeface="Cambria Math" panose="02040503050406030204" pitchFamily="18" charset="0"/>
                          </a:rPr>
                          <m:t>𝐶</m:t>
                        </m:r>
                      </m:e>
                      <m:sub>
                        <m:r>
                          <a:rPr lang="en-US" sz="2700" b="0" i="1" smtClean="0">
                            <a:latin typeface="Cambria Math" panose="02040503050406030204" pitchFamily="18" charset="0"/>
                          </a:rPr>
                          <m:t>𝑘𝑙</m:t>
                        </m:r>
                      </m:sub>
                    </m:sSub>
                  </m:oMath>
                </a14:m>
                <a:r>
                  <a:rPr lang="en-US" sz="2700" dirty="0"/>
                  <a:t>(</a:t>
                </a:r>
                <a:r>
                  <a:rPr lang="en-US" sz="2700" b="1" i="1" dirty="0">
                    <a:solidFill>
                      <a:srgbClr val="FF0000"/>
                    </a:solidFill>
                  </a:rPr>
                  <a:t>concordance</a:t>
                </a:r>
                <a:r>
                  <a:rPr lang="en-US" sz="2700" dirty="0"/>
                  <a:t> set) between two alternatives, </a:t>
                </a:r>
                <a14:m>
                  <m:oMath xmlns:m="http://schemas.openxmlformats.org/officeDocument/2006/math">
                    <m:sSub>
                      <m:sSubPr>
                        <m:ctrlPr>
                          <a:rPr lang="en-US" sz="2700" b="0" i="1" smtClean="0">
                            <a:latin typeface="Cambria Math" panose="02040503050406030204" pitchFamily="18" charset="0"/>
                          </a:rPr>
                        </m:ctrlPr>
                      </m:sSubPr>
                      <m:e>
                        <m:r>
                          <a:rPr lang="en-US" sz="2700" b="0" i="1" smtClean="0">
                            <a:latin typeface="Cambria Math" panose="02040503050406030204" pitchFamily="18" charset="0"/>
                          </a:rPr>
                          <m:t>𝐴</m:t>
                        </m:r>
                      </m:e>
                      <m:sub>
                        <m:r>
                          <a:rPr lang="en-US" sz="2700" b="0" i="1" smtClean="0">
                            <a:latin typeface="Cambria Math" panose="02040503050406030204" pitchFamily="18" charset="0"/>
                          </a:rPr>
                          <m:t>𝑘</m:t>
                        </m:r>
                      </m:sub>
                    </m:sSub>
                  </m:oMath>
                </a14:m>
                <a:r>
                  <a:rPr lang="en-US" sz="2700" dirty="0"/>
                  <a:t> and </a:t>
                </a:r>
                <a14:m>
                  <m:oMath xmlns:m="http://schemas.openxmlformats.org/officeDocument/2006/math">
                    <m:sSub>
                      <m:sSubPr>
                        <m:ctrlPr>
                          <a:rPr lang="en-US" sz="2700" i="1">
                            <a:latin typeface="Cambria Math" panose="02040503050406030204" pitchFamily="18" charset="0"/>
                          </a:rPr>
                        </m:ctrlPr>
                      </m:sSubPr>
                      <m:e>
                        <m:r>
                          <a:rPr lang="en-US" sz="2700" i="1">
                            <a:latin typeface="Cambria Math" panose="02040503050406030204" pitchFamily="18" charset="0"/>
                          </a:rPr>
                          <m:t>𝐴</m:t>
                        </m:r>
                      </m:e>
                      <m:sub>
                        <m:r>
                          <a:rPr lang="en-US" sz="2700" b="0" i="1" smtClean="0">
                            <a:latin typeface="Cambria Math" panose="02040503050406030204" pitchFamily="18" charset="0"/>
                          </a:rPr>
                          <m:t>𝑙</m:t>
                        </m:r>
                      </m:sub>
                    </m:sSub>
                  </m:oMath>
                </a14:m>
                <a:r>
                  <a:rPr lang="en-US" sz="2700" dirty="0"/>
                  <a:t>, where </a:t>
                </a:r>
                <a14:m>
                  <m:oMath xmlns:m="http://schemas.openxmlformats.org/officeDocument/2006/math">
                    <m:r>
                      <a:rPr lang="en-US" sz="2700" b="0" i="1" smtClean="0">
                        <a:latin typeface="Cambria Math" panose="02040503050406030204" pitchFamily="18" charset="0"/>
                      </a:rPr>
                      <m:t>𝑚</m:t>
                    </m:r>
                    <m:r>
                      <a:rPr lang="en-US" sz="2700" b="0" i="1" smtClean="0">
                        <a:latin typeface="Cambria Math" panose="02040503050406030204" pitchFamily="18" charset="0"/>
                        <a:ea typeface="Cambria Math" panose="02040503050406030204" pitchFamily="18" charset="0"/>
                      </a:rPr>
                      <m:t>≥</m:t>
                    </m:r>
                    <m:r>
                      <a:rPr lang="en-US" sz="2700" b="0" i="1" smtClean="0">
                        <a:latin typeface="Cambria Math" panose="02040503050406030204" pitchFamily="18" charset="0"/>
                        <a:ea typeface="Cambria Math" panose="02040503050406030204" pitchFamily="18" charset="0"/>
                      </a:rPr>
                      <m:t>𝑘</m:t>
                    </m:r>
                    <m:r>
                      <a:rPr lang="en-US" sz="2700" b="0" i="1" smtClean="0">
                        <a:latin typeface="Cambria Math" panose="02040503050406030204" pitchFamily="18" charset="0"/>
                        <a:ea typeface="Cambria Math" panose="02040503050406030204" pitchFamily="18" charset="0"/>
                      </a:rPr>
                      <m:t>,</m:t>
                    </m:r>
                    <m:r>
                      <a:rPr lang="en-US" sz="2700" b="0" i="1" smtClean="0">
                        <a:latin typeface="Cambria Math" panose="02040503050406030204" pitchFamily="18" charset="0"/>
                        <a:ea typeface="Cambria Math" panose="02040503050406030204" pitchFamily="18" charset="0"/>
                      </a:rPr>
                      <m:t>𝑙</m:t>
                    </m:r>
                    <m:r>
                      <a:rPr lang="en-US" sz="2700" b="0" i="1" smtClean="0">
                        <a:latin typeface="Cambria Math" panose="02040503050406030204" pitchFamily="18" charset="0"/>
                        <a:ea typeface="Cambria Math" panose="02040503050406030204" pitchFamily="18" charset="0"/>
                      </a:rPr>
                      <m:t>≥1</m:t>
                    </m:r>
                  </m:oMath>
                </a14:m>
                <a:r>
                  <a:rPr lang="en-US" sz="2700" dirty="0"/>
                  <a:t> is defined as the set of all criteria for which </a:t>
                </a:r>
                <a14:m>
                  <m:oMath xmlns:m="http://schemas.openxmlformats.org/officeDocument/2006/math">
                    <m:sSub>
                      <m:sSubPr>
                        <m:ctrlPr>
                          <a:rPr lang="en-US" sz="2700" i="1">
                            <a:latin typeface="Cambria Math" panose="02040503050406030204" pitchFamily="18" charset="0"/>
                          </a:rPr>
                        </m:ctrlPr>
                      </m:sSubPr>
                      <m:e>
                        <m:r>
                          <a:rPr lang="en-US" sz="2700" i="1">
                            <a:latin typeface="Cambria Math" panose="02040503050406030204" pitchFamily="18" charset="0"/>
                          </a:rPr>
                          <m:t>𝐴</m:t>
                        </m:r>
                      </m:e>
                      <m:sub>
                        <m:r>
                          <a:rPr lang="en-US" sz="2700" i="1">
                            <a:latin typeface="Cambria Math" panose="02040503050406030204" pitchFamily="18" charset="0"/>
                          </a:rPr>
                          <m:t>𝑘</m:t>
                        </m:r>
                      </m:sub>
                    </m:sSub>
                  </m:oMath>
                </a14:m>
                <a:r>
                  <a:rPr lang="en-US" sz="2700" dirty="0"/>
                  <a:t> is </a:t>
                </a:r>
                <a:r>
                  <a:rPr lang="en-US" sz="2700" b="1" i="1" dirty="0">
                    <a:solidFill>
                      <a:srgbClr val="FF0000"/>
                    </a:solidFill>
                  </a:rPr>
                  <a:t>preferred</a:t>
                </a:r>
                <a:r>
                  <a:rPr lang="en-US" sz="2700" dirty="0"/>
                  <a:t> over </a:t>
                </a:r>
                <a14:m>
                  <m:oMath xmlns:m="http://schemas.openxmlformats.org/officeDocument/2006/math">
                    <m:sSub>
                      <m:sSubPr>
                        <m:ctrlPr>
                          <a:rPr lang="en-US" sz="2700" i="1">
                            <a:latin typeface="Cambria Math" panose="02040503050406030204" pitchFamily="18" charset="0"/>
                          </a:rPr>
                        </m:ctrlPr>
                      </m:sSubPr>
                      <m:e>
                        <m:r>
                          <a:rPr lang="en-US" sz="2700" i="1">
                            <a:latin typeface="Cambria Math" panose="02040503050406030204" pitchFamily="18" charset="0"/>
                          </a:rPr>
                          <m:t>𝐴</m:t>
                        </m:r>
                      </m:e>
                      <m:sub>
                        <m:r>
                          <a:rPr lang="en-US" sz="2700" i="1">
                            <a:latin typeface="Cambria Math" panose="02040503050406030204" pitchFamily="18" charset="0"/>
                          </a:rPr>
                          <m:t>𝑙</m:t>
                        </m:r>
                      </m:sub>
                    </m:sSub>
                  </m:oMath>
                </a14:m>
                <a:endParaRPr lang="en-US" sz="2700" dirty="0"/>
              </a:p>
              <a:p>
                <a:pPr>
                  <a:buFont typeface="Wingdings" panose="05000000000000000000" pitchFamily="2" charset="2"/>
                  <a:buChar char="§"/>
                </a:pPr>
                <a:r>
                  <a:rPr lang="en-US" sz="2700" dirty="0"/>
                  <a:t>Thus </a:t>
                </a:r>
                <a14:m>
                  <m:oMath xmlns:m="http://schemas.openxmlformats.org/officeDocument/2006/math">
                    <m:sSub>
                      <m:sSubPr>
                        <m:ctrlPr>
                          <a:rPr lang="en-US" sz="2700" i="1" smtClean="0">
                            <a:latin typeface="Cambria Math" panose="02040503050406030204" pitchFamily="18" charset="0"/>
                          </a:rPr>
                        </m:ctrlPr>
                      </m:sSubPr>
                      <m:e>
                        <m:r>
                          <a:rPr lang="en-US" sz="2700" b="0" i="1" smtClean="0">
                            <a:latin typeface="Cambria Math" panose="02040503050406030204" pitchFamily="18" charset="0"/>
                          </a:rPr>
                          <m:t>𝐶</m:t>
                        </m:r>
                      </m:e>
                      <m:sub>
                        <m:r>
                          <a:rPr lang="en-US" sz="2700" i="1">
                            <a:latin typeface="Cambria Math" panose="02040503050406030204" pitchFamily="18" charset="0"/>
                          </a:rPr>
                          <m:t>𝑘𝑙</m:t>
                        </m:r>
                      </m:sub>
                    </m:sSub>
                    <m:r>
                      <a:rPr lang="en-US" sz="2700" b="0" i="1" smtClean="0">
                        <a:latin typeface="Cambria Math" panose="02040503050406030204" pitchFamily="18" charset="0"/>
                      </a:rPr>
                      <m:t>=</m:t>
                    </m:r>
                    <m:d>
                      <m:dPr>
                        <m:begChr m:val="{"/>
                        <m:endChr m:val="}"/>
                        <m:ctrlPr>
                          <a:rPr lang="en-US" sz="2700" b="0" i="1" smtClean="0">
                            <a:latin typeface="Cambria Math" panose="02040503050406030204" pitchFamily="18" charset="0"/>
                          </a:rPr>
                        </m:ctrlPr>
                      </m:dPr>
                      <m:e>
                        <m:r>
                          <a:rPr lang="en-US" sz="2700" b="0" i="1" smtClean="0">
                            <a:latin typeface="Cambria Math" panose="02040503050406030204" pitchFamily="18" charset="0"/>
                          </a:rPr>
                          <m:t>𝑗</m:t>
                        </m:r>
                        <m:r>
                          <a:rPr lang="en-US" sz="2700" b="0" i="1" smtClean="0">
                            <a:latin typeface="Cambria Math" panose="02040503050406030204" pitchFamily="18" charset="0"/>
                          </a:rPr>
                          <m:t>:</m:t>
                        </m:r>
                        <m:sSub>
                          <m:sSubPr>
                            <m:ctrlPr>
                              <a:rPr lang="en-US" sz="2700" i="1">
                                <a:latin typeface="Cambria Math" panose="02040503050406030204" pitchFamily="18" charset="0"/>
                              </a:rPr>
                            </m:ctrlPr>
                          </m:sSubPr>
                          <m:e>
                            <m:r>
                              <a:rPr lang="en-US" sz="2700" b="0" i="1" smtClean="0">
                                <a:latin typeface="Cambria Math" panose="02040503050406030204" pitchFamily="18" charset="0"/>
                              </a:rPr>
                              <m:t>𝑦</m:t>
                            </m:r>
                          </m:e>
                          <m:sub>
                            <m:r>
                              <a:rPr lang="en-US" sz="2700" i="1">
                                <a:latin typeface="Cambria Math" panose="02040503050406030204" pitchFamily="18" charset="0"/>
                              </a:rPr>
                              <m:t>𝑘</m:t>
                            </m:r>
                            <m:r>
                              <a:rPr lang="en-US" sz="2700" b="0" i="1" smtClean="0">
                                <a:latin typeface="Cambria Math" panose="02040503050406030204" pitchFamily="18" charset="0"/>
                              </a:rPr>
                              <m:t>𝑗</m:t>
                            </m:r>
                          </m:sub>
                        </m:sSub>
                        <m:r>
                          <a:rPr lang="en-US" sz="2700" i="1" smtClean="0">
                            <a:latin typeface="Cambria Math" panose="02040503050406030204" pitchFamily="18" charset="0"/>
                            <a:ea typeface="Cambria Math" panose="02040503050406030204" pitchFamily="18" charset="0"/>
                          </a:rPr>
                          <m:t>≥</m:t>
                        </m:r>
                        <m:sSub>
                          <m:sSubPr>
                            <m:ctrlPr>
                              <a:rPr lang="en-US" sz="2700" i="1">
                                <a:latin typeface="Cambria Math" panose="02040503050406030204" pitchFamily="18" charset="0"/>
                              </a:rPr>
                            </m:ctrlPr>
                          </m:sSubPr>
                          <m:e>
                            <m:r>
                              <a:rPr lang="en-US" sz="2700" b="0" i="1" smtClean="0">
                                <a:latin typeface="Cambria Math" panose="02040503050406030204" pitchFamily="18" charset="0"/>
                              </a:rPr>
                              <m:t>𝑦</m:t>
                            </m:r>
                          </m:e>
                          <m:sub>
                            <m:r>
                              <a:rPr lang="en-US" sz="2700" i="1">
                                <a:latin typeface="Cambria Math" panose="02040503050406030204" pitchFamily="18" charset="0"/>
                              </a:rPr>
                              <m:t>𝑙</m:t>
                            </m:r>
                            <m:r>
                              <a:rPr lang="en-US" sz="2700" b="0" i="1" smtClean="0">
                                <a:latin typeface="Cambria Math" panose="02040503050406030204" pitchFamily="18" charset="0"/>
                              </a:rPr>
                              <m:t>𝑗</m:t>
                            </m:r>
                          </m:sub>
                        </m:sSub>
                      </m:e>
                    </m:d>
                  </m:oMath>
                </a14:m>
                <a:r>
                  <a:rPr lang="en-US" sz="2700" dirty="0"/>
                  <a:t> for </a:t>
                </a:r>
                <a14:m>
                  <m:oMath xmlns:m="http://schemas.openxmlformats.org/officeDocument/2006/math">
                    <m:r>
                      <a:rPr lang="en-US" sz="2700" b="0" i="1" smtClean="0">
                        <a:latin typeface="Cambria Math" panose="02040503050406030204" pitchFamily="18" charset="0"/>
                      </a:rPr>
                      <m:t>𝑗</m:t>
                    </m:r>
                    <m:r>
                      <a:rPr lang="en-US" sz="2700" b="0" i="1" smtClean="0">
                        <a:latin typeface="Cambria Math" panose="02040503050406030204" pitchFamily="18" charset="0"/>
                      </a:rPr>
                      <m:t>=1, ⋯,</m:t>
                    </m:r>
                    <m:r>
                      <a:rPr lang="en-US" sz="2700" b="0" i="1" smtClean="0">
                        <a:latin typeface="Cambria Math" panose="02040503050406030204" pitchFamily="18" charset="0"/>
                        <a:ea typeface="Cambria Math" panose="02040503050406030204" pitchFamily="18" charset="0"/>
                      </a:rPr>
                      <m:t>𝑛</m:t>
                    </m:r>
                  </m:oMath>
                </a14:m>
                <a:endParaRPr lang="en-US" sz="2700" dirty="0"/>
              </a:p>
              <a:p>
                <a:pPr marL="0" indent="0">
                  <a:buNone/>
                </a:pPr>
                <a:r>
                  <a:rPr lang="en-US" sz="2700" dirty="0"/>
                  <a:t>				 </a:t>
                </a:r>
                <a14:m>
                  <m:oMath xmlns:m="http://schemas.openxmlformats.org/officeDocument/2006/math">
                    <m:sSub>
                      <m:sSubPr>
                        <m:ctrlPr>
                          <a:rPr lang="en-US" sz="2700" i="1">
                            <a:latin typeface="Cambria Math" panose="02040503050406030204" pitchFamily="18" charset="0"/>
                          </a:rPr>
                        </m:ctrlPr>
                      </m:sSubPr>
                      <m:e>
                        <m:r>
                          <a:rPr lang="en-US" sz="2700" i="1">
                            <a:latin typeface="Cambria Math" panose="02040503050406030204" pitchFamily="18" charset="0"/>
                          </a:rPr>
                          <m:t>𝑦</m:t>
                        </m:r>
                      </m:e>
                      <m:sub>
                        <m:r>
                          <a:rPr lang="en-US" sz="2700" i="1">
                            <a:latin typeface="Cambria Math" panose="02040503050406030204" pitchFamily="18" charset="0"/>
                          </a:rPr>
                          <m:t>𝑙𝑗</m:t>
                        </m:r>
                      </m:sub>
                    </m:sSub>
                  </m:oMath>
                </a14:m>
                <a:r>
                  <a:rPr lang="en-US" sz="2700" dirty="0"/>
                  <a:t>	   	   </a:t>
                </a:r>
                <a14:m>
                  <m:oMath xmlns:m="http://schemas.openxmlformats.org/officeDocument/2006/math">
                    <m:sSub>
                      <m:sSubPr>
                        <m:ctrlPr>
                          <a:rPr lang="en-US" sz="2700" i="1">
                            <a:latin typeface="Cambria Math" panose="02040503050406030204" pitchFamily="18" charset="0"/>
                          </a:rPr>
                        </m:ctrlPr>
                      </m:sSubPr>
                      <m:e>
                        <m:r>
                          <a:rPr lang="en-US" sz="2700" i="1">
                            <a:latin typeface="Cambria Math" panose="02040503050406030204" pitchFamily="18" charset="0"/>
                          </a:rPr>
                          <m:t>𝑦</m:t>
                        </m:r>
                      </m:e>
                      <m:sub>
                        <m:r>
                          <a:rPr lang="en-US" sz="2700" i="1">
                            <a:latin typeface="Cambria Math" panose="02040503050406030204" pitchFamily="18" charset="0"/>
                          </a:rPr>
                          <m:t>𝑘𝑗</m:t>
                        </m:r>
                      </m:sub>
                    </m:sSub>
                  </m:oMath>
                </a14:m>
                <a:endParaRPr lang="en-US" sz="2700" dirty="0"/>
              </a:p>
              <a:p>
                <a:pPr>
                  <a:buFont typeface="Wingdings" panose="05000000000000000000" pitchFamily="2" charset="2"/>
                  <a:buChar char="§"/>
                </a:pPr>
                <a:endParaRPr lang="en-US" sz="2700" dirty="0"/>
              </a:p>
              <a:p>
                <a:pPr>
                  <a:buFont typeface="Wingdings" panose="05000000000000000000" pitchFamily="2" charset="2"/>
                  <a:buChar char="§"/>
                </a:pPr>
                <a:r>
                  <a:rPr lang="en-US" sz="2700" dirty="0"/>
                  <a:t>The </a:t>
                </a:r>
                <a:r>
                  <a:rPr lang="en-US" sz="2700" b="1" dirty="0">
                    <a:solidFill>
                      <a:srgbClr val="0000FF"/>
                    </a:solidFill>
                  </a:rPr>
                  <a:t>blue</a:t>
                </a:r>
                <a:r>
                  <a:rPr lang="en-US" sz="2700" dirty="0"/>
                  <a:t> part of the line is the relevant portion for the </a:t>
                </a:r>
                <a:r>
                  <a:rPr lang="en-US" sz="2700" b="1" i="1" dirty="0">
                    <a:solidFill>
                      <a:srgbClr val="FF0000"/>
                    </a:solidFill>
                  </a:rPr>
                  <a:t>concordance</a:t>
                </a:r>
                <a:r>
                  <a:rPr lang="en-US" sz="2700" dirty="0"/>
                  <a:t> set between </a:t>
                </a:r>
                <a14:m>
                  <m:oMath xmlns:m="http://schemas.openxmlformats.org/officeDocument/2006/math">
                    <m:sSub>
                      <m:sSubPr>
                        <m:ctrlPr>
                          <a:rPr lang="en-US" sz="2700" i="1">
                            <a:latin typeface="Cambria Math" panose="02040503050406030204" pitchFamily="18" charset="0"/>
                          </a:rPr>
                        </m:ctrlPr>
                      </m:sSubPr>
                      <m:e>
                        <m:r>
                          <a:rPr lang="en-US" sz="2700" i="1">
                            <a:latin typeface="Cambria Math" panose="02040503050406030204" pitchFamily="18" charset="0"/>
                          </a:rPr>
                          <m:t>𝐴</m:t>
                        </m:r>
                      </m:e>
                      <m:sub>
                        <m:r>
                          <a:rPr lang="en-US" sz="2700" i="1">
                            <a:latin typeface="Cambria Math" panose="02040503050406030204" pitchFamily="18" charset="0"/>
                          </a:rPr>
                          <m:t>𝑘</m:t>
                        </m:r>
                      </m:sub>
                    </m:sSub>
                  </m:oMath>
                </a14:m>
                <a:r>
                  <a:rPr lang="en-US" sz="2700" dirty="0"/>
                  <a:t> and </a:t>
                </a:r>
                <a14:m>
                  <m:oMath xmlns:m="http://schemas.openxmlformats.org/officeDocument/2006/math">
                    <m:sSub>
                      <m:sSubPr>
                        <m:ctrlPr>
                          <a:rPr lang="en-US" sz="2700" i="1">
                            <a:latin typeface="Cambria Math" panose="02040503050406030204" pitchFamily="18" charset="0"/>
                          </a:rPr>
                        </m:ctrlPr>
                      </m:sSubPr>
                      <m:e>
                        <m:r>
                          <a:rPr lang="en-US" sz="2700" i="1">
                            <a:latin typeface="Cambria Math" panose="02040503050406030204" pitchFamily="18" charset="0"/>
                          </a:rPr>
                          <m:t>𝐴</m:t>
                        </m:r>
                      </m:e>
                      <m:sub>
                        <m:r>
                          <a:rPr lang="en-US" sz="2700" b="0" i="1" smtClean="0">
                            <a:latin typeface="Cambria Math" panose="02040503050406030204" pitchFamily="18" charset="0"/>
                          </a:rPr>
                          <m:t>𝑙</m:t>
                        </m:r>
                      </m:sub>
                    </m:sSub>
                  </m:oMath>
                </a14:m>
                <a:r>
                  <a:rPr lang="en-US" sz="2700" dirty="0"/>
                  <a:t> for the </a:t>
                </a:r>
                <a14:m>
                  <m:oMath xmlns:m="http://schemas.openxmlformats.org/officeDocument/2006/math">
                    <m:sSup>
                      <m:sSupPr>
                        <m:ctrlPr>
                          <a:rPr lang="en-US" sz="2700" b="0" i="1" smtClean="0">
                            <a:latin typeface="Cambria Math" panose="02040503050406030204" pitchFamily="18" charset="0"/>
                          </a:rPr>
                        </m:ctrlPr>
                      </m:sSupPr>
                      <m:e>
                        <m:r>
                          <a:rPr lang="en-US" sz="2700" b="0" i="1" smtClean="0">
                            <a:latin typeface="Cambria Math" panose="02040503050406030204" pitchFamily="18" charset="0"/>
                          </a:rPr>
                          <m:t>𝑗</m:t>
                        </m:r>
                      </m:e>
                      <m:sup>
                        <m:r>
                          <a:rPr lang="en-US" sz="2700" b="0" i="1" smtClean="0">
                            <a:latin typeface="Cambria Math" panose="02040503050406030204" pitchFamily="18" charset="0"/>
                          </a:rPr>
                          <m:t>𝑡h</m:t>
                        </m:r>
                      </m:sup>
                    </m:sSup>
                  </m:oMath>
                </a14:m>
                <a:r>
                  <a:rPr lang="en-US" sz="2700" dirty="0"/>
                  <a:t> criterion, </a:t>
                </a:r>
                <a14:m>
                  <m:oMath xmlns:m="http://schemas.openxmlformats.org/officeDocument/2006/math">
                    <m:r>
                      <a:rPr lang="en-US" sz="2700" b="0" i="1" smtClean="0">
                        <a:latin typeface="Cambria Math" panose="02040503050406030204" pitchFamily="18" charset="0"/>
                      </a:rPr>
                      <m:t>𝑗</m:t>
                    </m:r>
                    <m:r>
                      <a:rPr lang="en-US" sz="2700" b="0" i="1" smtClean="0">
                        <a:latin typeface="Cambria Math" panose="02040503050406030204" pitchFamily="18" charset="0"/>
                      </a:rPr>
                      <m:t>=1,⋯,</m:t>
                    </m:r>
                    <m:r>
                      <a:rPr lang="en-US" sz="2700" b="0" i="1" smtClean="0">
                        <a:latin typeface="Cambria Math" panose="02040503050406030204" pitchFamily="18" charset="0"/>
                        <a:ea typeface="Cambria Math" panose="02040503050406030204" pitchFamily="18" charset="0"/>
                      </a:rPr>
                      <m:t>𝑛</m:t>
                    </m:r>
                  </m:oMath>
                </a14:m>
                <a:endParaRPr lang="en-US" sz="27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986" t="-2101" r="-580"/>
                </a:stretch>
              </a:blipFill>
            </p:spPr>
            <p:txBody>
              <a:bodyPr/>
              <a:lstStyle/>
              <a:p>
                <a:r>
                  <a:rPr lang="en-US">
                    <a:noFill/>
                  </a:rPr>
                  <a:t> </a:t>
                </a:r>
              </a:p>
            </p:txBody>
          </p:sp>
        </mc:Fallback>
      </mc:AlternateContent>
      <p:cxnSp>
        <p:nvCxnSpPr>
          <p:cNvPr id="4108" name="AutoShape 12">
            <a:extLst>
              <a:ext uri="{FF2B5EF4-FFF2-40B4-BE49-F238E27FC236}">
                <a16:creationId xmlns:a16="http://schemas.microsoft.com/office/drawing/2014/main" id="{5D2C719D-79D1-49C9-8062-724376F04AEB}"/>
              </a:ext>
            </a:extLst>
          </p:cNvPr>
          <p:cNvCxnSpPr>
            <a:cxnSpLocks noChangeShapeType="1"/>
          </p:cNvCxnSpPr>
          <p:nvPr/>
        </p:nvCxnSpPr>
        <p:spPr bwMode="auto">
          <a:xfrm>
            <a:off x="2932113" y="7426325"/>
            <a:ext cx="1454150" cy="0"/>
          </a:xfrm>
          <a:prstGeom prst="straightConnector1">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cxnSp>
      <p:cxnSp>
        <p:nvCxnSpPr>
          <p:cNvPr id="16" name="Straight Connector 15">
            <a:extLst>
              <a:ext uri="{FF2B5EF4-FFF2-40B4-BE49-F238E27FC236}">
                <a16:creationId xmlns:a16="http://schemas.microsoft.com/office/drawing/2014/main" id="{94C0A66E-F8D9-41B4-89CF-4F5CE723887B}"/>
              </a:ext>
            </a:extLst>
          </p:cNvPr>
          <p:cNvCxnSpPr>
            <a:cxnSpLocks/>
          </p:cNvCxnSpPr>
          <p:nvPr/>
        </p:nvCxnSpPr>
        <p:spPr>
          <a:xfrm>
            <a:off x="1490874" y="4939747"/>
            <a:ext cx="3154016" cy="0"/>
          </a:xfrm>
          <a:prstGeom prst="line">
            <a:avLst/>
          </a:prstGeom>
          <a:ln w="571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8207388-14A0-40F1-BD61-D60F8009D26D}"/>
              </a:ext>
            </a:extLst>
          </p:cNvPr>
          <p:cNvCxnSpPr>
            <a:cxnSpLocks/>
          </p:cNvCxnSpPr>
          <p:nvPr/>
        </p:nvCxnSpPr>
        <p:spPr>
          <a:xfrm flipH="1">
            <a:off x="4644890" y="4939748"/>
            <a:ext cx="3306417" cy="0"/>
          </a:xfrm>
          <a:prstGeom prst="line">
            <a:avLst/>
          </a:prstGeom>
          <a:ln w="57150">
            <a:solidFill>
              <a:srgbClr val="0000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AE30BE2-D811-40B0-98F5-E45975D099AF}"/>
              </a:ext>
            </a:extLst>
          </p:cNvPr>
          <p:cNvCxnSpPr/>
          <p:nvPr/>
        </p:nvCxnSpPr>
        <p:spPr>
          <a:xfrm>
            <a:off x="4644890" y="4721087"/>
            <a:ext cx="0" cy="3114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712B8AA-18B3-4F35-9218-36A42C9FEE21}"/>
              </a:ext>
            </a:extLst>
          </p:cNvPr>
          <p:cNvCxnSpPr/>
          <p:nvPr/>
        </p:nvCxnSpPr>
        <p:spPr>
          <a:xfrm>
            <a:off x="6586333" y="4760843"/>
            <a:ext cx="0" cy="3114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E308B7-5834-406E-B861-C1EA5B2D358F}"/>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88D1A6DD-076D-42B4-B4F0-0E08856AA528}"/>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4CCB9FF8-950B-4D0F-937B-432A15C14731}"/>
              </a:ext>
            </a:extLst>
          </p:cNvPr>
          <p:cNvSpPr>
            <a:spLocks noGrp="1"/>
          </p:cNvSpPr>
          <p:nvPr>
            <p:ph type="sldNum" sz="quarter" idx="12"/>
          </p:nvPr>
        </p:nvSpPr>
        <p:spPr/>
        <p:txBody>
          <a:bodyPr/>
          <a:lstStyle/>
          <a:p>
            <a:fld id="{9EE94C91-E7C7-4CA4-8153-EE2D68CBA75F}" type="slidenum">
              <a:rPr lang="en-US" smtClean="0"/>
              <a:t>23</a:t>
            </a:fld>
            <a:endParaRPr lang="en-US"/>
          </a:p>
        </p:txBody>
      </p:sp>
    </p:spTree>
    <p:extLst>
      <p:ext uri="{BB962C8B-B14F-4D97-AF65-F5344CB8AC3E}">
        <p14:creationId xmlns:p14="http://schemas.microsoft.com/office/powerpoint/2010/main" val="1992070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500" b="1" dirty="0">
                    <a:solidFill>
                      <a:srgbClr val="FF0000"/>
                    </a:solidFill>
                  </a:rPr>
                  <a:t>Step 3 (Determine the concordance and discordance indices/sets)</a:t>
                </a:r>
              </a:p>
              <a:p>
                <a:pPr>
                  <a:buFont typeface="Wingdings" panose="05000000000000000000" pitchFamily="2" charset="2"/>
                  <a:buChar char="§"/>
                </a:pPr>
                <a:r>
                  <a:rPr lang="en-US" sz="2500" dirty="0"/>
                  <a:t>So </a:t>
                </a:r>
                <a14:m>
                  <m:oMath xmlns:m="http://schemas.openxmlformats.org/officeDocument/2006/math">
                    <m:sSub>
                      <m:sSubPr>
                        <m:ctrlPr>
                          <a:rPr lang="en-US" sz="2500" i="1">
                            <a:latin typeface="Cambria Math" panose="02040503050406030204" pitchFamily="18" charset="0"/>
                          </a:rPr>
                        </m:ctrlPr>
                      </m:sSubPr>
                      <m:e>
                        <m:r>
                          <a:rPr lang="en-US" sz="2500" b="0" i="1" smtClean="0">
                            <a:latin typeface="Cambria Math" panose="02040503050406030204" pitchFamily="18" charset="0"/>
                          </a:rPr>
                          <m:t>𝐷</m:t>
                        </m:r>
                      </m:e>
                      <m:sub>
                        <m:r>
                          <a:rPr lang="en-US" sz="2500" i="1">
                            <a:latin typeface="Cambria Math" panose="02040503050406030204" pitchFamily="18" charset="0"/>
                          </a:rPr>
                          <m:t>𝑘𝑙</m:t>
                        </m:r>
                      </m:sub>
                    </m:sSub>
                  </m:oMath>
                </a14:m>
                <a:r>
                  <a:rPr lang="en-US" sz="2500" dirty="0"/>
                  <a:t>(</a:t>
                </a:r>
                <a:r>
                  <a:rPr lang="en-US" sz="2500" b="1" i="1" dirty="0">
                    <a:solidFill>
                      <a:srgbClr val="FF0000"/>
                    </a:solidFill>
                  </a:rPr>
                  <a:t>discordance</a:t>
                </a:r>
                <a:r>
                  <a:rPr lang="en-US" sz="2500" dirty="0"/>
                  <a:t> set) between two alternatives,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𝐴</m:t>
                        </m:r>
                      </m:e>
                      <m:sub>
                        <m:r>
                          <a:rPr lang="en-US" sz="2500" i="1">
                            <a:latin typeface="Cambria Math" panose="02040503050406030204" pitchFamily="18" charset="0"/>
                          </a:rPr>
                          <m:t>𝑘</m:t>
                        </m:r>
                      </m:sub>
                    </m:sSub>
                  </m:oMath>
                </a14:m>
                <a:r>
                  <a:rPr lang="en-US" sz="2500" dirty="0"/>
                  <a:t> and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𝐴</m:t>
                        </m:r>
                      </m:e>
                      <m:sub>
                        <m:r>
                          <a:rPr lang="en-US" sz="2500" i="1">
                            <a:latin typeface="Cambria Math" panose="02040503050406030204" pitchFamily="18" charset="0"/>
                          </a:rPr>
                          <m:t>𝑙</m:t>
                        </m:r>
                      </m:sub>
                    </m:sSub>
                  </m:oMath>
                </a14:m>
                <a:r>
                  <a:rPr lang="en-US" sz="2500" dirty="0"/>
                  <a:t>, where </a:t>
                </a:r>
                <a14:m>
                  <m:oMath xmlns:m="http://schemas.openxmlformats.org/officeDocument/2006/math">
                    <m:r>
                      <a:rPr lang="en-US" sz="2500" i="1">
                        <a:latin typeface="Cambria Math" panose="02040503050406030204" pitchFamily="18" charset="0"/>
                      </a:rPr>
                      <m:t>𝑚</m:t>
                    </m:r>
                    <m:r>
                      <a:rPr lang="en-US" sz="2500" i="1">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𝑘</m:t>
                    </m:r>
                    <m:r>
                      <a:rPr lang="en-US" sz="2500" i="1">
                        <a:latin typeface="Cambria Math" panose="02040503050406030204" pitchFamily="18" charset="0"/>
                        <a:ea typeface="Cambria Math" panose="02040503050406030204" pitchFamily="18" charset="0"/>
                      </a:rPr>
                      <m:t>,</m:t>
                    </m:r>
                    <m:r>
                      <a:rPr lang="en-US" sz="2500" i="1">
                        <a:latin typeface="Cambria Math" panose="02040503050406030204" pitchFamily="18" charset="0"/>
                        <a:ea typeface="Cambria Math" panose="02040503050406030204" pitchFamily="18" charset="0"/>
                      </a:rPr>
                      <m:t>𝑙</m:t>
                    </m:r>
                    <m:r>
                      <a:rPr lang="en-US" sz="2500" i="1">
                        <a:latin typeface="Cambria Math" panose="02040503050406030204" pitchFamily="18" charset="0"/>
                        <a:ea typeface="Cambria Math" panose="02040503050406030204" pitchFamily="18" charset="0"/>
                      </a:rPr>
                      <m:t>≥1</m:t>
                    </m:r>
                  </m:oMath>
                </a14:m>
                <a:r>
                  <a:rPr lang="en-US" sz="2500" dirty="0"/>
                  <a:t> is defined as the set of all criteria for which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𝐴</m:t>
                        </m:r>
                      </m:e>
                      <m:sub>
                        <m:r>
                          <a:rPr lang="en-US" sz="2500" i="1">
                            <a:latin typeface="Cambria Math" panose="02040503050406030204" pitchFamily="18" charset="0"/>
                          </a:rPr>
                          <m:t>𝑘</m:t>
                        </m:r>
                      </m:sub>
                    </m:sSub>
                  </m:oMath>
                </a14:m>
                <a:r>
                  <a:rPr lang="en-US" sz="2500" dirty="0"/>
                  <a:t> is </a:t>
                </a:r>
                <a:r>
                  <a:rPr lang="en-US" sz="2500" b="1" u="sng" dirty="0">
                    <a:solidFill>
                      <a:srgbClr val="FF0000"/>
                    </a:solidFill>
                  </a:rPr>
                  <a:t>NOT</a:t>
                </a:r>
                <a:r>
                  <a:rPr lang="en-US" sz="2500" dirty="0">
                    <a:solidFill>
                      <a:srgbClr val="FF0000"/>
                    </a:solidFill>
                  </a:rPr>
                  <a:t> </a:t>
                </a:r>
                <a:r>
                  <a:rPr lang="en-US" sz="2500" b="1" i="1" dirty="0">
                    <a:solidFill>
                      <a:srgbClr val="FF0000"/>
                    </a:solidFill>
                  </a:rPr>
                  <a:t>preferred</a:t>
                </a:r>
                <a:r>
                  <a:rPr lang="en-US" sz="2500" dirty="0"/>
                  <a:t> over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𝐴</m:t>
                        </m:r>
                      </m:e>
                      <m:sub>
                        <m:r>
                          <a:rPr lang="en-US" sz="2500" i="1">
                            <a:latin typeface="Cambria Math" panose="02040503050406030204" pitchFamily="18" charset="0"/>
                          </a:rPr>
                          <m:t>𝑙</m:t>
                        </m:r>
                      </m:sub>
                    </m:sSub>
                  </m:oMath>
                </a14:m>
                <a:endParaRPr lang="en-US" sz="2500" dirty="0"/>
              </a:p>
              <a:p>
                <a:pPr>
                  <a:buFont typeface="Wingdings" panose="05000000000000000000" pitchFamily="2" charset="2"/>
                  <a:buChar char="§"/>
                </a:pPr>
                <a:r>
                  <a:rPr lang="en-US" sz="2500" dirty="0"/>
                  <a:t>Thus </a:t>
                </a:r>
                <a14:m>
                  <m:oMath xmlns:m="http://schemas.openxmlformats.org/officeDocument/2006/math">
                    <m:sSub>
                      <m:sSubPr>
                        <m:ctrlPr>
                          <a:rPr lang="en-US" sz="2500" i="1">
                            <a:latin typeface="Cambria Math" panose="02040503050406030204" pitchFamily="18" charset="0"/>
                          </a:rPr>
                        </m:ctrlPr>
                      </m:sSubPr>
                      <m:e>
                        <m:r>
                          <a:rPr lang="en-US" sz="2500" b="0" i="1" smtClean="0">
                            <a:latin typeface="Cambria Math" panose="02040503050406030204" pitchFamily="18" charset="0"/>
                          </a:rPr>
                          <m:t>𝐷</m:t>
                        </m:r>
                      </m:e>
                      <m:sub>
                        <m:r>
                          <a:rPr lang="en-US" sz="2500" i="1">
                            <a:latin typeface="Cambria Math" panose="02040503050406030204" pitchFamily="18" charset="0"/>
                          </a:rPr>
                          <m:t>𝑘𝑙</m:t>
                        </m:r>
                      </m:sub>
                    </m:sSub>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r>
                          <a:rPr lang="en-US" sz="2500" i="1">
                            <a:latin typeface="Cambria Math" panose="02040503050406030204" pitchFamily="18" charset="0"/>
                          </a:rPr>
                          <m:t>𝑗</m:t>
                        </m:r>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𝑦</m:t>
                            </m:r>
                          </m:e>
                          <m:sub>
                            <m:r>
                              <a:rPr lang="en-US" sz="2500" i="1">
                                <a:latin typeface="Cambria Math" panose="02040503050406030204" pitchFamily="18" charset="0"/>
                              </a:rPr>
                              <m:t>𝑘</m:t>
                            </m:r>
                            <m:r>
                              <a:rPr lang="en-US" sz="2500" b="0" i="1" smtClean="0">
                                <a:latin typeface="Cambria Math" panose="02040503050406030204" pitchFamily="18" charset="0"/>
                              </a:rPr>
                              <m:t>𝑗</m:t>
                            </m:r>
                          </m:sub>
                        </m:sSub>
                        <m:r>
                          <a:rPr lang="en-US" sz="2500" b="0" i="1" smtClean="0">
                            <a:latin typeface="Cambria Math" panose="02040503050406030204" pitchFamily="18" charset="0"/>
                            <a:ea typeface="Cambria Math" panose="02040503050406030204" pitchFamily="18" charset="0"/>
                          </a:rPr>
                          <m:t>&lt;</m:t>
                        </m:r>
                        <m:sSub>
                          <m:sSubPr>
                            <m:ctrlPr>
                              <a:rPr lang="en-US" sz="2500" i="1">
                                <a:latin typeface="Cambria Math" panose="02040503050406030204" pitchFamily="18" charset="0"/>
                              </a:rPr>
                            </m:ctrlPr>
                          </m:sSubPr>
                          <m:e>
                            <m:r>
                              <a:rPr lang="en-US" sz="2500" i="1">
                                <a:latin typeface="Cambria Math" panose="02040503050406030204" pitchFamily="18" charset="0"/>
                              </a:rPr>
                              <m:t>𝑦</m:t>
                            </m:r>
                          </m:e>
                          <m:sub>
                            <m:r>
                              <a:rPr lang="en-US" sz="2500" i="1">
                                <a:latin typeface="Cambria Math" panose="02040503050406030204" pitchFamily="18" charset="0"/>
                              </a:rPr>
                              <m:t>𝑙𝑗</m:t>
                            </m:r>
                          </m:sub>
                        </m:sSub>
                      </m:e>
                    </m:d>
                  </m:oMath>
                </a14:m>
                <a:r>
                  <a:rPr lang="en-US" sz="2500" dirty="0"/>
                  <a:t> for </a:t>
                </a:r>
                <a14:m>
                  <m:oMath xmlns:m="http://schemas.openxmlformats.org/officeDocument/2006/math">
                    <m:r>
                      <a:rPr lang="en-US" sz="2500" i="1">
                        <a:latin typeface="Cambria Math" panose="02040503050406030204" pitchFamily="18" charset="0"/>
                      </a:rPr>
                      <m:t>𝑗</m:t>
                    </m:r>
                    <m:r>
                      <a:rPr lang="en-US" sz="2500" i="1">
                        <a:latin typeface="Cambria Math" panose="02040503050406030204" pitchFamily="18" charset="0"/>
                      </a:rPr>
                      <m:t>=1, ⋯,</m:t>
                    </m:r>
                    <m:r>
                      <a:rPr lang="en-US" sz="2500" i="1">
                        <a:latin typeface="Cambria Math" panose="02040503050406030204" pitchFamily="18" charset="0"/>
                        <a:ea typeface="Cambria Math" panose="02040503050406030204" pitchFamily="18" charset="0"/>
                      </a:rPr>
                      <m:t>𝑛</m:t>
                    </m:r>
                  </m:oMath>
                </a14:m>
                <a:endParaRPr lang="en-US" sz="2500" dirty="0"/>
              </a:p>
              <a:p>
                <a:pPr marL="0" indent="0">
                  <a:buNone/>
                </a:pPr>
                <a:r>
                  <a:rPr lang="en-US" sz="2500" dirty="0"/>
                  <a:t>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𝑦</m:t>
                        </m:r>
                      </m:e>
                      <m:sub>
                        <m:r>
                          <a:rPr lang="en-US" sz="2500" b="0" i="1" smtClean="0">
                            <a:latin typeface="Cambria Math" panose="02040503050406030204" pitchFamily="18" charset="0"/>
                          </a:rPr>
                          <m:t>𝑘</m:t>
                        </m:r>
                        <m:r>
                          <a:rPr lang="en-US" sz="2500" i="1">
                            <a:latin typeface="Cambria Math" panose="02040503050406030204" pitchFamily="18" charset="0"/>
                          </a:rPr>
                          <m:t>𝑗</m:t>
                        </m:r>
                      </m:sub>
                    </m:sSub>
                  </m:oMath>
                </a14:m>
                <a:r>
                  <a:rPr lang="en-US" sz="2500" dirty="0"/>
                  <a:t>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𝑦</m:t>
                        </m:r>
                      </m:e>
                      <m:sub>
                        <m:r>
                          <a:rPr lang="en-US" sz="2500" b="0" i="1" smtClean="0">
                            <a:latin typeface="Cambria Math" panose="02040503050406030204" pitchFamily="18" charset="0"/>
                          </a:rPr>
                          <m:t>𝑙</m:t>
                        </m:r>
                        <m:r>
                          <a:rPr lang="en-US" sz="2500" i="1">
                            <a:latin typeface="Cambria Math" panose="02040503050406030204" pitchFamily="18" charset="0"/>
                          </a:rPr>
                          <m:t>𝑗</m:t>
                        </m:r>
                      </m:sub>
                    </m:sSub>
                  </m:oMath>
                </a14:m>
                <a:endParaRPr lang="en-US" sz="2500" dirty="0"/>
              </a:p>
              <a:p>
                <a:pPr>
                  <a:buFont typeface="Wingdings" panose="05000000000000000000" pitchFamily="2" charset="2"/>
                  <a:buChar char="§"/>
                </a:pPr>
                <a:endParaRPr lang="en-US" sz="2500" dirty="0"/>
              </a:p>
              <a:p>
                <a:pPr>
                  <a:buFont typeface="Wingdings" panose="05000000000000000000" pitchFamily="2" charset="2"/>
                  <a:buChar char="§"/>
                </a:pPr>
                <a:r>
                  <a:rPr lang="en-US" sz="2500" dirty="0"/>
                  <a:t>The </a:t>
                </a:r>
                <a:r>
                  <a:rPr lang="en-US" sz="2500" b="1" dirty="0">
                    <a:solidFill>
                      <a:srgbClr val="FF0000"/>
                    </a:solidFill>
                  </a:rPr>
                  <a:t>red</a:t>
                </a:r>
                <a:r>
                  <a:rPr lang="en-US" sz="2500" dirty="0"/>
                  <a:t> part of the line is the relevant portion for the </a:t>
                </a:r>
                <a:r>
                  <a:rPr lang="en-US" sz="2500" b="1" i="1" dirty="0">
                    <a:solidFill>
                      <a:srgbClr val="FF0000"/>
                    </a:solidFill>
                  </a:rPr>
                  <a:t>discordance</a:t>
                </a:r>
                <a:r>
                  <a:rPr lang="en-US" sz="2500" dirty="0"/>
                  <a:t> set between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𝐴</m:t>
                        </m:r>
                      </m:e>
                      <m:sub>
                        <m:r>
                          <a:rPr lang="en-US" sz="2500" i="1">
                            <a:latin typeface="Cambria Math" panose="02040503050406030204" pitchFamily="18" charset="0"/>
                          </a:rPr>
                          <m:t>𝑘</m:t>
                        </m:r>
                      </m:sub>
                    </m:sSub>
                  </m:oMath>
                </a14:m>
                <a:r>
                  <a:rPr lang="en-US" sz="2500" dirty="0"/>
                  <a:t> and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𝐴</m:t>
                        </m:r>
                      </m:e>
                      <m:sub>
                        <m:r>
                          <a:rPr lang="en-US" sz="2500" i="1">
                            <a:latin typeface="Cambria Math" panose="02040503050406030204" pitchFamily="18" charset="0"/>
                          </a:rPr>
                          <m:t>𝑙</m:t>
                        </m:r>
                      </m:sub>
                    </m:sSub>
                  </m:oMath>
                </a14:m>
                <a:r>
                  <a:rPr lang="en-US" sz="2500" dirty="0"/>
                  <a:t> for the </a:t>
                </a:r>
                <a14:m>
                  <m:oMath xmlns:m="http://schemas.openxmlformats.org/officeDocument/2006/math">
                    <m:sSup>
                      <m:sSupPr>
                        <m:ctrlPr>
                          <a:rPr lang="en-US" sz="2500" i="1">
                            <a:latin typeface="Cambria Math" panose="02040503050406030204" pitchFamily="18" charset="0"/>
                          </a:rPr>
                        </m:ctrlPr>
                      </m:sSupPr>
                      <m:e>
                        <m:r>
                          <a:rPr lang="en-US" sz="2500" i="1">
                            <a:latin typeface="Cambria Math" panose="02040503050406030204" pitchFamily="18" charset="0"/>
                          </a:rPr>
                          <m:t>𝑗</m:t>
                        </m:r>
                      </m:e>
                      <m:sup>
                        <m:r>
                          <a:rPr lang="en-US" sz="2500" i="1">
                            <a:latin typeface="Cambria Math" panose="02040503050406030204" pitchFamily="18" charset="0"/>
                          </a:rPr>
                          <m:t>𝑡h</m:t>
                        </m:r>
                      </m:sup>
                    </m:sSup>
                  </m:oMath>
                </a14:m>
                <a:r>
                  <a:rPr lang="en-US" sz="2500" dirty="0"/>
                  <a:t> criterion, </a:t>
                </a:r>
                <a14:m>
                  <m:oMath xmlns:m="http://schemas.openxmlformats.org/officeDocument/2006/math">
                    <m:r>
                      <a:rPr lang="en-US" sz="2500" i="1">
                        <a:latin typeface="Cambria Math" panose="02040503050406030204" pitchFamily="18" charset="0"/>
                      </a:rPr>
                      <m:t>𝑗</m:t>
                    </m:r>
                    <m:r>
                      <a:rPr lang="en-US" sz="2500" i="1">
                        <a:latin typeface="Cambria Math" panose="02040503050406030204" pitchFamily="18" charset="0"/>
                      </a:rPr>
                      <m:t>=1, ⋯,</m:t>
                    </m:r>
                    <m:r>
                      <a:rPr lang="en-US" sz="2500" i="1">
                        <a:latin typeface="Cambria Math" panose="02040503050406030204" pitchFamily="18" charset="0"/>
                        <a:ea typeface="Cambria Math" panose="02040503050406030204" pitchFamily="18" charset="0"/>
                      </a:rPr>
                      <m:t>𝑛</m:t>
                    </m:r>
                  </m:oMath>
                </a14:m>
                <a:endParaRPr lang="en-US" sz="25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870" t="-1821"/>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FDAED50B-14F9-4107-BC3D-4E33D1F9BBEA}"/>
              </a:ext>
            </a:extLst>
          </p:cNvPr>
          <p:cNvCxnSpPr>
            <a:cxnSpLocks/>
          </p:cNvCxnSpPr>
          <p:nvPr/>
        </p:nvCxnSpPr>
        <p:spPr>
          <a:xfrm>
            <a:off x="1742664" y="4784035"/>
            <a:ext cx="2902226" cy="0"/>
          </a:xfrm>
          <a:prstGeom prst="line">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DF76BFF-D21B-4F72-AEC6-96D6B8B56EFE}"/>
              </a:ext>
            </a:extLst>
          </p:cNvPr>
          <p:cNvCxnSpPr>
            <a:cxnSpLocks/>
          </p:cNvCxnSpPr>
          <p:nvPr/>
        </p:nvCxnSpPr>
        <p:spPr>
          <a:xfrm flipH="1">
            <a:off x="4644890" y="4784035"/>
            <a:ext cx="3306417" cy="0"/>
          </a:xfrm>
          <a:prstGeom prst="line">
            <a:avLst/>
          </a:prstGeom>
          <a:ln w="571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BFCBFE3-DCB0-40E7-9E6F-150B2B30EB05}"/>
              </a:ext>
            </a:extLst>
          </p:cNvPr>
          <p:cNvCxnSpPr/>
          <p:nvPr/>
        </p:nvCxnSpPr>
        <p:spPr>
          <a:xfrm>
            <a:off x="4644890" y="4628323"/>
            <a:ext cx="0" cy="3114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D48BCA4-CAC6-4F09-9E93-56A3133F95AB}"/>
              </a:ext>
            </a:extLst>
          </p:cNvPr>
          <p:cNvCxnSpPr/>
          <p:nvPr/>
        </p:nvCxnSpPr>
        <p:spPr>
          <a:xfrm>
            <a:off x="3008246" y="4628323"/>
            <a:ext cx="0" cy="3114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67FF1D5C-7525-41AC-8B0B-9E6311208024}"/>
              </a:ext>
            </a:extLst>
          </p:cNvPr>
          <p:cNvSpPr>
            <a:spLocks noGrp="1"/>
          </p:cNvSpPr>
          <p:nvPr>
            <p:ph type="dt" sz="half" idx="10"/>
          </p:nvPr>
        </p:nvSpPr>
        <p:spPr/>
        <p:txBody>
          <a:bodyPr/>
          <a:lstStyle/>
          <a:p>
            <a:r>
              <a:rPr lang="en-US"/>
              <a:t>IME634:MDA</a:t>
            </a:r>
          </a:p>
        </p:txBody>
      </p:sp>
      <p:sp>
        <p:nvSpPr>
          <p:cNvPr id="9" name="Footer Placeholder 8">
            <a:extLst>
              <a:ext uri="{FF2B5EF4-FFF2-40B4-BE49-F238E27FC236}">
                <a16:creationId xmlns:a16="http://schemas.microsoft.com/office/drawing/2014/main" id="{ACAC8B23-2B39-4B23-805B-CDC97FC3125D}"/>
              </a:ext>
            </a:extLst>
          </p:cNvPr>
          <p:cNvSpPr>
            <a:spLocks noGrp="1"/>
          </p:cNvSpPr>
          <p:nvPr>
            <p:ph type="ftr" sz="quarter" idx="11"/>
          </p:nvPr>
        </p:nvSpPr>
        <p:spPr/>
        <p:txBody>
          <a:bodyPr/>
          <a:lstStyle/>
          <a:p>
            <a:r>
              <a:rPr lang="en-US"/>
              <a:t>RNSengupta,IME Dept.,IIT Kanpur,INDIA</a:t>
            </a:r>
          </a:p>
        </p:txBody>
      </p:sp>
      <p:sp>
        <p:nvSpPr>
          <p:cNvPr id="10" name="Slide Number Placeholder 9">
            <a:extLst>
              <a:ext uri="{FF2B5EF4-FFF2-40B4-BE49-F238E27FC236}">
                <a16:creationId xmlns:a16="http://schemas.microsoft.com/office/drawing/2014/main" id="{43098DEF-FB14-44E3-A206-34CD400BCCD4}"/>
              </a:ext>
            </a:extLst>
          </p:cNvPr>
          <p:cNvSpPr>
            <a:spLocks noGrp="1"/>
          </p:cNvSpPr>
          <p:nvPr>
            <p:ph type="sldNum" sz="quarter" idx="12"/>
          </p:nvPr>
        </p:nvSpPr>
        <p:spPr/>
        <p:txBody>
          <a:bodyPr/>
          <a:lstStyle/>
          <a:p>
            <a:fld id="{9EE94C91-E7C7-4CA4-8153-EE2D68CBA75F}" type="slidenum">
              <a:rPr lang="en-US" smtClean="0"/>
              <a:t>24</a:t>
            </a:fld>
            <a:endParaRPr lang="en-US"/>
          </a:p>
        </p:txBody>
      </p:sp>
    </p:spTree>
    <p:extLst>
      <p:ext uri="{BB962C8B-B14F-4D97-AF65-F5344CB8AC3E}">
        <p14:creationId xmlns:p14="http://schemas.microsoft.com/office/powerpoint/2010/main" val="254249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p:sp>
        <p:nvSpPr>
          <p:cNvPr id="3" name="Content Placeholder 2"/>
          <p:cNvSpPr>
            <a:spLocks noGrp="1"/>
          </p:cNvSpPr>
          <p:nvPr>
            <p:ph idx="1"/>
          </p:nvPr>
        </p:nvSpPr>
        <p:spPr/>
        <p:txBody>
          <a:bodyPr>
            <a:noAutofit/>
          </a:bodyPr>
          <a:lstStyle/>
          <a:p>
            <a:pPr marL="0" indent="0" algn="ctr">
              <a:buNone/>
            </a:pPr>
            <a:r>
              <a:rPr lang="en-US" sz="2000" b="1" dirty="0">
                <a:solidFill>
                  <a:srgbClr val="FF0000"/>
                </a:solidFill>
              </a:rPr>
              <a:t>Step 3 (Determine the concordance and discordance indices/sets)</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11</a:t>
            </a:r>
            <a:r>
              <a:rPr lang="en-US" sz="2000" b="1" dirty="0">
                <a:solidFill>
                  <a:srgbClr val="FF0000"/>
                </a:solidFill>
                <a:effectLst>
                  <a:outerShdw blurRad="38100" dist="38100" dir="2700000" algn="tl">
                    <a:srgbClr val="000000">
                      <a:alpha val="43137"/>
                    </a:srgbClr>
                  </a:outerShdw>
                </a:effectLst>
              </a:rPr>
              <a:t> and D</a:t>
            </a:r>
            <a:r>
              <a:rPr lang="en-US" sz="2000" b="1" baseline="-25000" dirty="0">
                <a:solidFill>
                  <a:srgbClr val="FF0000"/>
                </a:solidFill>
                <a:effectLst>
                  <a:outerShdw blurRad="38100" dist="38100" dir="2700000" algn="tl">
                    <a:srgbClr val="000000">
                      <a:alpha val="43137"/>
                    </a:srgbClr>
                  </a:outerShdw>
                </a:effectLst>
              </a:rPr>
              <a:t>11</a:t>
            </a:r>
            <a:endParaRPr lang="en-US" sz="20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2000" dirty="0"/>
              <a:t>For j = 1 we have y</a:t>
            </a:r>
            <a:r>
              <a:rPr lang="en-US" sz="2000" baseline="-25000" dirty="0"/>
              <a:t>11</a:t>
            </a:r>
            <a:r>
              <a:rPr lang="en-US" sz="2000" dirty="0"/>
              <a:t> = 0.14 ≥ y</a:t>
            </a:r>
            <a:r>
              <a:rPr lang="en-US" sz="2000" baseline="-25000" dirty="0"/>
              <a:t>11</a:t>
            </a:r>
            <a:r>
              <a:rPr lang="en-US" sz="2000" dirty="0"/>
              <a:t> = 0.14, TRUE, hence 1 </a:t>
            </a:r>
            <a:r>
              <a:rPr lang="pt-BR" sz="2000" dirty="0">
                <a:sym typeface="Symbol" panose="05050102010706020507" pitchFamily="18" charset="2"/>
              </a:rPr>
              <a:t></a:t>
            </a:r>
            <a:r>
              <a:rPr lang="en-US" sz="2000" dirty="0"/>
              <a:t> C</a:t>
            </a:r>
            <a:r>
              <a:rPr lang="en-US" sz="2000" baseline="-25000" dirty="0"/>
              <a:t>11</a:t>
            </a:r>
            <a:endParaRPr lang="en-US" sz="2000" dirty="0"/>
          </a:p>
          <a:p>
            <a:pPr>
              <a:buFont typeface="Wingdings" panose="05000000000000000000" pitchFamily="2" charset="2"/>
              <a:buChar char="§"/>
            </a:pPr>
            <a:r>
              <a:rPr lang="en-US" sz="2000" dirty="0"/>
              <a:t>For j = 2 we have y</a:t>
            </a:r>
            <a:r>
              <a:rPr lang="en-US" sz="2000" baseline="-25000" dirty="0"/>
              <a:t>12</a:t>
            </a:r>
            <a:r>
              <a:rPr lang="en-US" sz="2000" dirty="0"/>
              <a:t> = 0.10 ≥ y</a:t>
            </a:r>
            <a:r>
              <a:rPr lang="en-US" sz="2000" baseline="-25000" dirty="0"/>
              <a:t>12</a:t>
            </a:r>
            <a:r>
              <a:rPr lang="en-US" sz="2000" dirty="0"/>
              <a:t> = 0.10, TRUE, hence 2 </a:t>
            </a:r>
            <a:r>
              <a:rPr lang="pt-BR" sz="2000" dirty="0">
                <a:sym typeface="Symbol" panose="05050102010706020507" pitchFamily="18" charset="2"/>
              </a:rPr>
              <a:t></a:t>
            </a:r>
            <a:r>
              <a:rPr lang="en-US" sz="2000" dirty="0"/>
              <a:t> C</a:t>
            </a:r>
            <a:r>
              <a:rPr lang="en-US" sz="2000" baseline="-25000" dirty="0"/>
              <a:t>11</a:t>
            </a:r>
            <a:endParaRPr lang="en-US" sz="2000" dirty="0"/>
          </a:p>
          <a:p>
            <a:pPr>
              <a:buFont typeface="Wingdings" panose="05000000000000000000" pitchFamily="2" charset="2"/>
              <a:buChar char="§"/>
            </a:pPr>
            <a:r>
              <a:rPr lang="en-US" sz="2000" dirty="0"/>
              <a:t>For j = 3 we have y</a:t>
            </a:r>
            <a:r>
              <a:rPr lang="en-US" sz="2000" baseline="-25000" dirty="0"/>
              <a:t>13</a:t>
            </a:r>
            <a:r>
              <a:rPr lang="en-US" sz="2000" dirty="0"/>
              <a:t> = 0.17 ≥ y</a:t>
            </a:r>
            <a:r>
              <a:rPr lang="en-US" sz="2000" baseline="-25000" dirty="0"/>
              <a:t>13</a:t>
            </a:r>
            <a:r>
              <a:rPr lang="en-US" sz="2000" dirty="0"/>
              <a:t> = 0.17, TRUE, hence 3 </a:t>
            </a:r>
            <a:r>
              <a:rPr lang="pt-BR" sz="2000" dirty="0">
                <a:sym typeface="Symbol" panose="05050102010706020507" pitchFamily="18" charset="2"/>
              </a:rPr>
              <a:t></a:t>
            </a:r>
            <a:r>
              <a:rPr lang="en-US" sz="2000" dirty="0"/>
              <a:t> C</a:t>
            </a:r>
            <a:r>
              <a:rPr lang="en-US" sz="2000" baseline="-25000" dirty="0"/>
              <a:t>11</a:t>
            </a:r>
            <a:endParaRPr lang="en-US" sz="2000" dirty="0"/>
          </a:p>
          <a:p>
            <a:pPr>
              <a:buFont typeface="Wingdings" panose="05000000000000000000" pitchFamily="2" charset="2"/>
              <a:buChar char="§"/>
            </a:pPr>
            <a:r>
              <a:rPr lang="en-US" sz="2000" dirty="0"/>
              <a:t>Hence: C</a:t>
            </a:r>
            <a:r>
              <a:rPr lang="en-US" sz="2000" baseline="-25000" dirty="0"/>
              <a:t>11</a:t>
            </a:r>
            <a:r>
              <a:rPr lang="en-US" sz="2000" dirty="0"/>
              <a:t> = {1, 2, 3} and D</a:t>
            </a:r>
            <a:r>
              <a:rPr lang="en-US" sz="2000" baseline="-25000" dirty="0"/>
              <a:t>11</a:t>
            </a:r>
            <a:r>
              <a:rPr lang="en-US" sz="2000" dirty="0"/>
              <a:t>: </a:t>
            </a:r>
            <a:r>
              <a:rPr lang="en-US" sz="2000" dirty="0">
                <a:sym typeface="Symbol" panose="05050102010706020507" pitchFamily="18" charset="2"/>
              </a:rPr>
              <a:t></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12</a:t>
            </a:r>
            <a:r>
              <a:rPr lang="en-US" sz="2000" b="1" dirty="0">
                <a:solidFill>
                  <a:srgbClr val="FF0000"/>
                </a:solidFill>
                <a:effectLst>
                  <a:outerShdw blurRad="38100" dist="38100" dir="2700000" algn="tl">
                    <a:srgbClr val="000000">
                      <a:alpha val="43137"/>
                    </a:srgbClr>
                  </a:outerShdw>
                </a:effectLst>
              </a:rPr>
              <a:t> and D</a:t>
            </a:r>
            <a:r>
              <a:rPr lang="en-US" sz="2000" b="1" baseline="-25000" dirty="0">
                <a:solidFill>
                  <a:srgbClr val="FF0000"/>
                </a:solidFill>
                <a:effectLst>
                  <a:outerShdw blurRad="38100" dist="38100" dir="2700000" algn="tl">
                    <a:srgbClr val="000000">
                      <a:alpha val="43137"/>
                    </a:srgbClr>
                  </a:outerShdw>
                </a:effectLst>
              </a:rPr>
              <a:t>12</a:t>
            </a:r>
            <a:endParaRPr lang="en-US" sz="20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2000" dirty="0"/>
              <a:t>For j = 1 we have y</a:t>
            </a:r>
            <a:r>
              <a:rPr lang="en-US" sz="2000" baseline="-25000" dirty="0"/>
              <a:t>11</a:t>
            </a:r>
            <a:r>
              <a:rPr lang="en-US" sz="2000" dirty="0"/>
              <a:t> = 0.14 ≥ y</a:t>
            </a:r>
            <a:r>
              <a:rPr lang="en-US" sz="2000" baseline="-25000" dirty="0"/>
              <a:t>21</a:t>
            </a:r>
            <a:r>
              <a:rPr lang="en-US" sz="2000" dirty="0"/>
              <a:t> = 0.21, FALSE, hence 1 </a:t>
            </a:r>
            <a:r>
              <a:rPr lang="pt-BR" sz="2000" dirty="0">
                <a:sym typeface="Symbol" panose="05050102010706020507" pitchFamily="18" charset="2"/>
              </a:rPr>
              <a:t></a:t>
            </a:r>
            <a:r>
              <a:rPr lang="en-US" sz="2000" dirty="0"/>
              <a:t> D</a:t>
            </a:r>
            <a:r>
              <a:rPr lang="en-US" sz="2000" baseline="-25000" dirty="0"/>
              <a:t>12</a:t>
            </a:r>
            <a:endParaRPr lang="en-US" sz="2000" dirty="0"/>
          </a:p>
          <a:p>
            <a:pPr>
              <a:buFont typeface="Wingdings" panose="05000000000000000000" pitchFamily="2" charset="2"/>
              <a:buChar char="§"/>
            </a:pPr>
            <a:r>
              <a:rPr lang="en-US" sz="2000" dirty="0"/>
              <a:t>For j = 2 we have y</a:t>
            </a:r>
            <a:r>
              <a:rPr lang="en-US" sz="2000" baseline="-25000" dirty="0"/>
              <a:t>12</a:t>
            </a:r>
            <a:r>
              <a:rPr lang="en-US" sz="2000" dirty="0"/>
              <a:t> = 0.10 ≥ y</a:t>
            </a:r>
            <a:r>
              <a:rPr lang="en-US" sz="2000" baseline="-25000" dirty="0"/>
              <a:t>22</a:t>
            </a:r>
            <a:r>
              <a:rPr lang="en-US" sz="2000" dirty="0"/>
              <a:t> = 0.39, FALSE, hence 2 </a:t>
            </a:r>
            <a:r>
              <a:rPr lang="pt-BR" sz="2000" dirty="0">
                <a:sym typeface="Symbol" panose="05050102010706020507" pitchFamily="18" charset="2"/>
              </a:rPr>
              <a:t></a:t>
            </a:r>
            <a:r>
              <a:rPr lang="en-US" sz="2000" dirty="0"/>
              <a:t> D</a:t>
            </a:r>
            <a:r>
              <a:rPr lang="en-US" sz="2000" baseline="-25000" dirty="0"/>
              <a:t>12</a:t>
            </a:r>
            <a:endParaRPr lang="en-US" sz="2000" dirty="0"/>
          </a:p>
          <a:p>
            <a:pPr>
              <a:buFont typeface="Wingdings" panose="05000000000000000000" pitchFamily="2" charset="2"/>
              <a:buChar char="§"/>
            </a:pPr>
            <a:r>
              <a:rPr lang="en-US" sz="2000" dirty="0"/>
              <a:t>For j = 3 we have y</a:t>
            </a:r>
            <a:r>
              <a:rPr lang="en-US" sz="2000" baseline="-25000" dirty="0"/>
              <a:t>13</a:t>
            </a:r>
            <a:r>
              <a:rPr lang="en-US" sz="2000" dirty="0"/>
              <a:t> = 0.17 ≥ y</a:t>
            </a:r>
            <a:r>
              <a:rPr lang="en-US" sz="2000" baseline="-25000" dirty="0"/>
              <a:t>23</a:t>
            </a:r>
            <a:r>
              <a:rPr lang="en-US" sz="2000" dirty="0"/>
              <a:t> = 0.08, TRUE, hence 3 </a:t>
            </a:r>
            <a:r>
              <a:rPr lang="pt-BR" sz="2000" dirty="0">
                <a:sym typeface="Symbol" panose="05050102010706020507" pitchFamily="18" charset="2"/>
              </a:rPr>
              <a:t></a:t>
            </a:r>
            <a:r>
              <a:rPr lang="en-US" sz="2000" dirty="0"/>
              <a:t> C</a:t>
            </a:r>
            <a:r>
              <a:rPr lang="en-US" sz="2000" baseline="-25000" dirty="0"/>
              <a:t>12</a:t>
            </a:r>
            <a:endParaRPr lang="en-US" sz="2000" dirty="0"/>
          </a:p>
          <a:p>
            <a:pPr>
              <a:buFont typeface="Wingdings" panose="05000000000000000000" pitchFamily="2" charset="2"/>
              <a:buChar char="§"/>
            </a:pPr>
            <a:r>
              <a:rPr lang="en-US" sz="2000" dirty="0"/>
              <a:t>Hence: C</a:t>
            </a:r>
            <a:r>
              <a:rPr lang="en-US" sz="2000" baseline="-25000" dirty="0"/>
              <a:t>12</a:t>
            </a:r>
            <a:r>
              <a:rPr lang="en-US" sz="2000" dirty="0"/>
              <a:t> = {3} and D</a:t>
            </a:r>
            <a:r>
              <a:rPr lang="en-US" sz="2000" baseline="-25000" dirty="0"/>
              <a:t>12</a:t>
            </a:r>
            <a:r>
              <a:rPr lang="en-US" sz="2000" dirty="0"/>
              <a:t>: {1, 2}</a:t>
            </a:r>
          </a:p>
        </p:txBody>
      </p:sp>
      <p:sp>
        <p:nvSpPr>
          <p:cNvPr id="4" name="Date Placeholder 3">
            <a:extLst>
              <a:ext uri="{FF2B5EF4-FFF2-40B4-BE49-F238E27FC236}">
                <a16:creationId xmlns:a16="http://schemas.microsoft.com/office/drawing/2014/main" id="{053074E6-4FC6-4573-907A-85D05CE4C1D7}"/>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EA3A59DA-9B74-442F-BA83-690DF834977B}"/>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FD43593E-F791-4235-BE59-9EC872EE4AC4}"/>
              </a:ext>
            </a:extLst>
          </p:cNvPr>
          <p:cNvSpPr>
            <a:spLocks noGrp="1"/>
          </p:cNvSpPr>
          <p:nvPr>
            <p:ph type="sldNum" sz="quarter" idx="12"/>
          </p:nvPr>
        </p:nvSpPr>
        <p:spPr/>
        <p:txBody>
          <a:bodyPr/>
          <a:lstStyle/>
          <a:p>
            <a:fld id="{9EE94C91-E7C7-4CA4-8153-EE2D68CBA75F}" type="slidenum">
              <a:rPr lang="en-US" smtClean="0"/>
              <a:t>25</a:t>
            </a:fld>
            <a:endParaRPr lang="en-US"/>
          </a:p>
        </p:txBody>
      </p:sp>
    </p:spTree>
    <p:extLst>
      <p:ext uri="{BB962C8B-B14F-4D97-AF65-F5344CB8AC3E}">
        <p14:creationId xmlns:p14="http://schemas.microsoft.com/office/powerpoint/2010/main" val="3070440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p:sp>
        <p:nvSpPr>
          <p:cNvPr id="3" name="Content Placeholder 2"/>
          <p:cNvSpPr>
            <a:spLocks noGrp="1"/>
          </p:cNvSpPr>
          <p:nvPr>
            <p:ph idx="1"/>
          </p:nvPr>
        </p:nvSpPr>
        <p:spPr/>
        <p:txBody>
          <a:bodyPr>
            <a:noAutofit/>
          </a:bodyPr>
          <a:lstStyle/>
          <a:p>
            <a:pPr marL="0" indent="0" algn="ctr">
              <a:buNone/>
            </a:pPr>
            <a:r>
              <a:rPr lang="en-US" sz="2000" b="1" dirty="0">
                <a:solidFill>
                  <a:srgbClr val="FF0000"/>
                </a:solidFill>
              </a:rPr>
              <a:t>Step 3 (Determine the concordance and discordance indices/sets)</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13</a:t>
            </a:r>
            <a:r>
              <a:rPr lang="en-US" sz="2000" b="1" dirty="0">
                <a:solidFill>
                  <a:srgbClr val="FF0000"/>
                </a:solidFill>
                <a:effectLst>
                  <a:outerShdw blurRad="38100" dist="38100" dir="2700000" algn="tl">
                    <a:srgbClr val="000000">
                      <a:alpha val="43137"/>
                    </a:srgbClr>
                  </a:outerShdw>
                </a:effectLst>
              </a:rPr>
              <a:t> and D</a:t>
            </a:r>
            <a:r>
              <a:rPr lang="en-US" sz="2000" b="1" baseline="-25000" dirty="0">
                <a:solidFill>
                  <a:srgbClr val="FF0000"/>
                </a:solidFill>
                <a:effectLst>
                  <a:outerShdw blurRad="38100" dist="38100" dir="2700000" algn="tl">
                    <a:srgbClr val="000000">
                      <a:alpha val="43137"/>
                    </a:srgbClr>
                  </a:outerShdw>
                </a:effectLst>
              </a:rPr>
              <a:t>13</a:t>
            </a:r>
            <a:endParaRPr lang="en-US" sz="20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2000" dirty="0"/>
              <a:t>For j = 1 we have y</a:t>
            </a:r>
            <a:r>
              <a:rPr lang="en-US" sz="2000" baseline="-25000" dirty="0"/>
              <a:t>11</a:t>
            </a:r>
            <a:r>
              <a:rPr lang="en-US" sz="2000" dirty="0"/>
              <a:t> = 0.14 ≥ y</a:t>
            </a:r>
            <a:r>
              <a:rPr lang="en-US" sz="2000" baseline="-25000" dirty="0"/>
              <a:t>31</a:t>
            </a:r>
            <a:r>
              <a:rPr lang="en-US" sz="2000" dirty="0"/>
              <a:t> = 0.07, TRUE, hence 1 </a:t>
            </a:r>
            <a:r>
              <a:rPr lang="pt-BR" sz="2000" dirty="0">
                <a:sym typeface="Symbol" panose="05050102010706020507" pitchFamily="18" charset="2"/>
              </a:rPr>
              <a:t></a:t>
            </a:r>
            <a:r>
              <a:rPr lang="en-US" sz="2000" dirty="0"/>
              <a:t> C</a:t>
            </a:r>
            <a:r>
              <a:rPr lang="en-US" sz="2000" baseline="-25000" dirty="0"/>
              <a:t>13</a:t>
            </a:r>
            <a:endParaRPr lang="en-US" sz="2000" dirty="0"/>
          </a:p>
          <a:p>
            <a:pPr>
              <a:buFont typeface="Wingdings" panose="05000000000000000000" pitchFamily="2" charset="2"/>
              <a:buChar char="§"/>
            </a:pPr>
            <a:r>
              <a:rPr lang="en-US" sz="2000" dirty="0"/>
              <a:t>For j = 2 we have y</a:t>
            </a:r>
            <a:r>
              <a:rPr lang="en-US" sz="2000" baseline="-25000" dirty="0"/>
              <a:t>12</a:t>
            </a:r>
            <a:r>
              <a:rPr lang="en-US" sz="2000" dirty="0"/>
              <a:t> = 0.10 ≥ y</a:t>
            </a:r>
            <a:r>
              <a:rPr lang="en-US" sz="2000" baseline="-25000" dirty="0"/>
              <a:t>32</a:t>
            </a:r>
            <a:r>
              <a:rPr lang="en-US" sz="2000" dirty="0"/>
              <a:t> = 0.29, FALSE, hence 2 </a:t>
            </a:r>
            <a:r>
              <a:rPr lang="pt-BR" sz="2000" dirty="0">
                <a:sym typeface="Symbol" panose="05050102010706020507" pitchFamily="18" charset="2"/>
              </a:rPr>
              <a:t></a:t>
            </a:r>
            <a:r>
              <a:rPr lang="en-US" sz="2000" dirty="0"/>
              <a:t> D</a:t>
            </a:r>
            <a:r>
              <a:rPr lang="en-US" sz="2000" baseline="-25000" dirty="0"/>
              <a:t>13</a:t>
            </a:r>
            <a:endParaRPr lang="en-US" sz="2000" dirty="0"/>
          </a:p>
          <a:p>
            <a:pPr>
              <a:buFont typeface="Wingdings" panose="05000000000000000000" pitchFamily="2" charset="2"/>
              <a:buChar char="§"/>
            </a:pPr>
            <a:r>
              <a:rPr lang="en-US" sz="2000" dirty="0"/>
              <a:t>For j = 3 we have y</a:t>
            </a:r>
            <a:r>
              <a:rPr lang="en-US" sz="2000" baseline="-25000" dirty="0"/>
              <a:t>13</a:t>
            </a:r>
            <a:r>
              <a:rPr lang="en-US" sz="2000" dirty="0"/>
              <a:t> = 0.17 ≥ y</a:t>
            </a:r>
            <a:r>
              <a:rPr lang="en-US" sz="2000" baseline="-25000" dirty="0"/>
              <a:t>33</a:t>
            </a:r>
            <a:r>
              <a:rPr lang="en-US" sz="2000" dirty="0"/>
              <a:t> = 0.17, TRUE, hence 3 </a:t>
            </a:r>
            <a:r>
              <a:rPr lang="pt-BR" sz="2000" dirty="0">
                <a:sym typeface="Symbol" panose="05050102010706020507" pitchFamily="18" charset="2"/>
              </a:rPr>
              <a:t></a:t>
            </a:r>
            <a:r>
              <a:rPr lang="en-US" sz="2000" dirty="0"/>
              <a:t> C</a:t>
            </a:r>
            <a:r>
              <a:rPr lang="en-US" sz="2000" baseline="-25000" dirty="0"/>
              <a:t>13</a:t>
            </a:r>
            <a:endParaRPr lang="en-US" sz="2000" dirty="0"/>
          </a:p>
          <a:p>
            <a:pPr>
              <a:buFont typeface="Wingdings" panose="05000000000000000000" pitchFamily="2" charset="2"/>
              <a:buChar char="§"/>
            </a:pPr>
            <a:r>
              <a:rPr lang="en-US" sz="2000" dirty="0"/>
              <a:t>Hence: C</a:t>
            </a:r>
            <a:r>
              <a:rPr lang="en-US" sz="2000" baseline="-25000" dirty="0"/>
              <a:t>13</a:t>
            </a:r>
            <a:r>
              <a:rPr lang="en-US" sz="2000" dirty="0"/>
              <a:t> = {1, 3} and D</a:t>
            </a:r>
            <a:r>
              <a:rPr lang="en-US" sz="2000" baseline="-25000" dirty="0"/>
              <a:t>13</a:t>
            </a:r>
            <a:r>
              <a:rPr lang="en-US" sz="2000" dirty="0"/>
              <a:t>: {2}</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21</a:t>
            </a:r>
            <a:r>
              <a:rPr lang="en-US" sz="2000" b="1" dirty="0">
                <a:solidFill>
                  <a:srgbClr val="FF0000"/>
                </a:solidFill>
                <a:effectLst>
                  <a:outerShdw blurRad="38100" dist="38100" dir="2700000" algn="tl">
                    <a:srgbClr val="000000">
                      <a:alpha val="43137"/>
                    </a:srgbClr>
                  </a:outerShdw>
                </a:effectLst>
              </a:rPr>
              <a:t> and D</a:t>
            </a:r>
            <a:r>
              <a:rPr lang="en-US" sz="2000" b="1" baseline="-25000" dirty="0">
                <a:solidFill>
                  <a:srgbClr val="FF0000"/>
                </a:solidFill>
                <a:effectLst>
                  <a:outerShdw blurRad="38100" dist="38100" dir="2700000" algn="tl">
                    <a:srgbClr val="000000">
                      <a:alpha val="43137"/>
                    </a:srgbClr>
                  </a:outerShdw>
                </a:effectLst>
              </a:rPr>
              <a:t>21</a:t>
            </a:r>
            <a:endParaRPr lang="en-US" sz="20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2000" dirty="0"/>
              <a:t>For j = 1 we have y</a:t>
            </a:r>
            <a:r>
              <a:rPr lang="en-US" sz="2000" baseline="-25000" dirty="0"/>
              <a:t>21</a:t>
            </a:r>
            <a:r>
              <a:rPr lang="en-US" sz="2000" dirty="0"/>
              <a:t> = 0.21 ≥ y</a:t>
            </a:r>
            <a:r>
              <a:rPr lang="en-US" sz="2000" baseline="-25000" dirty="0"/>
              <a:t>11</a:t>
            </a:r>
            <a:r>
              <a:rPr lang="en-US" sz="2000" dirty="0"/>
              <a:t> = 0.14, TRUE, hence 1 </a:t>
            </a:r>
            <a:r>
              <a:rPr lang="pt-BR" sz="2000" dirty="0">
                <a:sym typeface="Symbol" panose="05050102010706020507" pitchFamily="18" charset="2"/>
              </a:rPr>
              <a:t></a:t>
            </a:r>
            <a:r>
              <a:rPr lang="en-US" sz="2000" dirty="0"/>
              <a:t> C</a:t>
            </a:r>
            <a:r>
              <a:rPr lang="en-US" sz="2000" baseline="-25000" dirty="0"/>
              <a:t>21</a:t>
            </a:r>
            <a:endParaRPr lang="en-US" sz="2000" dirty="0"/>
          </a:p>
          <a:p>
            <a:pPr>
              <a:buFont typeface="Wingdings" panose="05000000000000000000" pitchFamily="2" charset="2"/>
              <a:buChar char="§"/>
            </a:pPr>
            <a:r>
              <a:rPr lang="en-US" sz="2000" dirty="0"/>
              <a:t>For j = 2 we have y</a:t>
            </a:r>
            <a:r>
              <a:rPr lang="en-US" sz="2000" baseline="-25000" dirty="0"/>
              <a:t>22</a:t>
            </a:r>
            <a:r>
              <a:rPr lang="en-US" sz="2000" dirty="0"/>
              <a:t> = 0.39 ≥ y</a:t>
            </a:r>
            <a:r>
              <a:rPr lang="en-US" sz="2000" baseline="-25000" dirty="0"/>
              <a:t>12</a:t>
            </a:r>
            <a:r>
              <a:rPr lang="en-US" sz="2000" dirty="0"/>
              <a:t> = 0.10, TRUE, hence 2 </a:t>
            </a:r>
            <a:r>
              <a:rPr lang="pt-BR" sz="2000" dirty="0">
                <a:sym typeface="Symbol" panose="05050102010706020507" pitchFamily="18" charset="2"/>
              </a:rPr>
              <a:t></a:t>
            </a:r>
            <a:r>
              <a:rPr lang="en-US" sz="2000" dirty="0"/>
              <a:t> C</a:t>
            </a:r>
            <a:r>
              <a:rPr lang="en-US" sz="2000" baseline="-25000" dirty="0"/>
              <a:t>21</a:t>
            </a:r>
            <a:endParaRPr lang="en-US" sz="2000" dirty="0"/>
          </a:p>
          <a:p>
            <a:pPr>
              <a:buFont typeface="Wingdings" panose="05000000000000000000" pitchFamily="2" charset="2"/>
              <a:buChar char="§"/>
            </a:pPr>
            <a:r>
              <a:rPr lang="en-US" sz="2000" dirty="0"/>
              <a:t>For j = 3 we have y</a:t>
            </a:r>
            <a:r>
              <a:rPr lang="en-US" sz="2000" baseline="-25000" dirty="0"/>
              <a:t>23</a:t>
            </a:r>
            <a:r>
              <a:rPr lang="en-US" sz="2000" dirty="0"/>
              <a:t> = 0.08 ≥ y</a:t>
            </a:r>
            <a:r>
              <a:rPr lang="en-US" sz="2000" baseline="-25000" dirty="0"/>
              <a:t>13</a:t>
            </a:r>
            <a:r>
              <a:rPr lang="en-US" sz="2000" dirty="0"/>
              <a:t> = 0.17, FALSE, hence 3 </a:t>
            </a:r>
            <a:r>
              <a:rPr lang="pt-BR" sz="2000" dirty="0">
                <a:sym typeface="Symbol" panose="05050102010706020507" pitchFamily="18" charset="2"/>
              </a:rPr>
              <a:t></a:t>
            </a:r>
            <a:r>
              <a:rPr lang="en-US" sz="2000" dirty="0"/>
              <a:t> D</a:t>
            </a:r>
            <a:r>
              <a:rPr lang="en-US" sz="2000" baseline="-25000" dirty="0"/>
              <a:t>21</a:t>
            </a:r>
            <a:endParaRPr lang="en-US" sz="2000" dirty="0"/>
          </a:p>
          <a:p>
            <a:pPr>
              <a:buFont typeface="Wingdings" panose="05000000000000000000" pitchFamily="2" charset="2"/>
              <a:buChar char="§"/>
            </a:pPr>
            <a:r>
              <a:rPr lang="en-US" sz="2000" dirty="0"/>
              <a:t>Hence: C</a:t>
            </a:r>
            <a:r>
              <a:rPr lang="en-US" sz="2000" baseline="-25000" dirty="0"/>
              <a:t>21</a:t>
            </a:r>
            <a:r>
              <a:rPr lang="en-US" sz="2000" dirty="0"/>
              <a:t> = {1, 2} and D</a:t>
            </a:r>
            <a:r>
              <a:rPr lang="en-US" sz="2000" baseline="-25000" dirty="0"/>
              <a:t>21</a:t>
            </a:r>
            <a:r>
              <a:rPr lang="en-US" sz="2000" dirty="0"/>
              <a:t>: {3}</a:t>
            </a:r>
          </a:p>
        </p:txBody>
      </p:sp>
      <p:sp>
        <p:nvSpPr>
          <p:cNvPr id="4" name="Date Placeholder 3">
            <a:extLst>
              <a:ext uri="{FF2B5EF4-FFF2-40B4-BE49-F238E27FC236}">
                <a16:creationId xmlns:a16="http://schemas.microsoft.com/office/drawing/2014/main" id="{624D3A56-772A-4048-97B7-D03E90A0ADCB}"/>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40431065-E1B8-4BD7-9BCD-5B2E1485A10F}"/>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EEA83B78-5C0D-4A1F-A37B-212FD76B89F6}"/>
              </a:ext>
            </a:extLst>
          </p:cNvPr>
          <p:cNvSpPr>
            <a:spLocks noGrp="1"/>
          </p:cNvSpPr>
          <p:nvPr>
            <p:ph type="sldNum" sz="quarter" idx="12"/>
          </p:nvPr>
        </p:nvSpPr>
        <p:spPr/>
        <p:txBody>
          <a:bodyPr/>
          <a:lstStyle/>
          <a:p>
            <a:fld id="{9EE94C91-E7C7-4CA4-8153-EE2D68CBA75F}" type="slidenum">
              <a:rPr lang="en-US" smtClean="0"/>
              <a:t>26</a:t>
            </a:fld>
            <a:endParaRPr lang="en-US"/>
          </a:p>
        </p:txBody>
      </p:sp>
    </p:spTree>
    <p:extLst>
      <p:ext uri="{BB962C8B-B14F-4D97-AF65-F5344CB8AC3E}">
        <p14:creationId xmlns:p14="http://schemas.microsoft.com/office/powerpoint/2010/main" val="10347083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p:sp>
        <p:nvSpPr>
          <p:cNvPr id="3" name="Content Placeholder 2"/>
          <p:cNvSpPr>
            <a:spLocks noGrp="1"/>
          </p:cNvSpPr>
          <p:nvPr>
            <p:ph idx="1"/>
          </p:nvPr>
        </p:nvSpPr>
        <p:spPr/>
        <p:txBody>
          <a:bodyPr>
            <a:noAutofit/>
          </a:bodyPr>
          <a:lstStyle/>
          <a:p>
            <a:pPr marL="0" indent="0" algn="ctr">
              <a:buNone/>
            </a:pPr>
            <a:r>
              <a:rPr lang="en-US" sz="2000" b="1" dirty="0">
                <a:solidFill>
                  <a:srgbClr val="FF0000"/>
                </a:solidFill>
              </a:rPr>
              <a:t>Step 3 (Determine the concordance and discordance indices/sets)</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22</a:t>
            </a:r>
            <a:r>
              <a:rPr lang="en-US" sz="2000" b="1" dirty="0">
                <a:solidFill>
                  <a:srgbClr val="FF0000"/>
                </a:solidFill>
                <a:effectLst>
                  <a:outerShdw blurRad="38100" dist="38100" dir="2700000" algn="tl">
                    <a:srgbClr val="000000">
                      <a:alpha val="43137"/>
                    </a:srgbClr>
                  </a:outerShdw>
                </a:effectLst>
              </a:rPr>
              <a:t> and D</a:t>
            </a:r>
            <a:r>
              <a:rPr lang="en-US" sz="2000" b="1" baseline="-25000" dirty="0">
                <a:solidFill>
                  <a:srgbClr val="FF0000"/>
                </a:solidFill>
                <a:effectLst>
                  <a:outerShdw blurRad="38100" dist="38100" dir="2700000" algn="tl">
                    <a:srgbClr val="000000">
                      <a:alpha val="43137"/>
                    </a:srgbClr>
                  </a:outerShdw>
                </a:effectLst>
              </a:rPr>
              <a:t>22</a:t>
            </a:r>
            <a:endParaRPr lang="en-US" sz="20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2000" dirty="0"/>
              <a:t>For j = 1 we have y</a:t>
            </a:r>
            <a:r>
              <a:rPr lang="en-US" sz="2000" baseline="-25000" dirty="0"/>
              <a:t>21</a:t>
            </a:r>
            <a:r>
              <a:rPr lang="en-US" sz="2000" dirty="0"/>
              <a:t> = 0.21 ≥ y</a:t>
            </a:r>
            <a:r>
              <a:rPr lang="en-US" sz="2000" baseline="-25000" dirty="0"/>
              <a:t>21</a:t>
            </a:r>
            <a:r>
              <a:rPr lang="en-US" sz="2000" dirty="0"/>
              <a:t> = 0.21, TRUE, hence 1 </a:t>
            </a:r>
            <a:r>
              <a:rPr lang="pt-BR" sz="2000" dirty="0">
                <a:sym typeface="Symbol" panose="05050102010706020507" pitchFamily="18" charset="2"/>
              </a:rPr>
              <a:t></a:t>
            </a:r>
            <a:r>
              <a:rPr lang="en-US" sz="2000" dirty="0"/>
              <a:t> C</a:t>
            </a:r>
            <a:r>
              <a:rPr lang="en-US" sz="2000" baseline="-25000" dirty="0"/>
              <a:t>22</a:t>
            </a:r>
            <a:endParaRPr lang="en-US" sz="2000" dirty="0"/>
          </a:p>
          <a:p>
            <a:pPr>
              <a:buFont typeface="Wingdings" panose="05000000000000000000" pitchFamily="2" charset="2"/>
              <a:buChar char="§"/>
            </a:pPr>
            <a:r>
              <a:rPr lang="en-US" sz="2000" dirty="0"/>
              <a:t>For j = 2 we have y</a:t>
            </a:r>
            <a:r>
              <a:rPr lang="en-US" sz="2000" baseline="-25000" dirty="0"/>
              <a:t>22</a:t>
            </a:r>
            <a:r>
              <a:rPr lang="en-US" sz="2000" dirty="0"/>
              <a:t> = 0.39 ≥ y</a:t>
            </a:r>
            <a:r>
              <a:rPr lang="en-US" sz="2000" baseline="-25000" dirty="0"/>
              <a:t>22</a:t>
            </a:r>
            <a:r>
              <a:rPr lang="en-US" sz="2000" dirty="0"/>
              <a:t> = 0.39, TRUE, hence 2 </a:t>
            </a:r>
            <a:r>
              <a:rPr lang="pt-BR" sz="2000" dirty="0">
                <a:sym typeface="Symbol" panose="05050102010706020507" pitchFamily="18" charset="2"/>
              </a:rPr>
              <a:t></a:t>
            </a:r>
            <a:r>
              <a:rPr lang="en-US" sz="2000" dirty="0"/>
              <a:t> C</a:t>
            </a:r>
            <a:r>
              <a:rPr lang="en-US" sz="2000" baseline="-25000" dirty="0"/>
              <a:t>22</a:t>
            </a:r>
            <a:endParaRPr lang="en-US" sz="2000" dirty="0"/>
          </a:p>
          <a:p>
            <a:pPr>
              <a:buFont typeface="Wingdings" panose="05000000000000000000" pitchFamily="2" charset="2"/>
              <a:buChar char="§"/>
            </a:pPr>
            <a:r>
              <a:rPr lang="en-US" sz="2000" dirty="0"/>
              <a:t>For j = 3 we have y</a:t>
            </a:r>
            <a:r>
              <a:rPr lang="en-US" sz="2000" baseline="-25000" dirty="0"/>
              <a:t>23</a:t>
            </a:r>
            <a:r>
              <a:rPr lang="en-US" sz="2000" dirty="0"/>
              <a:t> = 0.08 ≥ y</a:t>
            </a:r>
            <a:r>
              <a:rPr lang="en-US" sz="2000" baseline="-25000" dirty="0"/>
              <a:t>23</a:t>
            </a:r>
            <a:r>
              <a:rPr lang="en-US" sz="2000" dirty="0"/>
              <a:t> = 0.08, TRUE, hence 3 </a:t>
            </a:r>
            <a:r>
              <a:rPr lang="pt-BR" sz="2000" dirty="0">
                <a:sym typeface="Symbol" panose="05050102010706020507" pitchFamily="18" charset="2"/>
              </a:rPr>
              <a:t></a:t>
            </a:r>
            <a:r>
              <a:rPr lang="en-US" sz="2000" dirty="0"/>
              <a:t> C</a:t>
            </a:r>
            <a:r>
              <a:rPr lang="en-US" sz="2000" baseline="-25000" dirty="0"/>
              <a:t>22</a:t>
            </a:r>
            <a:endParaRPr lang="en-US" sz="2000" dirty="0"/>
          </a:p>
          <a:p>
            <a:pPr>
              <a:buFont typeface="Wingdings" panose="05000000000000000000" pitchFamily="2" charset="2"/>
              <a:buChar char="§"/>
            </a:pPr>
            <a:r>
              <a:rPr lang="en-US" sz="2000" dirty="0"/>
              <a:t>Hence: C</a:t>
            </a:r>
            <a:r>
              <a:rPr lang="en-US" sz="2000" baseline="-25000" dirty="0"/>
              <a:t>22</a:t>
            </a:r>
            <a:r>
              <a:rPr lang="en-US" sz="2000" dirty="0"/>
              <a:t> = {1, 2, 3} and D</a:t>
            </a:r>
            <a:r>
              <a:rPr lang="en-US" sz="2000" baseline="-25000" dirty="0"/>
              <a:t>13</a:t>
            </a:r>
            <a:r>
              <a:rPr lang="en-US" sz="2000" dirty="0"/>
              <a:t>: </a:t>
            </a:r>
            <a:r>
              <a:rPr lang="en-US" sz="2000" dirty="0">
                <a:sym typeface="Symbol" panose="05050102010706020507" pitchFamily="18" charset="2"/>
              </a:rPr>
              <a:t></a:t>
            </a:r>
            <a:endParaRPr lang="en-US" sz="2000" dirty="0"/>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23</a:t>
            </a:r>
            <a:r>
              <a:rPr lang="en-US" sz="2000" b="1" dirty="0">
                <a:solidFill>
                  <a:srgbClr val="FF0000"/>
                </a:solidFill>
                <a:effectLst>
                  <a:outerShdw blurRad="38100" dist="38100" dir="2700000" algn="tl">
                    <a:srgbClr val="000000">
                      <a:alpha val="43137"/>
                    </a:srgbClr>
                  </a:outerShdw>
                </a:effectLst>
              </a:rPr>
              <a:t> and D</a:t>
            </a:r>
            <a:r>
              <a:rPr lang="en-US" sz="2000" b="1" baseline="-25000" dirty="0">
                <a:solidFill>
                  <a:srgbClr val="FF0000"/>
                </a:solidFill>
                <a:effectLst>
                  <a:outerShdw blurRad="38100" dist="38100" dir="2700000" algn="tl">
                    <a:srgbClr val="000000">
                      <a:alpha val="43137"/>
                    </a:srgbClr>
                  </a:outerShdw>
                </a:effectLst>
              </a:rPr>
              <a:t>23</a:t>
            </a:r>
            <a:endParaRPr lang="en-US" sz="20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2000" dirty="0"/>
              <a:t>For j = 1 we have y</a:t>
            </a:r>
            <a:r>
              <a:rPr lang="en-US" sz="2000" baseline="-25000" dirty="0"/>
              <a:t>21</a:t>
            </a:r>
            <a:r>
              <a:rPr lang="en-US" sz="2000" dirty="0"/>
              <a:t> = 0.21 ≥ y</a:t>
            </a:r>
            <a:r>
              <a:rPr lang="en-US" sz="2000" baseline="-25000" dirty="0"/>
              <a:t>31</a:t>
            </a:r>
            <a:r>
              <a:rPr lang="en-US" sz="2000" dirty="0"/>
              <a:t> = 0.07, TRUE, hence 1 </a:t>
            </a:r>
            <a:r>
              <a:rPr lang="pt-BR" sz="2000" dirty="0">
                <a:sym typeface="Symbol" panose="05050102010706020507" pitchFamily="18" charset="2"/>
              </a:rPr>
              <a:t></a:t>
            </a:r>
            <a:r>
              <a:rPr lang="en-US" sz="2000" dirty="0"/>
              <a:t> C</a:t>
            </a:r>
            <a:r>
              <a:rPr lang="en-US" sz="2000" baseline="-25000" dirty="0"/>
              <a:t>23</a:t>
            </a:r>
            <a:endParaRPr lang="en-US" sz="2000" dirty="0"/>
          </a:p>
          <a:p>
            <a:pPr>
              <a:buFont typeface="Wingdings" panose="05000000000000000000" pitchFamily="2" charset="2"/>
              <a:buChar char="§"/>
            </a:pPr>
            <a:r>
              <a:rPr lang="en-US" sz="2000" dirty="0"/>
              <a:t>For j = 2 we have y</a:t>
            </a:r>
            <a:r>
              <a:rPr lang="en-US" sz="2000" baseline="-25000" dirty="0"/>
              <a:t>22</a:t>
            </a:r>
            <a:r>
              <a:rPr lang="en-US" sz="2000" dirty="0"/>
              <a:t> = 0.39 ≥ y</a:t>
            </a:r>
            <a:r>
              <a:rPr lang="en-US" sz="2000" baseline="-25000" dirty="0"/>
              <a:t>32</a:t>
            </a:r>
            <a:r>
              <a:rPr lang="en-US" sz="2000" dirty="0"/>
              <a:t> = 0.29, TRUE, hence 2 </a:t>
            </a:r>
            <a:r>
              <a:rPr lang="pt-BR" sz="2000" dirty="0">
                <a:sym typeface="Symbol" panose="05050102010706020507" pitchFamily="18" charset="2"/>
              </a:rPr>
              <a:t></a:t>
            </a:r>
            <a:r>
              <a:rPr lang="en-US" sz="2000" dirty="0"/>
              <a:t> C</a:t>
            </a:r>
            <a:r>
              <a:rPr lang="en-US" sz="2000" baseline="-25000" dirty="0"/>
              <a:t>23</a:t>
            </a:r>
            <a:endParaRPr lang="en-US" sz="2000" dirty="0"/>
          </a:p>
          <a:p>
            <a:pPr>
              <a:buFont typeface="Wingdings" panose="05000000000000000000" pitchFamily="2" charset="2"/>
              <a:buChar char="§"/>
            </a:pPr>
            <a:r>
              <a:rPr lang="en-US" sz="2000" dirty="0"/>
              <a:t>For j = 3 we have y</a:t>
            </a:r>
            <a:r>
              <a:rPr lang="en-US" sz="2000" baseline="-25000" dirty="0"/>
              <a:t>23</a:t>
            </a:r>
            <a:r>
              <a:rPr lang="en-US" sz="2000" dirty="0"/>
              <a:t> = 0.08 ≥ y</a:t>
            </a:r>
            <a:r>
              <a:rPr lang="en-US" sz="2000" baseline="-25000" dirty="0"/>
              <a:t>33</a:t>
            </a:r>
            <a:r>
              <a:rPr lang="en-US" sz="2000" dirty="0"/>
              <a:t> = 0.17, FALSE, hence 3 </a:t>
            </a:r>
            <a:r>
              <a:rPr lang="pt-BR" sz="2000" dirty="0">
                <a:sym typeface="Symbol" panose="05050102010706020507" pitchFamily="18" charset="2"/>
              </a:rPr>
              <a:t></a:t>
            </a:r>
            <a:r>
              <a:rPr lang="en-US" sz="2000" dirty="0"/>
              <a:t> D</a:t>
            </a:r>
            <a:r>
              <a:rPr lang="en-US" sz="2000" baseline="-25000" dirty="0"/>
              <a:t>23</a:t>
            </a:r>
            <a:endParaRPr lang="en-US" sz="2000" dirty="0"/>
          </a:p>
          <a:p>
            <a:pPr>
              <a:buFont typeface="Wingdings" panose="05000000000000000000" pitchFamily="2" charset="2"/>
              <a:buChar char="§"/>
            </a:pPr>
            <a:r>
              <a:rPr lang="en-US" sz="2000" dirty="0"/>
              <a:t>Hence: C</a:t>
            </a:r>
            <a:r>
              <a:rPr lang="en-US" sz="2000" baseline="-25000" dirty="0"/>
              <a:t>23</a:t>
            </a:r>
            <a:r>
              <a:rPr lang="en-US" sz="2000" dirty="0"/>
              <a:t> = {1, 2} and D</a:t>
            </a:r>
            <a:r>
              <a:rPr lang="en-US" sz="2000" baseline="-25000" dirty="0"/>
              <a:t>23</a:t>
            </a:r>
            <a:r>
              <a:rPr lang="en-US" sz="2000" dirty="0"/>
              <a:t>: {3}</a:t>
            </a:r>
          </a:p>
        </p:txBody>
      </p:sp>
      <p:sp>
        <p:nvSpPr>
          <p:cNvPr id="4" name="Date Placeholder 3">
            <a:extLst>
              <a:ext uri="{FF2B5EF4-FFF2-40B4-BE49-F238E27FC236}">
                <a16:creationId xmlns:a16="http://schemas.microsoft.com/office/drawing/2014/main" id="{53C26B5F-0945-43A6-82A2-C5C8BD158B00}"/>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CB48093D-4035-4053-99DB-190AD15B8994}"/>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B55279A0-DF3C-4A91-A487-A671C5366031}"/>
              </a:ext>
            </a:extLst>
          </p:cNvPr>
          <p:cNvSpPr>
            <a:spLocks noGrp="1"/>
          </p:cNvSpPr>
          <p:nvPr>
            <p:ph type="sldNum" sz="quarter" idx="12"/>
          </p:nvPr>
        </p:nvSpPr>
        <p:spPr/>
        <p:txBody>
          <a:bodyPr/>
          <a:lstStyle/>
          <a:p>
            <a:fld id="{9EE94C91-E7C7-4CA4-8153-EE2D68CBA75F}" type="slidenum">
              <a:rPr lang="en-US" smtClean="0"/>
              <a:t>27</a:t>
            </a:fld>
            <a:endParaRPr lang="en-US"/>
          </a:p>
        </p:txBody>
      </p:sp>
    </p:spTree>
    <p:extLst>
      <p:ext uri="{BB962C8B-B14F-4D97-AF65-F5344CB8AC3E}">
        <p14:creationId xmlns:p14="http://schemas.microsoft.com/office/powerpoint/2010/main" val="555007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p:sp>
        <p:nvSpPr>
          <p:cNvPr id="3" name="Content Placeholder 2"/>
          <p:cNvSpPr>
            <a:spLocks noGrp="1"/>
          </p:cNvSpPr>
          <p:nvPr>
            <p:ph idx="1"/>
          </p:nvPr>
        </p:nvSpPr>
        <p:spPr/>
        <p:txBody>
          <a:bodyPr>
            <a:noAutofit/>
          </a:bodyPr>
          <a:lstStyle/>
          <a:p>
            <a:pPr marL="0" indent="0" algn="ctr">
              <a:buNone/>
            </a:pPr>
            <a:r>
              <a:rPr lang="en-US" sz="2000" b="1" dirty="0">
                <a:solidFill>
                  <a:srgbClr val="FF0000"/>
                </a:solidFill>
              </a:rPr>
              <a:t>(Determine the concordance and discordance indices/sets)</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31</a:t>
            </a:r>
            <a:r>
              <a:rPr lang="en-US" sz="2000" b="1" dirty="0">
                <a:solidFill>
                  <a:srgbClr val="FF0000"/>
                </a:solidFill>
                <a:effectLst>
                  <a:outerShdw blurRad="38100" dist="38100" dir="2700000" algn="tl">
                    <a:srgbClr val="000000">
                      <a:alpha val="43137"/>
                    </a:srgbClr>
                  </a:outerShdw>
                </a:effectLst>
              </a:rPr>
              <a:t> and D</a:t>
            </a:r>
            <a:r>
              <a:rPr lang="en-US" sz="2000" b="1" baseline="-25000" dirty="0">
                <a:solidFill>
                  <a:srgbClr val="FF0000"/>
                </a:solidFill>
                <a:effectLst>
                  <a:outerShdw blurRad="38100" dist="38100" dir="2700000" algn="tl">
                    <a:srgbClr val="000000">
                      <a:alpha val="43137"/>
                    </a:srgbClr>
                  </a:outerShdw>
                </a:effectLst>
              </a:rPr>
              <a:t>31</a:t>
            </a:r>
            <a:endParaRPr lang="en-US" sz="20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2000" dirty="0"/>
              <a:t>For j = 1 we have y</a:t>
            </a:r>
            <a:r>
              <a:rPr lang="en-US" sz="2000" baseline="-25000" dirty="0"/>
              <a:t>31</a:t>
            </a:r>
            <a:r>
              <a:rPr lang="en-US" sz="2000" dirty="0"/>
              <a:t> = 0.07 ≥ y</a:t>
            </a:r>
            <a:r>
              <a:rPr lang="en-US" sz="2000" baseline="-25000" dirty="0"/>
              <a:t>11</a:t>
            </a:r>
            <a:r>
              <a:rPr lang="en-US" sz="2000" dirty="0"/>
              <a:t> = 0.14, FALSE, hence 1 </a:t>
            </a:r>
            <a:r>
              <a:rPr lang="pt-BR" sz="2000" dirty="0">
                <a:sym typeface="Symbol" panose="05050102010706020507" pitchFamily="18" charset="2"/>
              </a:rPr>
              <a:t></a:t>
            </a:r>
            <a:r>
              <a:rPr lang="en-US" sz="2000" dirty="0"/>
              <a:t> D</a:t>
            </a:r>
            <a:r>
              <a:rPr lang="en-US" sz="2000" baseline="-25000" dirty="0"/>
              <a:t>31</a:t>
            </a:r>
            <a:endParaRPr lang="en-US" sz="2000" dirty="0"/>
          </a:p>
          <a:p>
            <a:pPr>
              <a:buFont typeface="Wingdings" panose="05000000000000000000" pitchFamily="2" charset="2"/>
              <a:buChar char="§"/>
            </a:pPr>
            <a:r>
              <a:rPr lang="en-US" sz="2000" dirty="0"/>
              <a:t>For j = 2 we have y</a:t>
            </a:r>
            <a:r>
              <a:rPr lang="en-US" sz="2000" baseline="-25000" dirty="0"/>
              <a:t>32</a:t>
            </a:r>
            <a:r>
              <a:rPr lang="en-US" sz="2000" dirty="0"/>
              <a:t> = 0.29 ≥ y</a:t>
            </a:r>
            <a:r>
              <a:rPr lang="en-US" sz="2000" baseline="-25000" dirty="0"/>
              <a:t>12</a:t>
            </a:r>
            <a:r>
              <a:rPr lang="en-US" sz="2000" dirty="0"/>
              <a:t> = 0.10, TRUE, hence 2 </a:t>
            </a:r>
            <a:r>
              <a:rPr lang="pt-BR" sz="2000" dirty="0">
                <a:sym typeface="Symbol" panose="05050102010706020507" pitchFamily="18" charset="2"/>
              </a:rPr>
              <a:t></a:t>
            </a:r>
            <a:r>
              <a:rPr lang="en-US" sz="2000" dirty="0"/>
              <a:t> C</a:t>
            </a:r>
            <a:r>
              <a:rPr lang="en-US" sz="2000" baseline="-25000" dirty="0"/>
              <a:t>31</a:t>
            </a:r>
            <a:endParaRPr lang="en-US" sz="2000" dirty="0"/>
          </a:p>
          <a:p>
            <a:pPr>
              <a:buFont typeface="Wingdings" panose="05000000000000000000" pitchFamily="2" charset="2"/>
              <a:buChar char="§"/>
            </a:pPr>
            <a:r>
              <a:rPr lang="en-US" sz="2000" dirty="0"/>
              <a:t>For j = 3 we have y</a:t>
            </a:r>
            <a:r>
              <a:rPr lang="en-US" sz="2000" baseline="-25000" dirty="0"/>
              <a:t>33</a:t>
            </a:r>
            <a:r>
              <a:rPr lang="en-US" sz="2000" dirty="0"/>
              <a:t> = 0.17 ≥ y</a:t>
            </a:r>
            <a:r>
              <a:rPr lang="en-US" sz="2000" baseline="-25000" dirty="0"/>
              <a:t>13</a:t>
            </a:r>
            <a:r>
              <a:rPr lang="en-US" sz="2000" dirty="0"/>
              <a:t> = 0.17, TRUE, hence 3 </a:t>
            </a:r>
            <a:r>
              <a:rPr lang="pt-BR" sz="2000" dirty="0">
                <a:sym typeface="Symbol" panose="05050102010706020507" pitchFamily="18" charset="2"/>
              </a:rPr>
              <a:t></a:t>
            </a:r>
            <a:r>
              <a:rPr lang="en-US" sz="2000" dirty="0"/>
              <a:t> C</a:t>
            </a:r>
            <a:r>
              <a:rPr lang="en-US" sz="2000" baseline="-25000" dirty="0"/>
              <a:t>31</a:t>
            </a:r>
            <a:endParaRPr lang="en-US" sz="2000" dirty="0"/>
          </a:p>
          <a:p>
            <a:pPr>
              <a:buFont typeface="Wingdings" panose="05000000000000000000" pitchFamily="2" charset="2"/>
              <a:buChar char="§"/>
            </a:pPr>
            <a:r>
              <a:rPr lang="en-US" sz="2000" dirty="0"/>
              <a:t>Hence: C</a:t>
            </a:r>
            <a:r>
              <a:rPr lang="en-US" sz="2000" baseline="-25000" dirty="0"/>
              <a:t>31</a:t>
            </a:r>
            <a:r>
              <a:rPr lang="en-US" sz="2000" dirty="0"/>
              <a:t> = {2, 3} and D</a:t>
            </a:r>
            <a:r>
              <a:rPr lang="en-US" sz="2000" baseline="-25000" dirty="0"/>
              <a:t>31</a:t>
            </a:r>
            <a:r>
              <a:rPr lang="en-US" sz="2000" dirty="0"/>
              <a:t>: {1}</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32</a:t>
            </a:r>
            <a:r>
              <a:rPr lang="en-US" sz="2000" b="1" dirty="0">
                <a:solidFill>
                  <a:srgbClr val="FF0000"/>
                </a:solidFill>
                <a:effectLst>
                  <a:outerShdw blurRad="38100" dist="38100" dir="2700000" algn="tl">
                    <a:srgbClr val="000000">
                      <a:alpha val="43137"/>
                    </a:srgbClr>
                  </a:outerShdw>
                </a:effectLst>
              </a:rPr>
              <a:t> and D</a:t>
            </a:r>
            <a:r>
              <a:rPr lang="en-US" sz="2000" b="1" baseline="-25000" dirty="0">
                <a:solidFill>
                  <a:srgbClr val="FF0000"/>
                </a:solidFill>
                <a:effectLst>
                  <a:outerShdw blurRad="38100" dist="38100" dir="2700000" algn="tl">
                    <a:srgbClr val="000000">
                      <a:alpha val="43137"/>
                    </a:srgbClr>
                  </a:outerShdw>
                </a:effectLst>
              </a:rPr>
              <a:t>32</a:t>
            </a:r>
            <a:endParaRPr lang="en-US" sz="20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2000" dirty="0"/>
              <a:t>For j = 1 we have y</a:t>
            </a:r>
            <a:r>
              <a:rPr lang="en-US" sz="2000" baseline="-25000" dirty="0"/>
              <a:t>31</a:t>
            </a:r>
            <a:r>
              <a:rPr lang="en-US" sz="2000" dirty="0"/>
              <a:t> = 0.07 ≥ y</a:t>
            </a:r>
            <a:r>
              <a:rPr lang="en-US" sz="2000" baseline="-25000" dirty="0"/>
              <a:t>21</a:t>
            </a:r>
            <a:r>
              <a:rPr lang="en-US" sz="2000" dirty="0"/>
              <a:t> = 0.21, FALSE, hence 1 </a:t>
            </a:r>
            <a:r>
              <a:rPr lang="pt-BR" sz="2000" dirty="0">
                <a:sym typeface="Symbol" panose="05050102010706020507" pitchFamily="18" charset="2"/>
              </a:rPr>
              <a:t></a:t>
            </a:r>
            <a:r>
              <a:rPr lang="en-US" sz="2000" dirty="0"/>
              <a:t> D</a:t>
            </a:r>
            <a:r>
              <a:rPr lang="en-US" sz="2000" baseline="-25000" dirty="0"/>
              <a:t>32</a:t>
            </a:r>
            <a:endParaRPr lang="en-US" sz="2000" dirty="0"/>
          </a:p>
          <a:p>
            <a:pPr>
              <a:buFont typeface="Wingdings" panose="05000000000000000000" pitchFamily="2" charset="2"/>
              <a:buChar char="§"/>
            </a:pPr>
            <a:r>
              <a:rPr lang="en-US" sz="2000" dirty="0"/>
              <a:t>For j = 2 we have y</a:t>
            </a:r>
            <a:r>
              <a:rPr lang="en-US" sz="2000" baseline="-25000" dirty="0"/>
              <a:t>32</a:t>
            </a:r>
            <a:r>
              <a:rPr lang="en-US" sz="2000" dirty="0"/>
              <a:t> = 0.29 ≥ y</a:t>
            </a:r>
            <a:r>
              <a:rPr lang="en-US" sz="2000" baseline="-25000" dirty="0"/>
              <a:t>22</a:t>
            </a:r>
            <a:r>
              <a:rPr lang="en-US" sz="2000" dirty="0"/>
              <a:t> = 0.39, FALSE, hence 2 </a:t>
            </a:r>
            <a:r>
              <a:rPr lang="pt-BR" sz="2000" dirty="0">
                <a:sym typeface="Symbol" panose="05050102010706020507" pitchFamily="18" charset="2"/>
              </a:rPr>
              <a:t></a:t>
            </a:r>
            <a:r>
              <a:rPr lang="en-US" sz="2000" dirty="0"/>
              <a:t> D</a:t>
            </a:r>
            <a:r>
              <a:rPr lang="en-US" sz="2000" baseline="-25000" dirty="0"/>
              <a:t>32</a:t>
            </a:r>
            <a:endParaRPr lang="en-US" sz="2000" dirty="0"/>
          </a:p>
          <a:p>
            <a:pPr>
              <a:buFont typeface="Wingdings" panose="05000000000000000000" pitchFamily="2" charset="2"/>
              <a:buChar char="§"/>
            </a:pPr>
            <a:r>
              <a:rPr lang="en-US" sz="2000" dirty="0"/>
              <a:t>For j = 3 we have y</a:t>
            </a:r>
            <a:r>
              <a:rPr lang="en-US" sz="2000" baseline="-25000" dirty="0"/>
              <a:t>33</a:t>
            </a:r>
            <a:r>
              <a:rPr lang="en-US" sz="2000" dirty="0"/>
              <a:t> = 0.17 ≥ y</a:t>
            </a:r>
            <a:r>
              <a:rPr lang="en-US" sz="2000" baseline="-25000" dirty="0"/>
              <a:t>23</a:t>
            </a:r>
            <a:r>
              <a:rPr lang="en-US" sz="2000" dirty="0"/>
              <a:t> = 0.08, TRUE, hence 3 </a:t>
            </a:r>
            <a:r>
              <a:rPr lang="pt-BR" sz="2000" dirty="0">
                <a:sym typeface="Symbol" panose="05050102010706020507" pitchFamily="18" charset="2"/>
              </a:rPr>
              <a:t></a:t>
            </a:r>
            <a:r>
              <a:rPr lang="en-US" sz="2000" dirty="0"/>
              <a:t> C</a:t>
            </a:r>
            <a:r>
              <a:rPr lang="en-US" sz="2000" baseline="-25000" dirty="0"/>
              <a:t>32</a:t>
            </a:r>
            <a:endParaRPr lang="en-US" sz="2000" dirty="0"/>
          </a:p>
          <a:p>
            <a:pPr>
              <a:buFont typeface="Wingdings" panose="05000000000000000000" pitchFamily="2" charset="2"/>
              <a:buChar char="§"/>
            </a:pPr>
            <a:r>
              <a:rPr lang="en-US" sz="2000" dirty="0"/>
              <a:t>Hence: C</a:t>
            </a:r>
            <a:r>
              <a:rPr lang="en-US" sz="2000" baseline="-25000" dirty="0"/>
              <a:t>32</a:t>
            </a:r>
            <a:r>
              <a:rPr lang="en-US" sz="2000" dirty="0"/>
              <a:t> = {3} and D</a:t>
            </a:r>
            <a:r>
              <a:rPr lang="en-US" sz="2000" baseline="-25000" dirty="0"/>
              <a:t>32</a:t>
            </a:r>
            <a:r>
              <a:rPr lang="en-US" sz="2000" dirty="0"/>
              <a:t>: {1, 2}</a:t>
            </a:r>
          </a:p>
        </p:txBody>
      </p:sp>
      <p:sp>
        <p:nvSpPr>
          <p:cNvPr id="4" name="Date Placeholder 3">
            <a:extLst>
              <a:ext uri="{FF2B5EF4-FFF2-40B4-BE49-F238E27FC236}">
                <a16:creationId xmlns:a16="http://schemas.microsoft.com/office/drawing/2014/main" id="{CDDCEA51-5829-4D41-9965-C32A549A5152}"/>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298F3144-0C9E-43D0-AA14-1106F24C2941}"/>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B1F03B6B-E3BE-474D-B652-8E379FD367AF}"/>
              </a:ext>
            </a:extLst>
          </p:cNvPr>
          <p:cNvSpPr>
            <a:spLocks noGrp="1"/>
          </p:cNvSpPr>
          <p:nvPr>
            <p:ph type="sldNum" sz="quarter" idx="12"/>
          </p:nvPr>
        </p:nvSpPr>
        <p:spPr/>
        <p:txBody>
          <a:bodyPr/>
          <a:lstStyle/>
          <a:p>
            <a:fld id="{9EE94C91-E7C7-4CA4-8153-EE2D68CBA75F}" type="slidenum">
              <a:rPr lang="en-US" smtClean="0"/>
              <a:t>28</a:t>
            </a:fld>
            <a:endParaRPr lang="en-US"/>
          </a:p>
        </p:txBody>
      </p:sp>
    </p:spTree>
    <p:extLst>
      <p:ext uri="{BB962C8B-B14F-4D97-AF65-F5344CB8AC3E}">
        <p14:creationId xmlns:p14="http://schemas.microsoft.com/office/powerpoint/2010/main" val="28681468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p:sp>
        <p:nvSpPr>
          <p:cNvPr id="3" name="Content Placeholder 2"/>
          <p:cNvSpPr>
            <a:spLocks noGrp="1"/>
          </p:cNvSpPr>
          <p:nvPr>
            <p:ph idx="1"/>
          </p:nvPr>
        </p:nvSpPr>
        <p:spPr/>
        <p:txBody>
          <a:bodyPr>
            <a:noAutofit/>
          </a:bodyPr>
          <a:lstStyle/>
          <a:p>
            <a:pPr marL="0" indent="0" algn="ctr">
              <a:buNone/>
            </a:pPr>
            <a:r>
              <a:rPr lang="en-US" b="1" dirty="0">
                <a:solidFill>
                  <a:srgbClr val="FF0000"/>
                </a:solidFill>
              </a:rPr>
              <a:t>Step 3 (Determine the concordance and discordance indices/sets)</a:t>
            </a:r>
          </a:p>
          <a:p>
            <a:pPr marL="0" indent="0">
              <a:buNone/>
            </a:pPr>
            <a:r>
              <a:rPr lang="en-US" b="1" dirty="0">
                <a:solidFill>
                  <a:srgbClr val="FF0000"/>
                </a:solidFill>
                <a:effectLst>
                  <a:outerShdw blurRad="38100" dist="38100" dir="2700000" algn="tl">
                    <a:srgbClr val="000000">
                      <a:alpha val="43137"/>
                    </a:srgbClr>
                  </a:outerShdw>
                </a:effectLst>
              </a:rPr>
              <a:t>For C</a:t>
            </a:r>
            <a:r>
              <a:rPr lang="en-US" b="1" baseline="-25000" dirty="0">
                <a:solidFill>
                  <a:srgbClr val="FF0000"/>
                </a:solidFill>
                <a:effectLst>
                  <a:outerShdw blurRad="38100" dist="38100" dir="2700000" algn="tl">
                    <a:srgbClr val="000000">
                      <a:alpha val="43137"/>
                    </a:srgbClr>
                  </a:outerShdw>
                </a:effectLst>
              </a:rPr>
              <a:t>33</a:t>
            </a:r>
            <a:r>
              <a:rPr lang="en-US" b="1" dirty="0">
                <a:solidFill>
                  <a:srgbClr val="FF0000"/>
                </a:solidFill>
                <a:effectLst>
                  <a:outerShdw blurRad="38100" dist="38100" dir="2700000" algn="tl">
                    <a:srgbClr val="000000">
                      <a:alpha val="43137"/>
                    </a:srgbClr>
                  </a:outerShdw>
                </a:effectLst>
              </a:rPr>
              <a:t> and D</a:t>
            </a:r>
            <a:r>
              <a:rPr lang="en-US" b="1" baseline="-25000" dirty="0">
                <a:solidFill>
                  <a:srgbClr val="FF0000"/>
                </a:solidFill>
                <a:effectLst>
                  <a:outerShdw blurRad="38100" dist="38100" dir="2700000" algn="tl">
                    <a:srgbClr val="000000">
                      <a:alpha val="43137"/>
                    </a:srgbClr>
                  </a:outerShdw>
                </a:effectLst>
              </a:rPr>
              <a:t>33</a:t>
            </a:r>
            <a:endParaRPr lang="en-US"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dirty="0"/>
              <a:t>For j = 1 we have y</a:t>
            </a:r>
            <a:r>
              <a:rPr lang="en-US" baseline="-25000" dirty="0"/>
              <a:t>31</a:t>
            </a:r>
            <a:r>
              <a:rPr lang="en-US" dirty="0"/>
              <a:t> = 0.07 ≥ y</a:t>
            </a:r>
            <a:r>
              <a:rPr lang="en-US" baseline="-25000" dirty="0"/>
              <a:t>31</a:t>
            </a:r>
            <a:r>
              <a:rPr lang="en-US" dirty="0"/>
              <a:t> = 0.07, TRUE, hence 1 </a:t>
            </a:r>
            <a:r>
              <a:rPr lang="pt-BR" dirty="0">
                <a:sym typeface="Symbol" panose="05050102010706020507" pitchFamily="18" charset="2"/>
              </a:rPr>
              <a:t></a:t>
            </a:r>
            <a:r>
              <a:rPr lang="en-US" dirty="0"/>
              <a:t> C</a:t>
            </a:r>
            <a:r>
              <a:rPr lang="en-US" baseline="-25000" dirty="0"/>
              <a:t>33</a:t>
            </a:r>
            <a:endParaRPr lang="en-US" dirty="0"/>
          </a:p>
          <a:p>
            <a:pPr>
              <a:buFont typeface="Wingdings" panose="05000000000000000000" pitchFamily="2" charset="2"/>
              <a:buChar char="§"/>
            </a:pPr>
            <a:r>
              <a:rPr lang="en-US" dirty="0"/>
              <a:t>For j = 2 we have y</a:t>
            </a:r>
            <a:r>
              <a:rPr lang="en-US" baseline="-25000" dirty="0"/>
              <a:t>32</a:t>
            </a:r>
            <a:r>
              <a:rPr lang="en-US" dirty="0"/>
              <a:t> = 0.29 ≥ y</a:t>
            </a:r>
            <a:r>
              <a:rPr lang="en-US" baseline="-25000" dirty="0"/>
              <a:t>32</a:t>
            </a:r>
            <a:r>
              <a:rPr lang="en-US" dirty="0"/>
              <a:t> = 0.29, TRUE, hence 2 </a:t>
            </a:r>
            <a:r>
              <a:rPr lang="pt-BR" dirty="0">
                <a:sym typeface="Symbol" panose="05050102010706020507" pitchFamily="18" charset="2"/>
              </a:rPr>
              <a:t></a:t>
            </a:r>
            <a:r>
              <a:rPr lang="en-US" dirty="0"/>
              <a:t> C</a:t>
            </a:r>
            <a:r>
              <a:rPr lang="en-US" baseline="-25000" dirty="0"/>
              <a:t>33</a:t>
            </a:r>
            <a:endParaRPr lang="en-US" dirty="0"/>
          </a:p>
          <a:p>
            <a:pPr>
              <a:buFont typeface="Wingdings" panose="05000000000000000000" pitchFamily="2" charset="2"/>
              <a:buChar char="§"/>
            </a:pPr>
            <a:r>
              <a:rPr lang="en-US" dirty="0"/>
              <a:t>For j = 3 we have y</a:t>
            </a:r>
            <a:r>
              <a:rPr lang="en-US" baseline="-25000" dirty="0"/>
              <a:t>33</a:t>
            </a:r>
            <a:r>
              <a:rPr lang="en-US" dirty="0"/>
              <a:t> = 0.17 ≥ y</a:t>
            </a:r>
            <a:r>
              <a:rPr lang="en-US" baseline="-25000" dirty="0"/>
              <a:t>33</a:t>
            </a:r>
            <a:r>
              <a:rPr lang="en-US" dirty="0"/>
              <a:t> = 0.17, TRUE, hence 3 </a:t>
            </a:r>
            <a:r>
              <a:rPr lang="pt-BR" dirty="0">
                <a:sym typeface="Symbol" panose="05050102010706020507" pitchFamily="18" charset="2"/>
              </a:rPr>
              <a:t></a:t>
            </a:r>
            <a:r>
              <a:rPr lang="en-US" dirty="0"/>
              <a:t> C</a:t>
            </a:r>
            <a:r>
              <a:rPr lang="en-US" baseline="-25000" dirty="0"/>
              <a:t>33</a:t>
            </a:r>
            <a:endParaRPr lang="en-US" dirty="0"/>
          </a:p>
          <a:p>
            <a:pPr>
              <a:buFont typeface="Wingdings" panose="05000000000000000000" pitchFamily="2" charset="2"/>
              <a:buChar char="§"/>
            </a:pPr>
            <a:r>
              <a:rPr lang="en-US" dirty="0"/>
              <a:t>Hence: C</a:t>
            </a:r>
            <a:r>
              <a:rPr lang="en-US" baseline="-25000" dirty="0"/>
              <a:t>33</a:t>
            </a:r>
            <a:r>
              <a:rPr lang="en-US" dirty="0"/>
              <a:t> = {1, 2, 3} and D</a:t>
            </a:r>
            <a:r>
              <a:rPr lang="en-US" baseline="-25000" dirty="0"/>
              <a:t>33</a:t>
            </a:r>
            <a:r>
              <a:rPr lang="en-US" dirty="0"/>
              <a:t>: </a:t>
            </a:r>
            <a:r>
              <a:rPr lang="en-US" dirty="0">
                <a:sym typeface="Symbol" panose="05050102010706020507" pitchFamily="18" charset="2"/>
              </a:rPr>
              <a:t></a:t>
            </a:r>
            <a:endParaRPr lang="en-US" dirty="0"/>
          </a:p>
        </p:txBody>
      </p:sp>
      <p:sp>
        <p:nvSpPr>
          <p:cNvPr id="4" name="Date Placeholder 3">
            <a:extLst>
              <a:ext uri="{FF2B5EF4-FFF2-40B4-BE49-F238E27FC236}">
                <a16:creationId xmlns:a16="http://schemas.microsoft.com/office/drawing/2014/main" id="{118C83FA-E878-45DD-82F3-C92D195FABA6}"/>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E75FF619-A98A-4F63-93CD-735C56AC0F34}"/>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C3DF5E60-8DA9-4984-8EB8-4CAADAA99EFF}"/>
              </a:ext>
            </a:extLst>
          </p:cNvPr>
          <p:cNvSpPr>
            <a:spLocks noGrp="1"/>
          </p:cNvSpPr>
          <p:nvPr>
            <p:ph type="sldNum" sz="quarter" idx="12"/>
          </p:nvPr>
        </p:nvSpPr>
        <p:spPr/>
        <p:txBody>
          <a:bodyPr/>
          <a:lstStyle/>
          <a:p>
            <a:fld id="{9EE94C91-E7C7-4CA4-8153-EE2D68CBA75F}" type="slidenum">
              <a:rPr lang="en-US" smtClean="0"/>
              <a:t>29</a:t>
            </a:fld>
            <a:endParaRPr lang="en-US"/>
          </a:p>
        </p:txBody>
      </p:sp>
    </p:spTree>
    <p:extLst>
      <p:ext uri="{BB962C8B-B14F-4D97-AF65-F5344CB8AC3E}">
        <p14:creationId xmlns:p14="http://schemas.microsoft.com/office/powerpoint/2010/main" val="1059780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b="1" dirty="0">
                <a:solidFill>
                  <a:srgbClr val="0000FF"/>
                </a:solidFill>
                <a:effectLst>
                  <a:outerShdw blurRad="38100" dist="38100" dir="2700000" algn="tl">
                    <a:srgbClr val="000000">
                      <a:alpha val="43137"/>
                    </a:srgbClr>
                  </a:outerShdw>
                </a:effectLst>
              </a:rPr>
              <a:t>ELECTRE (contd..)</a:t>
            </a:r>
          </a:p>
        </p:txBody>
      </p:sp>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sz="4400" dirty="0"/>
              <a:t>A good text related to the comparison of these six different ELECTRE methods can be found in Roy (1990, 1996) and Rogers et. al. (2000)</a:t>
            </a:r>
          </a:p>
          <a:p>
            <a:pPr>
              <a:buFont typeface="Wingdings" panose="05000000000000000000" pitchFamily="2" charset="2"/>
              <a:buChar char="§"/>
            </a:pPr>
            <a:r>
              <a:rPr lang="en-US" sz="4400" dirty="0"/>
              <a:t>For our understanding we concentrate on the basic concepts of ELECTRE I, and a variant of the same</a:t>
            </a:r>
          </a:p>
        </p:txBody>
      </p:sp>
      <p:sp>
        <p:nvSpPr>
          <p:cNvPr id="4" name="Date Placeholder 3">
            <a:extLst>
              <a:ext uri="{FF2B5EF4-FFF2-40B4-BE49-F238E27FC236}">
                <a16:creationId xmlns:a16="http://schemas.microsoft.com/office/drawing/2014/main" id="{22E3A8AF-25DC-4292-8785-92484965C71B}"/>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48A69755-CB4E-42F4-A8F7-45708A5B90F9}"/>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190F64BE-EB4F-49F2-A7A8-B096718F3126}"/>
              </a:ext>
            </a:extLst>
          </p:cNvPr>
          <p:cNvSpPr>
            <a:spLocks noGrp="1"/>
          </p:cNvSpPr>
          <p:nvPr>
            <p:ph type="sldNum" sz="quarter" idx="12"/>
          </p:nvPr>
        </p:nvSpPr>
        <p:spPr/>
        <p:txBody>
          <a:bodyPr/>
          <a:lstStyle/>
          <a:p>
            <a:fld id="{9EE94C91-E7C7-4CA4-8153-EE2D68CBA75F}" type="slidenum">
              <a:rPr lang="en-US" smtClean="0"/>
              <a:t>3</a:t>
            </a:fld>
            <a:endParaRPr lang="en-US"/>
          </a:p>
        </p:txBody>
      </p:sp>
    </p:spTree>
    <p:extLst>
      <p:ext uri="{BB962C8B-B14F-4D97-AF65-F5344CB8AC3E}">
        <p14:creationId xmlns:p14="http://schemas.microsoft.com/office/powerpoint/2010/main" val="14807015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600" b="1" dirty="0">
                    <a:solidFill>
                      <a:srgbClr val="FF0000"/>
                    </a:solidFill>
                  </a:rPr>
                  <a:t>Step 4 (Construct the concordance and discordance matrices)</a:t>
                </a:r>
              </a:p>
              <a:p>
                <a:pPr>
                  <a:buFont typeface="Wingdings" panose="05000000000000000000" pitchFamily="2" charset="2"/>
                  <a:buChar char="§"/>
                </a:pPr>
                <a:r>
                  <a:rPr lang="en-US" sz="2600" dirty="0"/>
                  <a:t>Remember that the relative values of elements in </a:t>
                </a:r>
                <a:r>
                  <a:rPr lang="en-US" sz="2600" b="1" i="1" dirty="0">
                    <a:solidFill>
                      <a:srgbClr val="FF0000"/>
                    </a:solidFill>
                  </a:rPr>
                  <a:t>concordance</a:t>
                </a:r>
                <a:r>
                  <a:rPr lang="en-US" sz="2600" dirty="0"/>
                  <a:t> matrix, </a:t>
                </a:r>
                <a:r>
                  <a:rPr lang="en-US" sz="2600" b="1" dirty="0"/>
                  <a:t>C</a:t>
                </a:r>
                <a:r>
                  <a:rPr lang="en-US" sz="2600" dirty="0"/>
                  <a:t>, are calculated from the </a:t>
                </a:r>
                <a:r>
                  <a:rPr lang="en-US" sz="2600" b="1" i="1" dirty="0">
                    <a:solidFill>
                      <a:srgbClr val="FF0000"/>
                    </a:solidFill>
                  </a:rPr>
                  <a:t>concordance</a:t>
                </a:r>
                <a:r>
                  <a:rPr lang="en-US" sz="2600" dirty="0"/>
                  <a:t> index/set</a:t>
                </a:r>
              </a:p>
              <a:p>
                <a:pPr>
                  <a:buFont typeface="Wingdings" panose="05000000000000000000" pitchFamily="2" charset="2"/>
                  <a:buChar char="§"/>
                </a:pPr>
                <a:r>
                  <a:rPr lang="en-US" sz="2600" dirty="0"/>
                  <a:t>So what is the </a:t>
                </a:r>
                <a:r>
                  <a:rPr lang="en-US" sz="2600" b="1" i="1" dirty="0">
                    <a:solidFill>
                      <a:srgbClr val="FF0000"/>
                    </a:solidFill>
                  </a:rPr>
                  <a:t>concordance</a:t>
                </a:r>
                <a:r>
                  <a:rPr lang="en-US" sz="2600" dirty="0"/>
                  <a:t> index?</a:t>
                </a:r>
              </a:p>
              <a:p>
                <a:pPr>
                  <a:buFont typeface="Wingdings" panose="05000000000000000000" pitchFamily="2" charset="2"/>
                  <a:buChar char="§"/>
                </a:pPr>
                <a:r>
                  <a:rPr lang="en-US" sz="2600" dirty="0"/>
                  <a:t>It is the sum of the weights associated with the </a:t>
                </a:r>
                <a:r>
                  <a:rPr lang="en-US" sz="2600" b="1" i="1" dirty="0">
                    <a:solidFill>
                      <a:srgbClr val="FF0000"/>
                    </a:solidFill>
                  </a:rPr>
                  <a:t>criteria</a:t>
                </a:r>
                <a:r>
                  <a:rPr lang="en-US" sz="2600" dirty="0"/>
                  <a:t> contained in the </a:t>
                </a:r>
                <a:r>
                  <a:rPr lang="en-US" sz="2600" b="1" i="1" dirty="0">
                    <a:solidFill>
                      <a:srgbClr val="FF0000"/>
                    </a:solidFill>
                  </a:rPr>
                  <a:t>concordance</a:t>
                </a:r>
                <a:r>
                  <a:rPr lang="en-US" sz="2600" dirty="0"/>
                  <a:t> set, i.e., </a:t>
                </a:r>
                <a14:m>
                  <m:oMath xmlns:m="http://schemas.openxmlformats.org/officeDocument/2006/math">
                    <m:sSub>
                      <m:sSubPr>
                        <m:ctrlPr>
                          <a:rPr lang="en-US" sz="2600" i="1" smtClean="0">
                            <a:latin typeface="Cambria Math" panose="02040503050406030204" pitchFamily="18" charset="0"/>
                          </a:rPr>
                        </m:ctrlPr>
                      </m:sSubPr>
                      <m:e>
                        <m:r>
                          <a:rPr lang="en-US" sz="2600" b="1" i="1" smtClean="0">
                            <a:latin typeface="Cambria Math" panose="02040503050406030204" pitchFamily="18" charset="0"/>
                          </a:rPr>
                          <m:t>𝑪</m:t>
                        </m:r>
                      </m:e>
                      <m:sub>
                        <m:r>
                          <a:rPr lang="en-US" sz="2600" b="0" i="1" smtClean="0">
                            <a:latin typeface="Cambria Math" panose="02040503050406030204" pitchFamily="18" charset="0"/>
                          </a:rPr>
                          <m:t>𝑘𝑙</m:t>
                        </m:r>
                      </m:sub>
                    </m:sSub>
                    <m:r>
                      <a:rPr lang="en-US" sz="2600" b="0" i="1" smtClean="0">
                        <a:latin typeface="Cambria Math" panose="02040503050406030204" pitchFamily="18" charset="0"/>
                      </a:rPr>
                      <m:t>=</m:t>
                    </m:r>
                    <m:nary>
                      <m:naryPr>
                        <m:chr m:val="∑"/>
                        <m:supHide m:val="on"/>
                        <m:ctrlPr>
                          <a:rPr lang="en-US" sz="2600" b="0" i="1" smtClean="0">
                            <a:latin typeface="Cambria Math" panose="02040503050406030204" pitchFamily="18" charset="0"/>
                          </a:rPr>
                        </m:ctrlPr>
                      </m:naryPr>
                      <m:sub>
                        <m:r>
                          <m:rPr>
                            <m:brk m:alnAt="7"/>
                          </m:rPr>
                          <a:rPr lang="en-US" sz="2600" b="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𝑗</m:t>
                        </m:r>
                        <m:r>
                          <a:rPr lang="en-US" sz="2600" b="0" i="1" smtClean="0">
                            <a:latin typeface="Cambria Math" panose="02040503050406030204" pitchFamily="18" charset="0"/>
                            <a:ea typeface="Cambria Math" panose="02040503050406030204" pitchFamily="18" charset="0"/>
                          </a:rPr>
                          <m:t>∈</m:t>
                        </m:r>
                        <m:sSub>
                          <m:sSubPr>
                            <m:ctrlPr>
                              <a:rPr lang="en-US" sz="2600" b="0" i="1" smtClean="0">
                                <a:latin typeface="Cambria Math" panose="02040503050406030204" pitchFamily="18" charset="0"/>
                                <a:ea typeface="Cambria Math" panose="02040503050406030204" pitchFamily="18" charset="0"/>
                              </a:rPr>
                            </m:ctrlPr>
                          </m:sSubPr>
                          <m:e>
                            <m:r>
                              <a:rPr lang="en-US" sz="2600" b="0" i="1" smtClean="0">
                                <a:latin typeface="Cambria Math" panose="02040503050406030204" pitchFamily="18" charset="0"/>
                                <a:ea typeface="Cambria Math" panose="02040503050406030204" pitchFamily="18" charset="0"/>
                              </a:rPr>
                              <m:t>𝐶</m:t>
                            </m:r>
                          </m:e>
                          <m:sub>
                            <m:r>
                              <a:rPr lang="en-US" sz="2600" b="0" i="1" smtClean="0">
                                <a:latin typeface="Cambria Math" panose="02040503050406030204" pitchFamily="18" charset="0"/>
                                <a:ea typeface="Cambria Math" panose="02040503050406030204" pitchFamily="18" charset="0"/>
                              </a:rPr>
                              <m:t>𝑘𝑙</m:t>
                            </m:r>
                          </m:sub>
                        </m:sSub>
                      </m:sub>
                      <m:sup/>
                      <m:e>
                        <m:sSub>
                          <m:sSubPr>
                            <m:ctrlPr>
                              <a:rPr lang="en-US" sz="2600" i="1">
                                <a:latin typeface="Cambria Math" panose="02040503050406030204" pitchFamily="18" charset="0"/>
                              </a:rPr>
                            </m:ctrlPr>
                          </m:sSubPr>
                          <m:e>
                            <m:r>
                              <a:rPr lang="en-US" sz="2600" i="1">
                                <a:latin typeface="Cambria Math" panose="02040503050406030204" pitchFamily="18" charset="0"/>
                              </a:rPr>
                              <m:t>𝑤</m:t>
                            </m:r>
                          </m:e>
                          <m:sub>
                            <m:r>
                              <a:rPr lang="en-US" sz="2600" i="1">
                                <a:latin typeface="Cambria Math" panose="02040503050406030204" pitchFamily="18" charset="0"/>
                              </a:rPr>
                              <m:t>𝑗</m:t>
                            </m:r>
                          </m:sub>
                        </m:sSub>
                      </m:e>
                    </m:nary>
                  </m:oMath>
                </a14:m>
                <a:r>
                  <a:rPr lang="en-US" sz="2600" dirty="0"/>
                  <a:t> for </a:t>
                </a:r>
                <a14:m>
                  <m:oMath xmlns:m="http://schemas.openxmlformats.org/officeDocument/2006/math">
                    <m:r>
                      <a:rPr lang="en-US" sz="2600" b="0" i="1" smtClean="0">
                        <a:latin typeface="Cambria Math" panose="02040503050406030204" pitchFamily="18" charset="0"/>
                      </a:rPr>
                      <m:t>𝑗</m:t>
                    </m:r>
                    <m:r>
                      <a:rPr lang="en-US" sz="2600" b="0" i="1" smtClean="0">
                        <a:latin typeface="Cambria Math" panose="02040503050406030204" pitchFamily="18" charset="0"/>
                      </a:rPr>
                      <m:t>=1, ⋯,</m:t>
                    </m:r>
                    <m:r>
                      <a:rPr lang="en-US" sz="2600" b="0" i="1" smtClean="0">
                        <a:latin typeface="Cambria Math" panose="02040503050406030204" pitchFamily="18" charset="0"/>
                        <a:ea typeface="Cambria Math" panose="02040503050406030204" pitchFamily="18" charset="0"/>
                      </a:rPr>
                      <m:t>𝑛</m:t>
                    </m:r>
                  </m:oMath>
                </a14:m>
                <a:endParaRPr lang="en-US" sz="2600" dirty="0"/>
              </a:p>
              <a:p>
                <a:pPr>
                  <a:buFont typeface="Wingdings" panose="05000000000000000000" pitchFamily="2" charset="2"/>
                  <a:buChar char="§"/>
                </a:pPr>
                <a:r>
                  <a:rPr lang="en-US" sz="2600" dirty="0"/>
                  <a:t>So the </a:t>
                </a:r>
                <a:r>
                  <a:rPr lang="en-US" sz="2600" b="1" i="1" dirty="0">
                    <a:solidFill>
                      <a:srgbClr val="FF0000"/>
                    </a:solidFill>
                  </a:rPr>
                  <a:t>concordance</a:t>
                </a:r>
                <a:r>
                  <a:rPr lang="en-US" sz="2600" dirty="0"/>
                  <a:t> matrix indicates the relative importance of alternative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𝑘</m:t>
                        </m:r>
                      </m:sub>
                    </m:sSub>
                  </m:oMath>
                </a14:m>
                <a:r>
                  <a:rPr lang="en-US" sz="2600" dirty="0"/>
                  <a:t> wrt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𝑙</m:t>
                        </m:r>
                      </m:sub>
                    </m:sSub>
                  </m:oMath>
                </a14:m>
                <a:endParaRPr lang="en-US" sz="2600" dirty="0"/>
              </a:p>
              <a:p>
                <a:pPr>
                  <a:buFont typeface="Wingdings" panose="05000000000000000000" pitchFamily="2" charset="2"/>
                  <a:buChar char="§"/>
                </a:pPr>
                <a:r>
                  <a:rPr lang="en-US" sz="2600" dirty="0"/>
                  <a:t>Also do remember that </a:t>
                </a:r>
                <a14:m>
                  <m:oMath xmlns:m="http://schemas.openxmlformats.org/officeDocument/2006/math">
                    <m:r>
                      <a:rPr lang="en-US" sz="2600" b="0" i="1" smtClean="0">
                        <a:latin typeface="Cambria Math" panose="02040503050406030204" pitchFamily="18" charset="0"/>
                      </a:rPr>
                      <m:t>0</m:t>
                    </m:r>
                    <m:r>
                      <a:rPr lang="en-US" sz="2600" b="0" i="1" smtClean="0">
                        <a:latin typeface="Cambria Math" panose="02040503050406030204" pitchFamily="18" charset="0"/>
                        <a:ea typeface="Cambria Math" panose="02040503050406030204" pitchFamily="18" charset="0"/>
                      </a:rPr>
                      <m:t>≤</m:t>
                    </m:r>
                    <m:sSub>
                      <m:sSubPr>
                        <m:ctrlPr>
                          <a:rPr lang="en-US" sz="2600" i="1">
                            <a:latin typeface="Cambria Math" panose="02040503050406030204" pitchFamily="18" charset="0"/>
                          </a:rPr>
                        </m:ctrlPr>
                      </m:sSubPr>
                      <m:e>
                        <m:r>
                          <a:rPr lang="en-US" sz="2600" b="0" i="1" smtClean="0">
                            <a:latin typeface="Cambria Math" panose="02040503050406030204" pitchFamily="18" charset="0"/>
                          </a:rPr>
                          <m:t>𝐶</m:t>
                        </m:r>
                      </m:e>
                      <m:sub>
                        <m:r>
                          <a:rPr lang="en-US" sz="2600" i="1">
                            <a:latin typeface="Cambria Math" panose="02040503050406030204" pitchFamily="18" charset="0"/>
                          </a:rPr>
                          <m:t>𝑘𝑙</m:t>
                        </m:r>
                      </m:sub>
                    </m:sSub>
                    <m:r>
                      <a:rPr lang="en-US" sz="2600" i="1" smtClean="0">
                        <a:latin typeface="Cambria Math" panose="02040503050406030204" pitchFamily="18" charset="0"/>
                        <a:ea typeface="Cambria Math" panose="02040503050406030204" pitchFamily="18" charset="0"/>
                      </a:rPr>
                      <m:t>≤</m:t>
                    </m:r>
                    <m:r>
                      <a:rPr lang="en-US" sz="2600" b="0" i="1" smtClean="0">
                        <a:latin typeface="Cambria Math" panose="02040503050406030204" pitchFamily="18" charset="0"/>
                        <a:ea typeface="Cambria Math" panose="02040503050406030204" pitchFamily="18" charset="0"/>
                      </a:rPr>
                      <m:t>1</m:t>
                    </m:r>
                  </m:oMath>
                </a14:m>
                <a:endParaRPr lang="en-US" sz="26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28" t="-2101" r="-23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053B9E6-4C88-4847-8C7A-B168965B67B6}"/>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0FBF206C-4B6B-4DE1-94FC-692F3EFBE81F}"/>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3DA36711-DC84-4BEE-9706-31D24B4FB6C6}"/>
              </a:ext>
            </a:extLst>
          </p:cNvPr>
          <p:cNvSpPr>
            <a:spLocks noGrp="1"/>
          </p:cNvSpPr>
          <p:nvPr>
            <p:ph type="sldNum" sz="quarter" idx="12"/>
          </p:nvPr>
        </p:nvSpPr>
        <p:spPr/>
        <p:txBody>
          <a:bodyPr/>
          <a:lstStyle/>
          <a:p>
            <a:fld id="{9EE94C91-E7C7-4CA4-8153-EE2D68CBA75F}" type="slidenum">
              <a:rPr lang="en-US" smtClean="0"/>
              <a:t>30</a:t>
            </a:fld>
            <a:endParaRPr lang="en-US"/>
          </a:p>
        </p:txBody>
      </p:sp>
    </p:spTree>
    <p:extLst>
      <p:ext uri="{BB962C8B-B14F-4D97-AF65-F5344CB8AC3E}">
        <p14:creationId xmlns:p14="http://schemas.microsoft.com/office/powerpoint/2010/main" val="38451791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300" b="1" dirty="0">
                    <a:solidFill>
                      <a:srgbClr val="FF0000"/>
                    </a:solidFill>
                    <a:effectLst>
                      <a:outerShdw blurRad="38100" dist="38100" dir="2700000" algn="tl">
                        <a:srgbClr val="000000">
                          <a:alpha val="43137"/>
                        </a:srgbClr>
                      </a:outerShdw>
                    </a:effectLst>
                  </a:rPr>
                  <a:t>Step 4 (Construct the concordance and discordance matrices)</a:t>
                </a:r>
              </a:p>
              <a:p>
                <a:pPr>
                  <a:buFont typeface="Wingdings" panose="05000000000000000000" pitchFamily="2" charset="2"/>
                  <a:buChar char="§"/>
                </a:pPr>
                <a:r>
                  <a:rPr lang="en-US" sz="2300" dirty="0"/>
                  <a:t>Thus the </a:t>
                </a:r>
                <a:r>
                  <a:rPr lang="en-US" sz="2300" b="1" i="1" dirty="0">
                    <a:solidFill>
                      <a:srgbClr val="FF0000"/>
                    </a:solidFill>
                    <a:effectLst>
                      <a:outerShdw blurRad="38100" dist="38100" dir="2700000" algn="tl">
                        <a:srgbClr val="000000">
                          <a:alpha val="43137"/>
                        </a:srgbClr>
                      </a:outerShdw>
                    </a:effectLst>
                  </a:rPr>
                  <a:t>concordance</a:t>
                </a:r>
                <a:r>
                  <a:rPr lang="en-US" sz="2300" dirty="0"/>
                  <a:t> matrix is </a:t>
                </a:r>
                <a14:m>
                  <m:oMath xmlns:m="http://schemas.openxmlformats.org/officeDocument/2006/math">
                    <m:r>
                      <a:rPr lang="en-US" sz="2300" b="1" i="1" smtClean="0">
                        <a:latin typeface="Cambria Math" panose="02040503050406030204" pitchFamily="18" charset="0"/>
                      </a:rPr>
                      <m:t>𝑪</m:t>
                    </m:r>
                    <m:r>
                      <a:rPr lang="en-US" sz="2300" b="0" i="1" smtClean="0">
                        <a:latin typeface="Cambria Math" panose="02040503050406030204" pitchFamily="18" charset="0"/>
                      </a:rPr>
                      <m:t>=</m:t>
                    </m:r>
                    <m:d>
                      <m:dPr>
                        <m:begChr m:val="["/>
                        <m:endChr m:val="]"/>
                        <m:ctrlPr>
                          <a:rPr lang="en-US" sz="2300" b="0" i="1" smtClean="0">
                            <a:latin typeface="Cambria Math" panose="02040503050406030204" pitchFamily="18" charset="0"/>
                          </a:rPr>
                        </m:ctrlPr>
                      </m:dPr>
                      <m:e>
                        <m:m>
                          <m:mPr>
                            <m:mcs>
                              <m:mc>
                                <m:mcPr>
                                  <m:count m:val="3"/>
                                  <m:mcJc m:val="center"/>
                                </m:mcPr>
                              </m:mc>
                            </m:mcs>
                            <m:ctrlPr>
                              <a:rPr lang="en-US" sz="2300" b="0" i="1" smtClean="0">
                                <a:latin typeface="Cambria Math" panose="02040503050406030204" pitchFamily="18" charset="0"/>
                              </a:rPr>
                            </m:ctrlPr>
                          </m:mPr>
                          <m:mr>
                            <m:e>
                              <m:r>
                                <m:rPr>
                                  <m:brk m:alnAt="7"/>
                                </m:rPr>
                                <a:rPr lang="en-US" sz="2300" b="0" i="1" smtClean="0">
                                  <a:latin typeface="Cambria Math" panose="02040503050406030204" pitchFamily="18" charset="0"/>
                                </a:rPr>
                                <m:t>−</m:t>
                              </m:r>
                            </m:e>
                            <m:e>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𝑐</m:t>
                                  </m:r>
                                </m:e>
                                <m:sub>
                                  <m:r>
                                    <a:rPr lang="en-US" sz="2300" b="0" i="1" smtClean="0">
                                      <a:latin typeface="Cambria Math" panose="02040503050406030204" pitchFamily="18" charset="0"/>
                                    </a:rPr>
                                    <m:t>12</m:t>
                                  </m:r>
                                </m:sub>
                              </m:sSub>
                            </m:e>
                            <m:e>
                              <m:r>
                                <a:rPr lang="en-US" sz="2300" b="0" i="1" smtClean="0">
                                  <a:latin typeface="Cambria Math" panose="02040503050406030204" pitchFamily="18" charset="0"/>
                                  <a:ea typeface="Cambria Math" panose="02040503050406030204" pitchFamily="18" charset="0"/>
                                </a:rPr>
                                <m:t>⋯</m:t>
                              </m:r>
                            </m:e>
                          </m:mr>
                          <m:mr>
                            <m:e>
                              <m:r>
                                <a:rPr lang="en-US" sz="2300" i="1" smtClean="0">
                                  <a:latin typeface="Cambria Math" panose="02040503050406030204" pitchFamily="18" charset="0"/>
                                  <a:ea typeface="Cambria Math" panose="02040503050406030204" pitchFamily="18" charset="0"/>
                                </a:rPr>
                                <m:t>⋮</m:t>
                              </m:r>
                            </m:e>
                            <m:e>
                              <m:r>
                                <a:rPr lang="en-US" sz="2300" b="0" i="1" smtClean="0">
                                  <a:latin typeface="Cambria Math" panose="02040503050406030204" pitchFamily="18" charset="0"/>
                                  <a:ea typeface="Cambria Math" panose="02040503050406030204" pitchFamily="18" charset="0"/>
                                </a:rPr>
                                <m:t>⋱</m:t>
                              </m:r>
                            </m:e>
                            <m:e>
                              <m:r>
                                <a:rPr lang="en-US" sz="2300" b="0" i="1" smtClean="0">
                                  <a:latin typeface="Cambria Math" panose="02040503050406030204" pitchFamily="18" charset="0"/>
                                  <a:ea typeface="Cambria Math" panose="02040503050406030204" pitchFamily="18" charset="0"/>
                                </a:rPr>
                                <m:t>⋮</m:t>
                              </m:r>
                            </m:e>
                          </m:mr>
                          <m:mr>
                            <m:e>
                              <m:sSub>
                                <m:sSubPr>
                                  <m:ctrlPr>
                                    <a:rPr lang="en-US" sz="2300" i="1">
                                      <a:latin typeface="Cambria Math" panose="02040503050406030204" pitchFamily="18" charset="0"/>
                                    </a:rPr>
                                  </m:ctrlPr>
                                </m:sSubPr>
                                <m:e>
                                  <m:r>
                                    <a:rPr lang="en-US" sz="2300" i="1">
                                      <a:latin typeface="Cambria Math" panose="02040503050406030204" pitchFamily="18" charset="0"/>
                                    </a:rPr>
                                    <m:t>𝑐</m:t>
                                  </m:r>
                                </m:e>
                                <m:sub>
                                  <m:r>
                                    <a:rPr lang="en-US" sz="2300" b="0" i="1" smtClean="0">
                                      <a:latin typeface="Cambria Math" panose="02040503050406030204" pitchFamily="18" charset="0"/>
                                    </a:rPr>
                                    <m:t>𝑚</m:t>
                                  </m:r>
                                  <m:r>
                                    <a:rPr lang="en-US" sz="2300" b="0" i="1" smtClean="0">
                                      <a:latin typeface="Cambria Math" panose="02040503050406030204" pitchFamily="18" charset="0"/>
                                    </a:rPr>
                                    <m:t>1</m:t>
                                  </m:r>
                                </m:sub>
                              </m:sSub>
                            </m:e>
                            <m:e>
                              <m:r>
                                <a:rPr lang="en-US" sz="2300" b="0" i="1" smtClean="0">
                                  <a:latin typeface="Cambria Math" panose="02040503050406030204" pitchFamily="18" charset="0"/>
                                  <a:ea typeface="Cambria Math" panose="02040503050406030204" pitchFamily="18" charset="0"/>
                                </a:rPr>
                                <m:t>⋯</m:t>
                              </m:r>
                            </m:e>
                            <m:e>
                              <m:r>
                                <a:rPr lang="en-US" sz="2300" b="0" i="1" smtClean="0">
                                  <a:latin typeface="Cambria Math" panose="02040503050406030204" pitchFamily="18" charset="0"/>
                                  <a:ea typeface="Cambria Math" panose="02040503050406030204" pitchFamily="18" charset="0"/>
                                </a:rPr>
                                <m:t>⋯</m:t>
                              </m:r>
                            </m:e>
                          </m:mr>
                        </m:m>
                        <m:m>
                          <m:mPr>
                            <m:mcs>
                              <m:mc>
                                <m:mcPr>
                                  <m:count m:val="3"/>
                                  <m:mcJc m:val="center"/>
                                </m:mcPr>
                              </m:mc>
                            </m:mcs>
                            <m:ctrlPr>
                              <a:rPr lang="en-US" sz="2300" i="1">
                                <a:latin typeface="Cambria Math" panose="02040503050406030204" pitchFamily="18" charset="0"/>
                              </a:rPr>
                            </m:ctrlPr>
                          </m:mPr>
                          <m:mr>
                            <m:e>
                              <m:r>
                                <a:rPr lang="en-US" sz="2300" i="1">
                                  <a:latin typeface="Cambria Math" panose="02040503050406030204" pitchFamily="18" charset="0"/>
                                  <a:ea typeface="Cambria Math" panose="02040503050406030204" pitchFamily="18" charset="0"/>
                                </a:rPr>
                                <m:t>⋯</m:t>
                              </m:r>
                            </m:e>
                            <m:e>
                              <m:r>
                                <a:rPr lang="en-US" sz="2300" i="1">
                                  <a:latin typeface="Cambria Math" panose="02040503050406030204" pitchFamily="18" charset="0"/>
                                  <a:ea typeface="Cambria Math" panose="02040503050406030204" pitchFamily="18" charset="0"/>
                                </a:rPr>
                                <m:t>⋯</m:t>
                              </m:r>
                            </m:e>
                            <m:e>
                              <m:sSub>
                                <m:sSubPr>
                                  <m:ctrlPr>
                                    <a:rPr lang="en-US" sz="2300" i="1">
                                      <a:latin typeface="Cambria Math" panose="02040503050406030204" pitchFamily="18" charset="0"/>
                                    </a:rPr>
                                  </m:ctrlPr>
                                </m:sSubPr>
                                <m:e>
                                  <m:r>
                                    <a:rPr lang="en-US" sz="2300" i="1">
                                      <a:latin typeface="Cambria Math" panose="02040503050406030204" pitchFamily="18" charset="0"/>
                                    </a:rPr>
                                    <m:t>𝑐</m:t>
                                  </m:r>
                                </m:e>
                                <m:sub>
                                  <m:r>
                                    <a:rPr lang="en-US" sz="2300" i="1">
                                      <a:latin typeface="Cambria Math" panose="02040503050406030204" pitchFamily="18" charset="0"/>
                                    </a:rPr>
                                    <m:t>1</m:t>
                                  </m:r>
                                  <m:r>
                                    <a:rPr lang="en-US" sz="2300" b="0" i="1" smtClean="0">
                                      <a:latin typeface="Cambria Math" panose="02040503050406030204" pitchFamily="18" charset="0"/>
                                    </a:rPr>
                                    <m:t>𝑚</m:t>
                                  </m:r>
                                </m:sub>
                              </m:sSub>
                            </m:e>
                          </m:mr>
                          <m:mr>
                            <m:e>
                              <m:r>
                                <a:rPr lang="en-US" sz="2300" i="1" smtClean="0">
                                  <a:latin typeface="Cambria Math" panose="02040503050406030204" pitchFamily="18" charset="0"/>
                                  <a:ea typeface="Cambria Math" panose="02040503050406030204" pitchFamily="18" charset="0"/>
                                </a:rPr>
                                <m:t>⋮</m:t>
                              </m:r>
                            </m:e>
                            <m:e>
                              <m:r>
                                <a:rPr lang="en-US" sz="2300" i="1" smtClean="0">
                                  <a:latin typeface="Cambria Math" panose="02040503050406030204" pitchFamily="18" charset="0"/>
                                  <a:ea typeface="Cambria Math" panose="02040503050406030204" pitchFamily="18" charset="0"/>
                                </a:rPr>
                                <m:t>⋱</m:t>
                              </m:r>
                            </m:e>
                            <m:e>
                              <m:r>
                                <a:rPr lang="en-US" sz="2300" i="1" smtClean="0">
                                  <a:latin typeface="Cambria Math" panose="02040503050406030204" pitchFamily="18" charset="0"/>
                                  <a:ea typeface="Cambria Math" panose="02040503050406030204" pitchFamily="18" charset="0"/>
                                </a:rPr>
                                <m:t>⋮</m:t>
                              </m:r>
                            </m:e>
                          </m:mr>
                          <m:mr>
                            <m:e>
                              <m:r>
                                <a:rPr lang="en-US" sz="2300" i="1" smtClean="0">
                                  <a:latin typeface="Cambria Math" panose="02040503050406030204" pitchFamily="18" charset="0"/>
                                  <a:ea typeface="Cambria Math" panose="02040503050406030204" pitchFamily="18" charset="0"/>
                                </a:rPr>
                                <m:t>⋯</m:t>
                              </m:r>
                            </m:e>
                            <m:e>
                              <m:r>
                                <a:rPr lang="en-US" sz="2300" i="1" smtClean="0">
                                  <a:latin typeface="Cambria Math" panose="02040503050406030204" pitchFamily="18" charset="0"/>
                                  <a:ea typeface="Cambria Math" panose="02040503050406030204" pitchFamily="18" charset="0"/>
                                </a:rPr>
                                <m:t>⋯</m:t>
                              </m:r>
                            </m:e>
                            <m:e>
                              <m:r>
                                <a:rPr lang="en-US" sz="2300" b="0" i="1" smtClean="0">
                                  <a:latin typeface="Cambria Math" panose="02040503050406030204" pitchFamily="18" charset="0"/>
                                  <a:ea typeface="Cambria Math" panose="02040503050406030204" pitchFamily="18" charset="0"/>
                                </a:rPr>
                                <m:t>−</m:t>
                              </m:r>
                            </m:e>
                          </m:mr>
                        </m:m>
                      </m:e>
                    </m:d>
                  </m:oMath>
                </a14:m>
                <a:r>
                  <a:rPr lang="en-US" sz="2300" dirty="0"/>
                  <a:t> and it is </a:t>
                </a:r>
                <a:r>
                  <a:rPr lang="en-US" sz="2300" b="1" dirty="0">
                    <a:solidFill>
                      <a:srgbClr val="FF0000"/>
                    </a:solidFill>
                    <a:effectLst>
                      <a:outerShdw blurRad="38100" dist="38100" dir="2700000" algn="tl">
                        <a:srgbClr val="000000">
                          <a:alpha val="43137"/>
                        </a:srgbClr>
                      </a:outerShdw>
                    </a:effectLst>
                  </a:rPr>
                  <a:t>asymmetric</a:t>
                </a:r>
                <a:r>
                  <a:rPr lang="en-US" sz="2300" dirty="0"/>
                  <a:t> along the principal diagonal</a:t>
                </a:r>
              </a:p>
              <a:p>
                <a:pPr>
                  <a:buFont typeface="Wingdings" panose="05000000000000000000" pitchFamily="2" charset="2"/>
                  <a:buChar char="§"/>
                </a:pPr>
                <a:r>
                  <a:rPr lang="en-US" sz="2300" dirty="0"/>
                  <a:t>We have the following values, already calculated which is reproduced </a:t>
                </a:r>
                <a:r>
                  <a:rPr lang="en-US" sz="2300" dirty="0" err="1"/>
                  <a:t>belowfor</a:t>
                </a:r>
                <a:r>
                  <a:rPr lang="en-US" sz="2300" dirty="0"/>
                  <a:t> the ease of understanding</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696" t="-1961"/>
                </a:stretch>
              </a:blipFill>
            </p:spPr>
            <p:txBody>
              <a:bodyPr/>
              <a:lstStyle/>
              <a:p>
                <a:r>
                  <a:rPr lang="en-US">
                    <a:noFill/>
                  </a:rPr>
                  <a:t> </a:t>
                </a:r>
              </a:p>
            </p:txBody>
          </p:sp>
        </mc:Fallback>
      </mc:AlternateContent>
      <p:graphicFrame>
        <p:nvGraphicFramePr>
          <p:cNvPr id="4" name="Table 3">
            <a:extLst>
              <a:ext uri="{FF2B5EF4-FFF2-40B4-BE49-F238E27FC236}">
                <a16:creationId xmlns:a16="http://schemas.microsoft.com/office/drawing/2014/main" id="{566C9411-BF4B-4556-89A3-DB183E6CBB73}"/>
              </a:ext>
            </a:extLst>
          </p:cNvPr>
          <p:cNvGraphicFramePr>
            <a:graphicFrameLocks noGrp="1"/>
          </p:cNvGraphicFramePr>
          <p:nvPr>
            <p:extLst>
              <p:ext uri="{D42A27DB-BD31-4B8C-83A1-F6EECF244321}">
                <p14:modId xmlns:p14="http://schemas.microsoft.com/office/powerpoint/2010/main" val="3433000403"/>
              </p:ext>
            </p:extLst>
          </p:nvPr>
        </p:nvGraphicFramePr>
        <p:xfrm>
          <a:off x="1789043" y="4253947"/>
          <a:ext cx="8176591" cy="1792908"/>
        </p:xfrm>
        <a:graphic>
          <a:graphicData uri="http://schemas.openxmlformats.org/drawingml/2006/table">
            <a:tbl>
              <a:tblPr firstRow="1" firstCol="1" lastRow="1" lastCol="1" bandRow="1" bandCol="1">
                <a:tableStyleId>{5C22544A-7EE6-4342-B048-85BDC9FD1C3A}</a:tableStyleId>
              </a:tblPr>
              <a:tblGrid>
                <a:gridCol w="2724891">
                  <a:extLst>
                    <a:ext uri="{9D8B030D-6E8A-4147-A177-3AD203B41FA5}">
                      <a16:colId xmlns:a16="http://schemas.microsoft.com/office/drawing/2014/main" val="3672297159"/>
                    </a:ext>
                  </a:extLst>
                </a:gridCol>
                <a:gridCol w="2725850">
                  <a:extLst>
                    <a:ext uri="{9D8B030D-6E8A-4147-A177-3AD203B41FA5}">
                      <a16:colId xmlns:a16="http://schemas.microsoft.com/office/drawing/2014/main" val="2233022632"/>
                    </a:ext>
                  </a:extLst>
                </a:gridCol>
                <a:gridCol w="2725850">
                  <a:extLst>
                    <a:ext uri="{9D8B030D-6E8A-4147-A177-3AD203B41FA5}">
                      <a16:colId xmlns:a16="http://schemas.microsoft.com/office/drawing/2014/main" val="3999642911"/>
                    </a:ext>
                  </a:extLst>
                </a:gridCol>
              </a:tblGrid>
              <a:tr h="597636">
                <a:tc>
                  <a:txBody>
                    <a:bodyPr/>
                    <a:lstStyle/>
                    <a:p>
                      <a:pPr marL="0" marR="0" algn="just">
                        <a:lnSpc>
                          <a:spcPct val="150000"/>
                        </a:lnSpc>
                        <a:spcBef>
                          <a:spcPts val="0"/>
                        </a:spcBef>
                        <a:spcAft>
                          <a:spcPts val="0"/>
                        </a:spcAft>
                      </a:pPr>
                      <a:r>
                        <a:rPr lang="en-US" sz="1100" spc="-30" dirty="0">
                          <a:effectLst/>
                        </a:rPr>
                        <a:t>C</a:t>
                      </a:r>
                      <a:r>
                        <a:rPr lang="en-US" sz="1100" spc="-30" baseline="-25000" dirty="0">
                          <a:effectLst/>
                        </a:rPr>
                        <a:t>11</a:t>
                      </a:r>
                      <a:r>
                        <a:rPr lang="en-US" sz="1100" spc="-30" dirty="0">
                          <a:effectLst/>
                        </a:rPr>
                        <a:t> = {1, 2, 3} and D</a:t>
                      </a:r>
                      <a:r>
                        <a:rPr lang="en-US" sz="1100" spc="-30" baseline="-25000" dirty="0">
                          <a:effectLst/>
                        </a:rPr>
                        <a:t>11</a:t>
                      </a:r>
                      <a:r>
                        <a:rPr lang="en-US" sz="1100" spc="-30" dirty="0">
                          <a:effectLst/>
                        </a:rPr>
                        <a:t>: </a:t>
                      </a:r>
                      <a:r>
                        <a:rPr lang="en-US" sz="1100" spc="-30" dirty="0">
                          <a:effectLst/>
                          <a:sym typeface="Symbol" panose="05050102010706020507" pitchFamily="18" charset="2"/>
                        </a:rPr>
                        <a:t></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dirty="0">
                          <a:effectLst/>
                        </a:rPr>
                        <a:t>C</a:t>
                      </a:r>
                      <a:r>
                        <a:rPr lang="en-US" sz="1100" spc="-30" baseline="-25000" dirty="0">
                          <a:effectLst/>
                        </a:rPr>
                        <a:t>12</a:t>
                      </a:r>
                      <a:r>
                        <a:rPr lang="en-US" sz="1100" spc="-30" dirty="0">
                          <a:effectLst/>
                        </a:rPr>
                        <a:t> = {3} and D</a:t>
                      </a:r>
                      <a:r>
                        <a:rPr lang="en-US" sz="1100" spc="-30" baseline="-25000" dirty="0">
                          <a:effectLst/>
                        </a:rPr>
                        <a:t>12</a:t>
                      </a:r>
                      <a:r>
                        <a:rPr lang="en-US" sz="1100" spc="-30" dirty="0">
                          <a:effectLst/>
                        </a:rPr>
                        <a:t>: {1, 2}</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a:effectLst/>
                        </a:rPr>
                        <a:t>C</a:t>
                      </a:r>
                      <a:r>
                        <a:rPr lang="en-US" sz="1100" spc="-30" baseline="-25000">
                          <a:effectLst/>
                        </a:rPr>
                        <a:t>13</a:t>
                      </a:r>
                      <a:r>
                        <a:rPr lang="en-US" sz="1100" spc="-30">
                          <a:effectLst/>
                        </a:rPr>
                        <a:t> = {1, 3} and D</a:t>
                      </a:r>
                      <a:r>
                        <a:rPr lang="en-US" sz="1100" spc="-30" baseline="-25000">
                          <a:effectLst/>
                        </a:rPr>
                        <a:t>13</a:t>
                      </a:r>
                      <a:r>
                        <a:rPr lang="en-US" sz="1100" spc="-30">
                          <a:effectLst/>
                        </a:rPr>
                        <a:t>: {2}</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72624166"/>
                  </a:ext>
                </a:extLst>
              </a:tr>
              <a:tr h="597636">
                <a:tc>
                  <a:txBody>
                    <a:bodyPr/>
                    <a:lstStyle/>
                    <a:p>
                      <a:pPr marL="0" marR="0" algn="just">
                        <a:lnSpc>
                          <a:spcPct val="150000"/>
                        </a:lnSpc>
                        <a:spcBef>
                          <a:spcPts val="0"/>
                        </a:spcBef>
                        <a:spcAft>
                          <a:spcPts val="0"/>
                        </a:spcAft>
                      </a:pPr>
                      <a:r>
                        <a:rPr lang="en-US" sz="1100" spc="-30" dirty="0">
                          <a:effectLst/>
                        </a:rPr>
                        <a:t>C</a:t>
                      </a:r>
                      <a:r>
                        <a:rPr lang="en-US" sz="1100" spc="-30" baseline="-25000" dirty="0">
                          <a:effectLst/>
                        </a:rPr>
                        <a:t>21</a:t>
                      </a:r>
                      <a:r>
                        <a:rPr lang="en-US" sz="1100" spc="-30" dirty="0">
                          <a:effectLst/>
                        </a:rPr>
                        <a:t> = {1, 2} and D</a:t>
                      </a:r>
                      <a:r>
                        <a:rPr lang="en-US" sz="1100" spc="-30" baseline="-25000" dirty="0">
                          <a:effectLst/>
                        </a:rPr>
                        <a:t>21</a:t>
                      </a:r>
                      <a:r>
                        <a:rPr lang="en-US" sz="1100" spc="-30" dirty="0">
                          <a:effectLst/>
                        </a:rPr>
                        <a:t>: {3}</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a:effectLst/>
                        </a:rPr>
                        <a:t>C</a:t>
                      </a:r>
                      <a:r>
                        <a:rPr lang="en-US" sz="1100" spc="-30" baseline="-25000">
                          <a:effectLst/>
                        </a:rPr>
                        <a:t>22</a:t>
                      </a:r>
                      <a:r>
                        <a:rPr lang="en-US" sz="1100" spc="-30">
                          <a:effectLst/>
                        </a:rPr>
                        <a:t> = {1, 2, 3} and D</a:t>
                      </a:r>
                      <a:r>
                        <a:rPr lang="en-US" sz="1100" spc="-30" baseline="-25000">
                          <a:effectLst/>
                        </a:rPr>
                        <a:t>13</a:t>
                      </a:r>
                      <a:r>
                        <a:rPr lang="en-US" sz="1100" spc="-30">
                          <a:effectLst/>
                        </a:rPr>
                        <a:t>: </a:t>
                      </a:r>
                      <a:r>
                        <a:rPr lang="en-US" sz="1100" spc="-30">
                          <a:effectLst/>
                          <a:sym typeface="Symbol" panose="05050102010706020507" pitchFamily="18" charset="2"/>
                        </a:rPr>
                        <a:t></a:t>
                      </a:r>
                      <a:r>
                        <a:rPr lang="en-US" sz="1100" spc="-3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a:effectLst/>
                        </a:rPr>
                        <a:t>C</a:t>
                      </a:r>
                      <a:r>
                        <a:rPr lang="en-US" sz="1100" spc="-30" baseline="-25000">
                          <a:effectLst/>
                        </a:rPr>
                        <a:t>23</a:t>
                      </a:r>
                      <a:r>
                        <a:rPr lang="en-US" sz="1100" spc="-30">
                          <a:effectLst/>
                        </a:rPr>
                        <a:t> = {1, 2} and D</a:t>
                      </a:r>
                      <a:r>
                        <a:rPr lang="en-US" sz="1100" spc="-30" baseline="-25000">
                          <a:effectLst/>
                        </a:rPr>
                        <a:t>23</a:t>
                      </a:r>
                      <a:r>
                        <a:rPr lang="en-US" sz="1100" spc="-30">
                          <a:effectLst/>
                        </a:rPr>
                        <a:t>: {3}</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2963010"/>
                  </a:ext>
                </a:extLst>
              </a:tr>
              <a:tr h="597636">
                <a:tc>
                  <a:txBody>
                    <a:bodyPr/>
                    <a:lstStyle/>
                    <a:p>
                      <a:pPr marL="0" marR="0" algn="just">
                        <a:lnSpc>
                          <a:spcPct val="150000"/>
                        </a:lnSpc>
                        <a:spcBef>
                          <a:spcPts val="0"/>
                        </a:spcBef>
                        <a:spcAft>
                          <a:spcPts val="0"/>
                        </a:spcAft>
                      </a:pPr>
                      <a:r>
                        <a:rPr lang="en-US" sz="1100" spc="-30">
                          <a:effectLst/>
                        </a:rPr>
                        <a:t>C</a:t>
                      </a:r>
                      <a:r>
                        <a:rPr lang="en-US" sz="1100" spc="-30" baseline="-25000">
                          <a:effectLst/>
                        </a:rPr>
                        <a:t>31</a:t>
                      </a:r>
                      <a:r>
                        <a:rPr lang="en-US" sz="1100" spc="-30">
                          <a:effectLst/>
                        </a:rPr>
                        <a:t> = {2, 3} and D</a:t>
                      </a:r>
                      <a:r>
                        <a:rPr lang="en-US" sz="1100" spc="-30" baseline="-25000">
                          <a:effectLst/>
                        </a:rPr>
                        <a:t>31</a:t>
                      </a:r>
                      <a:r>
                        <a:rPr lang="en-US" sz="1100" spc="-30">
                          <a:effectLst/>
                        </a:rPr>
                        <a:t>: {1}</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a:effectLst/>
                        </a:rPr>
                        <a:t>C</a:t>
                      </a:r>
                      <a:r>
                        <a:rPr lang="en-US" sz="1100" spc="-30" baseline="-25000">
                          <a:effectLst/>
                        </a:rPr>
                        <a:t>32</a:t>
                      </a:r>
                      <a:r>
                        <a:rPr lang="en-US" sz="1100" spc="-30">
                          <a:effectLst/>
                        </a:rPr>
                        <a:t> = {3} and D</a:t>
                      </a:r>
                      <a:r>
                        <a:rPr lang="en-US" sz="1100" spc="-30" baseline="-25000">
                          <a:effectLst/>
                        </a:rPr>
                        <a:t>32</a:t>
                      </a:r>
                      <a:r>
                        <a:rPr lang="en-US" sz="1100" spc="-30">
                          <a:effectLst/>
                        </a:rPr>
                        <a:t>: {1, 2}</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dirty="0">
                          <a:effectLst/>
                        </a:rPr>
                        <a:t>C</a:t>
                      </a:r>
                      <a:r>
                        <a:rPr lang="en-US" sz="1100" spc="-30" baseline="-25000" dirty="0">
                          <a:effectLst/>
                        </a:rPr>
                        <a:t>33</a:t>
                      </a:r>
                      <a:r>
                        <a:rPr lang="en-US" sz="1100" spc="-30" dirty="0">
                          <a:effectLst/>
                        </a:rPr>
                        <a:t> = {1, 2, 3} and D</a:t>
                      </a:r>
                      <a:r>
                        <a:rPr lang="en-US" sz="1100" spc="-30" baseline="-25000" dirty="0">
                          <a:effectLst/>
                        </a:rPr>
                        <a:t>33</a:t>
                      </a:r>
                      <a:r>
                        <a:rPr lang="en-US" sz="1100" spc="-30" dirty="0">
                          <a:effectLst/>
                        </a:rPr>
                        <a:t>: </a:t>
                      </a:r>
                      <a:r>
                        <a:rPr lang="en-US" sz="1100" spc="-30" dirty="0">
                          <a:effectLst/>
                          <a:sym typeface="Symbol" panose="05050102010706020507" pitchFamily="18" charset="2"/>
                        </a:rPr>
                        <a:t></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06487037"/>
                  </a:ext>
                </a:extLst>
              </a:tr>
            </a:tbl>
          </a:graphicData>
        </a:graphic>
      </p:graphicFrame>
      <p:sp>
        <p:nvSpPr>
          <p:cNvPr id="5" name="Date Placeholder 4">
            <a:extLst>
              <a:ext uri="{FF2B5EF4-FFF2-40B4-BE49-F238E27FC236}">
                <a16:creationId xmlns:a16="http://schemas.microsoft.com/office/drawing/2014/main" id="{D100649D-268B-44C4-B5CC-C2EBA2AAB0FF}"/>
              </a:ext>
            </a:extLst>
          </p:cNvPr>
          <p:cNvSpPr>
            <a:spLocks noGrp="1"/>
          </p:cNvSpPr>
          <p:nvPr>
            <p:ph type="dt" sz="half" idx="10"/>
          </p:nvPr>
        </p:nvSpPr>
        <p:spPr/>
        <p:txBody>
          <a:bodyPr/>
          <a:lstStyle/>
          <a:p>
            <a:r>
              <a:rPr lang="en-US"/>
              <a:t>IME634:MDA</a:t>
            </a:r>
          </a:p>
        </p:txBody>
      </p:sp>
      <p:sp>
        <p:nvSpPr>
          <p:cNvPr id="6" name="Footer Placeholder 5">
            <a:extLst>
              <a:ext uri="{FF2B5EF4-FFF2-40B4-BE49-F238E27FC236}">
                <a16:creationId xmlns:a16="http://schemas.microsoft.com/office/drawing/2014/main" id="{7108947C-8485-4EB3-87DF-A9FC3C4B9BED}"/>
              </a:ext>
            </a:extLst>
          </p:cNvPr>
          <p:cNvSpPr>
            <a:spLocks noGrp="1"/>
          </p:cNvSpPr>
          <p:nvPr>
            <p:ph type="ftr" sz="quarter" idx="11"/>
          </p:nvPr>
        </p:nvSpPr>
        <p:spPr/>
        <p:txBody>
          <a:bodyPr/>
          <a:lstStyle/>
          <a:p>
            <a:r>
              <a:rPr lang="en-US"/>
              <a:t>RNSengupta,IME Dept.,IIT Kanpur,INDIA</a:t>
            </a:r>
          </a:p>
        </p:txBody>
      </p:sp>
      <p:sp>
        <p:nvSpPr>
          <p:cNvPr id="7" name="Slide Number Placeholder 6">
            <a:extLst>
              <a:ext uri="{FF2B5EF4-FFF2-40B4-BE49-F238E27FC236}">
                <a16:creationId xmlns:a16="http://schemas.microsoft.com/office/drawing/2014/main" id="{E271C6D5-6952-47FA-895C-D1FDAF9C557A}"/>
              </a:ext>
            </a:extLst>
          </p:cNvPr>
          <p:cNvSpPr>
            <a:spLocks noGrp="1"/>
          </p:cNvSpPr>
          <p:nvPr>
            <p:ph type="sldNum" sz="quarter" idx="12"/>
          </p:nvPr>
        </p:nvSpPr>
        <p:spPr/>
        <p:txBody>
          <a:bodyPr/>
          <a:lstStyle/>
          <a:p>
            <a:fld id="{9EE94C91-E7C7-4CA4-8153-EE2D68CBA75F}" type="slidenum">
              <a:rPr lang="en-US" smtClean="0"/>
              <a:t>31</a:t>
            </a:fld>
            <a:endParaRPr lang="en-US"/>
          </a:p>
        </p:txBody>
      </p:sp>
    </p:spTree>
    <p:extLst>
      <p:ext uri="{BB962C8B-B14F-4D97-AF65-F5344CB8AC3E}">
        <p14:creationId xmlns:p14="http://schemas.microsoft.com/office/powerpoint/2010/main" val="547936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4 (Construct the concordance and discordance matrices)</a:t>
                </a:r>
              </a:p>
              <a:p>
                <a:pPr>
                  <a:buFont typeface="Wingdings" panose="05000000000000000000" pitchFamily="2" charset="2"/>
                  <a:buChar char="§"/>
                </a:pPr>
                <a:r>
                  <a:rPr lang="en-US" sz="3000" dirty="0"/>
                  <a:t>Thus </a:t>
                </a:r>
                <a14:m>
                  <m:oMath xmlns:m="http://schemas.openxmlformats.org/officeDocument/2006/math">
                    <m:r>
                      <a:rPr lang="en-US" sz="3000" b="1" i="1" smtClean="0">
                        <a:latin typeface="Cambria Math" panose="02040503050406030204" pitchFamily="18" charset="0"/>
                      </a:rPr>
                      <m:t>𝑪</m:t>
                    </m:r>
                    <m:r>
                      <a:rPr lang="en-US" sz="3000" b="0" i="1" smtClean="0">
                        <a:latin typeface="Cambria Math" panose="02040503050406030204" pitchFamily="18" charset="0"/>
                      </a:rPr>
                      <m:t>=</m:t>
                    </m:r>
                    <m:d>
                      <m:dPr>
                        <m:begChr m:val="["/>
                        <m:endChr m:val="]"/>
                        <m:ctrlPr>
                          <a:rPr lang="en-US" sz="3000" b="0" i="1" smtClean="0">
                            <a:latin typeface="Cambria Math" panose="02040503050406030204" pitchFamily="18" charset="0"/>
                          </a:rPr>
                        </m:ctrlPr>
                      </m:dPr>
                      <m:e>
                        <m:m>
                          <m:mPr>
                            <m:mcs>
                              <m:mc>
                                <m:mcPr>
                                  <m:count m:val="3"/>
                                  <m:mcJc m:val="center"/>
                                </m:mcPr>
                              </m:mc>
                            </m:mcs>
                            <m:ctrlPr>
                              <a:rPr lang="en-US" sz="3000" i="1">
                                <a:latin typeface="Cambria Math" panose="02040503050406030204" pitchFamily="18" charset="0"/>
                              </a:rPr>
                            </m:ctrlPr>
                          </m:mPr>
                          <m:mr>
                            <m:e>
                              <m:r>
                                <a:rPr lang="en-US" sz="3000" b="0" i="1" smtClean="0">
                                  <a:latin typeface="Cambria Math" panose="02040503050406030204" pitchFamily="18" charset="0"/>
                                  <a:ea typeface="Cambria Math" panose="02040503050406030204" pitchFamily="18" charset="0"/>
                                </a:rPr>
                                <m:t>−</m:t>
                              </m:r>
                            </m:e>
                            <m:e>
                              <m:r>
                                <a:rPr lang="en-US" sz="3000" b="0" i="1" smtClean="0">
                                  <a:latin typeface="Cambria Math" panose="02040503050406030204" pitchFamily="18" charset="0"/>
                                  <a:ea typeface="Cambria Math" panose="02040503050406030204" pitchFamily="18" charset="0"/>
                                </a:rPr>
                                <m:t>0.25</m:t>
                              </m:r>
                            </m:e>
                            <m:e>
                              <m:r>
                                <a:rPr lang="en-US" sz="3000" i="1" smtClean="0">
                                  <a:latin typeface="Cambria Math" panose="02040503050406030204" pitchFamily="18" charset="0"/>
                                </a:rPr>
                                <m:t>0</m:t>
                              </m:r>
                              <m:r>
                                <a:rPr lang="en-US" sz="3000" b="0" i="1" smtClean="0">
                                  <a:latin typeface="Cambria Math" panose="02040503050406030204" pitchFamily="18" charset="0"/>
                                </a:rPr>
                                <m:t>.50</m:t>
                              </m:r>
                            </m:e>
                          </m:mr>
                          <m:mr>
                            <m:e>
                              <m:r>
                                <a:rPr lang="en-US" sz="3000" b="0" i="1" smtClean="0">
                                  <a:latin typeface="Cambria Math" panose="02040503050406030204" pitchFamily="18" charset="0"/>
                                  <a:ea typeface="Cambria Math" panose="02040503050406030204" pitchFamily="18" charset="0"/>
                                </a:rPr>
                                <m:t>0.75</m:t>
                              </m:r>
                            </m:e>
                            <m:e>
                              <m:r>
                                <a:rPr lang="en-US" sz="3000" b="0" i="1" smtClean="0">
                                  <a:latin typeface="Cambria Math" panose="02040503050406030204" pitchFamily="18" charset="0"/>
                                  <a:ea typeface="Cambria Math" panose="02040503050406030204" pitchFamily="18" charset="0"/>
                                </a:rPr>
                                <m:t>−</m:t>
                              </m:r>
                            </m:e>
                            <m:e>
                              <m:r>
                                <a:rPr lang="en-US" sz="3000" b="0" i="1" smtClean="0">
                                  <a:latin typeface="Cambria Math" panose="02040503050406030204" pitchFamily="18" charset="0"/>
                                  <a:ea typeface="Cambria Math" panose="02040503050406030204" pitchFamily="18" charset="0"/>
                                </a:rPr>
                                <m:t>0.75</m:t>
                              </m:r>
                            </m:e>
                          </m:mr>
                          <m:mr>
                            <m:e>
                              <m:r>
                                <a:rPr lang="en-US" sz="3000" b="0" i="1" smtClean="0">
                                  <a:latin typeface="Cambria Math" panose="02040503050406030204" pitchFamily="18" charset="0"/>
                                  <a:ea typeface="Cambria Math" panose="02040503050406030204" pitchFamily="18" charset="0"/>
                                </a:rPr>
                                <m:t>0.50</m:t>
                              </m:r>
                            </m:e>
                            <m:e>
                              <m:r>
                                <a:rPr lang="en-US" sz="3000" b="0" i="1" smtClean="0">
                                  <a:latin typeface="Cambria Math" panose="02040503050406030204" pitchFamily="18" charset="0"/>
                                  <a:ea typeface="Cambria Math" panose="02040503050406030204" pitchFamily="18" charset="0"/>
                                </a:rPr>
                                <m:t>0.25</m:t>
                              </m:r>
                            </m:e>
                            <m:e>
                              <m:r>
                                <a:rPr lang="en-US" sz="3000" b="0" i="1" smtClean="0">
                                  <a:latin typeface="Cambria Math" panose="02040503050406030204" pitchFamily="18" charset="0"/>
                                  <a:ea typeface="Cambria Math" panose="02040503050406030204" pitchFamily="18" charset="0"/>
                                </a:rPr>
                                <m:t>−</m:t>
                              </m:r>
                            </m:e>
                          </m:mr>
                        </m:m>
                      </m:e>
                    </m:d>
                  </m:oMath>
                </a14:m>
                <a:r>
                  <a:rPr lang="en-US" sz="3000" dirty="0"/>
                  <a:t> which is </a:t>
                </a:r>
                <a:r>
                  <a:rPr lang="en-US" sz="3000" b="1" dirty="0">
                    <a:solidFill>
                      <a:srgbClr val="FF0000"/>
                    </a:solidFill>
                  </a:rPr>
                  <a:t>asymmetric</a:t>
                </a:r>
                <a:r>
                  <a:rPr lang="en-US" sz="3000" dirty="0"/>
                  <a:t> along the principal diagonal</a:t>
                </a:r>
              </a:p>
              <a:p>
                <a:pPr>
                  <a:buFont typeface="Wingdings" panose="05000000000000000000" pitchFamily="2" charset="2"/>
                  <a:buChar char="§"/>
                </a:pPr>
                <a:r>
                  <a:rPr lang="en-US" sz="3000" dirty="0"/>
                  <a:t>Also check that the row sum  is 1 and the off the diagonal elements should add up to 1 </a:t>
                </a:r>
                <a:r>
                  <a:rPr lang="en-US" sz="3000" dirty="0" err="1"/>
                  <a:t>iff</a:t>
                </a:r>
                <a:r>
                  <a:rPr lang="en-US" sz="3000" dirty="0"/>
                  <a:t> there is no inconsistency in the ranking between alternatives for the criterion or criteria</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8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3409CAC3-3CE7-44C6-9E94-9B21B7D63BE5}"/>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99D9DF04-C7B6-4A77-AED8-5CC77B5B040A}"/>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7D15328D-2C8C-4242-8FC1-32F00B3D278A}"/>
              </a:ext>
            </a:extLst>
          </p:cNvPr>
          <p:cNvSpPr>
            <a:spLocks noGrp="1"/>
          </p:cNvSpPr>
          <p:nvPr>
            <p:ph type="sldNum" sz="quarter" idx="12"/>
          </p:nvPr>
        </p:nvSpPr>
        <p:spPr/>
        <p:txBody>
          <a:bodyPr/>
          <a:lstStyle/>
          <a:p>
            <a:fld id="{9EE94C91-E7C7-4CA4-8153-EE2D68CBA75F}" type="slidenum">
              <a:rPr lang="en-US" smtClean="0"/>
              <a:t>32</a:t>
            </a:fld>
            <a:endParaRPr lang="en-US"/>
          </a:p>
        </p:txBody>
      </p:sp>
    </p:spTree>
    <p:extLst>
      <p:ext uri="{BB962C8B-B14F-4D97-AF65-F5344CB8AC3E}">
        <p14:creationId xmlns:p14="http://schemas.microsoft.com/office/powerpoint/2010/main" val="3967376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4 (Construct the concordance and discordance matrices)</a:t>
                </a:r>
              </a:p>
              <a:p>
                <a:pPr>
                  <a:buFont typeface="Wingdings" panose="05000000000000000000" pitchFamily="2" charset="2"/>
                  <a:buChar char="§"/>
                </a:pPr>
                <a:r>
                  <a:rPr lang="en-US" sz="3000" dirty="0"/>
                  <a:t>The </a:t>
                </a:r>
                <a:r>
                  <a:rPr lang="en-US" sz="3000" b="1" i="1" dirty="0">
                    <a:solidFill>
                      <a:srgbClr val="FF0000"/>
                    </a:solidFill>
                  </a:rPr>
                  <a:t>discordance</a:t>
                </a:r>
                <a:r>
                  <a:rPr lang="en-US" sz="3000" dirty="0"/>
                  <a:t> matrix, </a:t>
                </a:r>
                <a:r>
                  <a:rPr lang="en-US" sz="3000" b="1" dirty="0"/>
                  <a:t>D</a:t>
                </a:r>
                <a:r>
                  <a:rPr lang="en-US" sz="3000" dirty="0"/>
                  <a:t>, expresses the degree that a certain alternative A</a:t>
                </a:r>
                <a:r>
                  <a:rPr lang="en-US" sz="3000" baseline="-25000" dirty="0"/>
                  <a:t>k</a:t>
                </a:r>
                <a:r>
                  <a:rPr lang="en-US" sz="3000" dirty="0"/>
                  <a:t> is worse than a competing alternative, A</a:t>
                </a:r>
                <a:r>
                  <a:rPr lang="en-US" sz="3000" baseline="-25000" dirty="0"/>
                  <a:t>l</a:t>
                </a:r>
                <a:r>
                  <a:rPr lang="en-US" sz="3000" dirty="0"/>
                  <a:t>,  for the </a:t>
                </a:r>
                <a14:m>
                  <m:oMath xmlns:m="http://schemas.openxmlformats.org/officeDocument/2006/math">
                    <m:sSup>
                      <m:sSupPr>
                        <m:ctrlPr>
                          <a:rPr lang="en-US" sz="3000" b="0" i="1" smtClean="0">
                            <a:latin typeface="Cambria Math" panose="02040503050406030204" pitchFamily="18" charset="0"/>
                          </a:rPr>
                        </m:ctrlPr>
                      </m:sSupPr>
                      <m:e>
                        <m:r>
                          <a:rPr lang="en-US" sz="3000" b="0" i="1" smtClean="0">
                            <a:latin typeface="Cambria Math" panose="02040503050406030204" pitchFamily="18" charset="0"/>
                          </a:rPr>
                          <m:t>𝑗</m:t>
                        </m:r>
                      </m:e>
                      <m:sup>
                        <m:r>
                          <a:rPr lang="en-US" sz="3000" b="0" i="1" smtClean="0">
                            <a:latin typeface="Cambria Math" panose="02040503050406030204" pitchFamily="18" charset="0"/>
                          </a:rPr>
                          <m:t>𝑡h</m:t>
                        </m:r>
                      </m:sup>
                    </m:sSup>
                  </m:oMath>
                </a14:m>
                <a:r>
                  <a:rPr lang="en-US" sz="3000" dirty="0"/>
                  <a:t> criterion, </a:t>
                </a:r>
                <a14:m>
                  <m:oMath xmlns:m="http://schemas.openxmlformats.org/officeDocument/2006/math">
                    <m:r>
                      <a:rPr lang="en-US" sz="3000" b="0" i="1" smtClean="0">
                        <a:latin typeface="Cambria Math" panose="02040503050406030204" pitchFamily="18" charset="0"/>
                      </a:rPr>
                      <m:t>𝑗</m:t>
                    </m:r>
                    <m:r>
                      <a:rPr lang="en-US" sz="3000" b="0" i="1" smtClean="0">
                        <a:latin typeface="Cambria Math" panose="02040503050406030204" pitchFamily="18" charset="0"/>
                      </a:rPr>
                      <m:t>=1, ⋯,</m:t>
                    </m:r>
                    <m:r>
                      <a:rPr lang="en-US" sz="3000" b="0" i="1" smtClean="0">
                        <a:latin typeface="Cambria Math" panose="02040503050406030204" pitchFamily="18" charset="0"/>
                        <a:ea typeface="Cambria Math" panose="02040503050406030204" pitchFamily="18" charset="0"/>
                      </a:rPr>
                      <m:t>𝑛</m:t>
                    </m:r>
                  </m:oMath>
                </a14:m>
                <a:endParaRPr lang="en-US" sz="3000" dirty="0"/>
              </a:p>
              <a:p>
                <a:pPr>
                  <a:buFont typeface="Wingdings" panose="05000000000000000000" pitchFamily="2" charset="2"/>
                  <a:buChar char="§"/>
                </a:pPr>
                <a:r>
                  <a:rPr lang="en-US" sz="3000" dirty="0"/>
                  <a:t>The elements of the </a:t>
                </a:r>
                <a:r>
                  <a:rPr lang="en-US" sz="3000" b="1" i="1" dirty="0">
                    <a:solidFill>
                      <a:srgbClr val="FF0000"/>
                    </a:solidFill>
                  </a:rPr>
                  <a:t>discordance</a:t>
                </a:r>
                <a:r>
                  <a:rPr lang="en-US" sz="3000" dirty="0"/>
                  <a:t> matrix is given by the formulae </a:t>
                </a:r>
                <a14:m>
                  <m:oMath xmlns:m="http://schemas.openxmlformats.org/officeDocument/2006/math">
                    <m:sSub>
                      <m:sSubPr>
                        <m:ctrlPr>
                          <a:rPr lang="en-US" sz="3000" i="1" smtClean="0">
                            <a:latin typeface="Cambria Math" panose="02040503050406030204" pitchFamily="18" charset="0"/>
                          </a:rPr>
                        </m:ctrlPr>
                      </m:sSubPr>
                      <m:e>
                        <m:r>
                          <a:rPr lang="en-US" sz="3000" b="0" i="1" smtClean="0">
                            <a:latin typeface="Cambria Math" panose="02040503050406030204" pitchFamily="18" charset="0"/>
                          </a:rPr>
                          <m:t>𝑑</m:t>
                        </m:r>
                      </m:e>
                      <m:sub>
                        <m:r>
                          <a:rPr lang="en-US" sz="3000" b="0" i="1" smtClean="0">
                            <a:latin typeface="Cambria Math" panose="02040503050406030204" pitchFamily="18" charset="0"/>
                          </a:rPr>
                          <m:t>𝑘𝑙</m:t>
                        </m:r>
                      </m:sub>
                    </m:sSub>
                    <m:r>
                      <a:rPr lang="en-US" sz="3000" b="0" i="1" smtClean="0">
                        <a:latin typeface="Cambria Math" panose="02040503050406030204" pitchFamily="18" charset="0"/>
                      </a:rPr>
                      <m:t>=</m:t>
                    </m:r>
                    <m:d>
                      <m:dPr>
                        <m:begChr m:val="{"/>
                        <m:endChr m:val="}"/>
                        <m:ctrlPr>
                          <a:rPr lang="en-US" sz="3000" b="0" i="1" smtClean="0">
                            <a:latin typeface="Cambria Math" panose="02040503050406030204" pitchFamily="18" charset="0"/>
                          </a:rPr>
                        </m:ctrlPr>
                      </m:dPr>
                      <m:e>
                        <m:f>
                          <m:fPr>
                            <m:ctrlPr>
                              <a:rPr lang="en-US" sz="3000" i="1">
                                <a:latin typeface="Cambria Math" panose="02040503050406030204" pitchFamily="18" charset="0"/>
                              </a:rPr>
                            </m:ctrlPr>
                          </m:fPr>
                          <m:num>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𝐷</m:t>
                                        </m:r>
                                      </m:e>
                                      <m:sub>
                                        <m:r>
                                          <a:rPr lang="en-US" sz="3000" i="1">
                                            <a:latin typeface="Cambria Math" panose="02040503050406030204" pitchFamily="18" charset="0"/>
                                            <a:ea typeface="Cambria Math" panose="02040503050406030204" pitchFamily="18" charset="0"/>
                                          </a:rPr>
                                          <m:t>𝑘𝑙</m:t>
                                        </m:r>
                                      </m:sub>
                                    </m:sSub>
                                  </m:lim>
                                </m:limLow>
                              </m:fName>
                              <m:e>
                                <m:d>
                                  <m:dPr>
                                    <m:begChr m:val="|"/>
                                    <m:endChr m:val="|"/>
                                    <m:ctrlPr>
                                      <a:rPr lang="en-US" sz="3000" i="1">
                                        <a:latin typeface="Cambria Math" panose="02040503050406030204" pitchFamily="18" charset="0"/>
                                      </a:rPr>
                                    </m:ctrlPr>
                                  </m:dPr>
                                  <m:e>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𝑘𝑙</m:t>
                                        </m:r>
                                      </m:sub>
                                    </m:sSub>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𝑙𝑗</m:t>
                                        </m:r>
                                      </m:sub>
                                    </m:sSub>
                                  </m:e>
                                </m:d>
                              </m:e>
                            </m:func>
                          </m:num>
                          <m:den>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lim>
                                </m:limLow>
                              </m:fName>
                              <m:e>
                                <m:d>
                                  <m:dPr>
                                    <m:begChr m:val="|"/>
                                    <m:endChr m:val="|"/>
                                    <m:ctrlPr>
                                      <a:rPr lang="en-US" sz="3000" i="1">
                                        <a:latin typeface="Cambria Math" panose="02040503050406030204" pitchFamily="18" charset="0"/>
                                      </a:rPr>
                                    </m:ctrlPr>
                                  </m:dPr>
                                  <m:e>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𝑘𝑙</m:t>
                                        </m:r>
                                      </m:sub>
                                    </m:sSub>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𝑙𝑗</m:t>
                                        </m:r>
                                      </m:sub>
                                    </m:sSub>
                                  </m:e>
                                </m:d>
                              </m:e>
                            </m:func>
                          </m:den>
                        </m:f>
                      </m:e>
                    </m:d>
                  </m:oMath>
                </a14:m>
                <a:endParaRPr lang="en-US" sz="3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801" r="-52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7C3EC25-5382-47A3-B20E-B6575FEFFF35}"/>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468371DA-8409-4713-B636-2C59E65F0D3B}"/>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FD287865-8705-4EE1-8C52-106E00D2DDD3}"/>
              </a:ext>
            </a:extLst>
          </p:cNvPr>
          <p:cNvSpPr>
            <a:spLocks noGrp="1"/>
          </p:cNvSpPr>
          <p:nvPr>
            <p:ph type="sldNum" sz="quarter" idx="12"/>
          </p:nvPr>
        </p:nvSpPr>
        <p:spPr/>
        <p:txBody>
          <a:bodyPr/>
          <a:lstStyle/>
          <a:p>
            <a:fld id="{9EE94C91-E7C7-4CA4-8153-EE2D68CBA75F}" type="slidenum">
              <a:rPr lang="en-US" smtClean="0"/>
              <a:t>33</a:t>
            </a:fld>
            <a:endParaRPr lang="en-US"/>
          </a:p>
        </p:txBody>
      </p:sp>
    </p:spTree>
    <p:extLst>
      <p:ext uri="{BB962C8B-B14F-4D97-AF65-F5344CB8AC3E}">
        <p14:creationId xmlns:p14="http://schemas.microsoft.com/office/powerpoint/2010/main" val="3360313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4 (Construct the concordance and discordance matrices)</a:t>
                </a:r>
              </a:p>
              <a:p>
                <a:pPr marL="0" indent="0">
                  <a:buNone/>
                </a:pPr>
                <a:r>
                  <a:rPr lang="en-US" sz="3000" dirty="0"/>
                  <a:t>Hence</a:t>
                </a:r>
              </a:p>
              <a:p>
                <a:pPr>
                  <a:buFont typeface="Wingdings" panose="05000000000000000000" pitchFamily="2" charset="2"/>
                  <a:buChar char="§"/>
                </a:pP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𝑑</m:t>
                        </m:r>
                      </m:e>
                      <m:sub>
                        <m:r>
                          <a:rPr lang="en-US" sz="3000" b="0" i="1" smtClean="0">
                            <a:latin typeface="Cambria Math" panose="02040503050406030204" pitchFamily="18" charset="0"/>
                          </a:rPr>
                          <m:t>12</m:t>
                        </m:r>
                      </m:sub>
                    </m:sSub>
                    <m:r>
                      <a:rPr lang="en-US" sz="3000" i="1">
                        <a:latin typeface="Cambria Math" panose="02040503050406030204" pitchFamily="18" charset="0"/>
                      </a:rPr>
                      <m:t>=</m:t>
                    </m:r>
                    <m:f>
                      <m:fPr>
                        <m:ctrlPr>
                          <a:rPr lang="en-US" sz="3000" i="1">
                            <a:latin typeface="Cambria Math" panose="02040503050406030204" pitchFamily="18" charset="0"/>
                          </a:rPr>
                        </m:ctrlPr>
                      </m:fPr>
                      <m:num>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b="0" i="1" smtClean="0">
                                    <a:latin typeface="Cambria Math" panose="02040503050406030204" pitchFamily="18" charset="0"/>
                                  </a:rPr>
                                  <m:t>=1,2</m:t>
                                </m:r>
                              </m:lim>
                            </m:limLow>
                          </m:fName>
                          <m:e>
                            <m:d>
                              <m:dPr>
                                <m:ctrlPr>
                                  <a:rPr lang="en-US" sz="3000" i="1" smtClean="0">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b="0" i="1" smtClean="0">
                                        <a:latin typeface="Cambria Math" panose="02040503050406030204" pitchFamily="18" charset="0"/>
                                      </a:rPr>
                                      <m:t>0.14</m:t>
                                    </m:r>
                                    <m:r>
                                      <a:rPr lang="en-US" sz="3000" i="1">
                                        <a:latin typeface="Cambria Math" panose="02040503050406030204" pitchFamily="18" charset="0"/>
                                      </a:rPr>
                                      <m:t>−</m:t>
                                    </m:r>
                                    <m:r>
                                      <a:rPr lang="en-US" sz="3000" b="0" i="1" smtClean="0">
                                        <a:latin typeface="Cambria Math" panose="02040503050406030204" pitchFamily="18" charset="0"/>
                                      </a:rPr>
                                      <m:t>0.21</m:t>
                                    </m:r>
                                  </m:e>
                                </m:d>
                                <m:r>
                                  <a:rPr lang="en-US" sz="3000" b="0" i="1" smtClean="0">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m:t>
                                    </m:r>
                                    <m:r>
                                      <a:rPr lang="en-US" sz="3000" b="0" i="1" smtClean="0">
                                        <a:latin typeface="Cambria Math" panose="02040503050406030204" pitchFamily="18" charset="0"/>
                                      </a:rPr>
                                      <m:t>0</m:t>
                                    </m:r>
                                    <m:r>
                                      <a:rPr lang="en-US" sz="3000" i="1">
                                        <a:latin typeface="Cambria Math" panose="02040503050406030204" pitchFamily="18" charset="0"/>
                                      </a:rPr>
                                      <m:t>−0.</m:t>
                                    </m:r>
                                    <m:r>
                                      <a:rPr lang="en-US" sz="3000" b="0" i="1" smtClean="0">
                                        <a:latin typeface="Cambria Math" panose="02040503050406030204" pitchFamily="18" charset="0"/>
                                      </a:rPr>
                                      <m:t>39</m:t>
                                    </m:r>
                                  </m:e>
                                </m:d>
                              </m:e>
                            </m:d>
                          </m:e>
                        </m:func>
                      </m:num>
                      <m:den>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=1,2,3</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0.14−0.21</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0.10−0.39</m:t>
                                    </m:r>
                                  </m:e>
                                </m:d>
                                <m:r>
                                  <a:rPr lang="en-US" sz="3000" b="0" i="1" smtClean="0">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m:t>
                                    </m:r>
                                    <m:r>
                                      <a:rPr lang="en-US" sz="3000" b="0" i="1" smtClean="0">
                                        <a:latin typeface="Cambria Math" panose="02040503050406030204" pitchFamily="18" charset="0"/>
                                      </a:rPr>
                                      <m:t>7</m:t>
                                    </m:r>
                                    <m:r>
                                      <a:rPr lang="en-US" sz="3000" i="1">
                                        <a:latin typeface="Cambria Math" panose="02040503050406030204" pitchFamily="18" charset="0"/>
                                      </a:rPr>
                                      <m:t>−0.</m:t>
                                    </m:r>
                                    <m:r>
                                      <a:rPr lang="en-US" sz="3000" b="0" i="1" smtClean="0">
                                        <a:latin typeface="Cambria Math" panose="02040503050406030204" pitchFamily="18" charset="0"/>
                                      </a:rPr>
                                      <m:t>08</m:t>
                                    </m:r>
                                  </m:e>
                                </m:d>
                              </m:e>
                            </m:d>
                          </m:e>
                        </m:func>
                      </m:den>
                    </m:f>
                    <m:r>
                      <a:rPr lang="en-US" sz="3000" b="0" i="1" smtClean="0">
                        <a:latin typeface="Cambria Math" panose="02040503050406030204" pitchFamily="18" charset="0"/>
                      </a:rPr>
                      <m:t>=</m:t>
                    </m:r>
                    <m:f>
                      <m:fPr>
                        <m:ctrlPr>
                          <a:rPr lang="en-US" sz="3000" b="0" i="1" smtClean="0">
                            <a:latin typeface="Cambria Math" panose="02040503050406030204" pitchFamily="18" charset="0"/>
                          </a:rPr>
                        </m:ctrlPr>
                      </m:fPr>
                      <m:num>
                        <m:r>
                          <a:rPr lang="en-US" sz="3000" b="0" i="1" smtClean="0">
                            <a:latin typeface="Cambria Math" panose="02040503050406030204" pitchFamily="18" charset="0"/>
                          </a:rPr>
                          <m:t>0.29</m:t>
                        </m:r>
                      </m:num>
                      <m:den>
                        <m:r>
                          <a:rPr lang="en-US" sz="3000" b="0" i="1" smtClean="0">
                            <a:latin typeface="Cambria Math" panose="02040503050406030204" pitchFamily="18" charset="0"/>
                          </a:rPr>
                          <m:t>0.29</m:t>
                        </m:r>
                      </m:den>
                    </m:f>
                    <m:r>
                      <a:rPr lang="en-US" sz="3000" b="0" i="1" smtClean="0">
                        <a:latin typeface="Cambria Math" panose="02040503050406030204" pitchFamily="18" charset="0"/>
                      </a:rPr>
                      <m:t>=1.00</m:t>
                    </m:r>
                  </m:oMath>
                </a14:m>
                <a:endParaRPr lang="en-US" sz="3000" dirty="0"/>
              </a:p>
              <a:p>
                <a:pPr>
                  <a:buFont typeface="Wingdings" panose="05000000000000000000" pitchFamily="2" charset="2"/>
                  <a:buChar char="§"/>
                </a:pP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𝑑</m:t>
                        </m:r>
                      </m:e>
                      <m:sub>
                        <m:r>
                          <a:rPr lang="en-US" sz="3000" i="1">
                            <a:latin typeface="Cambria Math" panose="02040503050406030204" pitchFamily="18" charset="0"/>
                          </a:rPr>
                          <m:t>1</m:t>
                        </m:r>
                        <m:r>
                          <a:rPr lang="en-US" sz="3000" b="0" i="1" smtClean="0">
                            <a:latin typeface="Cambria Math" panose="02040503050406030204" pitchFamily="18" charset="0"/>
                          </a:rPr>
                          <m:t>3</m:t>
                        </m:r>
                      </m:sub>
                    </m:sSub>
                    <m:r>
                      <a:rPr lang="en-US" sz="3000" i="1">
                        <a:latin typeface="Cambria Math" panose="02040503050406030204" pitchFamily="18" charset="0"/>
                      </a:rPr>
                      <m:t>=</m:t>
                    </m:r>
                    <m:f>
                      <m:fPr>
                        <m:ctrlPr>
                          <a:rPr lang="en-US" sz="3000" i="1">
                            <a:latin typeface="Cambria Math" panose="02040503050406030204" pitchFamily="18" charset="0"/>
                          </a:rPr>
                        </m:ctrlPr>
                      </m:fPr>
                      <m:num>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=2</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m:t>
                                    </m:r>
                                    <m:r>
                                      <a:rPr lang="en-US" sz="3000" b="0" i="1" smtClean="0">
                                        <a:latin typeface="Cambria Math" panose="02040503050406030204" pitchFamily="18" charset="0"/>
                                      </a:rPr>
                                      <m:t>0</m:t>
                                    </m:r>
                                    <m:r>
                                      <a:rPr lang="en-US" sz="3000" i="1">
                                        <a:latin typeface="Cambria Math" panose="02040503050406030204" pitchFamily="18" charset="0"/>
                                      </a:rPr>
                                      <m:t>−0.2</m:t>
                                    </m:r>
                                    <m:r>
                                      <a:rPr lang="en-US" sz="3000" b="0" i="1" smtClean="0">
                                        <a:latin typeface="Cambria Math" panose="02040503050406030204" pitchFamily="18" charset="0"/>
                                      </a:rPr>
                                      <m:t>9</m:t>
                                    </m:r>
                                  </m:e>
                                </m:d>
                              </m:e>
                            </m:d>
                          </m:e>
                        </m:func>
                      </m:num>
                      <m:den>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=1,2,3</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0.14−0.</m:t>
                                    </m:r>
                                    <m:r>
                                      <a:rPr lang="en-US" sz="3000" b="0" i="1" smtClean="0">
                                        <a:latin typeface="Cambria Math" panose="02040503050406030204" pitchFamily="18" charset="0"/>
                                      </a:rPr>
                                      <m:t>07</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0.10−0.</m:t>
                                    </m:r>
                                    <m:r>
                                      <a:rPr lang="en-US" sz="3000" b="0" i="1" smtClean="0">
                                        <a:latin typeface="Cambria Math" panose="02040503050406030204" pitchFamily="18" charset="0"/>
                                      </a:rPr>
                                      <m:t>2</m:t>
                                    </m:r>
                                    <m:r>
                                      <a:rPr lang="en-US" sz="3000" i="1">
                                        <a:latin typeface="Cambria Math" panose="02040503050406030204" pitchFamily="18" charset="0"/>
                                      </a:rPr>
                                      <m:t>9</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0.17−0.</m:t>
                                    </m:r>
                                    <m:r>
                                      <a:rPr lang="en-US" sz="3000" b="0" i="1" smtClean="0">
                                        <a:latin typeface="Cambria Math" panose="02040503050406030204" pitchFamily="18" charset="0"/>
                                      </a:rPr>
                                      <m:t>17</m:t>
                                    </m:r>
                                  </m:e>
                                </m:d>
                              </m:e>
                            </m:d>
                          </m:e>
                        </m:func>
                      </m:den>
                    </m:f>
                    <m:r>
                      <a:rPr lang="en-US" sz="3000" i="1">
                        <a:latin typeface="Cambria Math" panose="02040503050406030204" pitchFamily="18" charset="0"/>
                      </a:rPr>
                      <m:t>=</m:t>
                    </m:r>
                    <m:f>
                      <m:fPr>
                        <m:ctrlPr>
                          <a:rPr lang="en-US" sz="3000" i="1">
                            <a:latin typeface="Cambria Math" panose="02040503050406030204" pitchFamily="18" charset="0"/>
                          </a:rPr>
                        </m:ctrlPr>
                      </m:fPr>
                      <m:num>
                        <m:r>
                          <a:rPr lang="en-US" sz="3000" i="1">
                            <a:latin typeface="Cambria Math" panose="02040503050406030204" pitchFamily="18" charset="0"/>
                          </a:rPr>
                          <m:t>0.</m:t>
                        </m:r>
                        <m:r>
                          <a:rPr lang="en-US" sz="3000" b="0" i="1" smtClean="0">
                            <a:latin typeface="Cambria Math" panose="02040503050406030204" pitchFamily="18" charset="0"/>
                          </a:rPr>
                          <m:t>1</m:t>
                        </m:r>
                        <m:r>
                          <a:rPr lang="en-US" sz="3000" i="1">
                            <a:latin typeface="Cambria Math" panose="02040503050406030204" pitchFamily="18" charset="0"/>
                          </a:rPr>
                          <m:t>9</m:t>
                        </m:r>
                      </m:num>
                      <m:den>
                        <m:r>
                          <a:rPr lang="en-US" sz="3000" i="1">
                            <a:latin typeface="Cambria Math" panose="02040503050406030204" pitchFamily="18" charset="0"/>
                          </a:rPr>
                          <m:t>0.</m:t>
                        </m:r>
                        <m:r>
                          <a:rPr lang="en-US" sz="3000" b="0" i="1" smtClean="0">
                            <a:latin typeface="Cambria Math" panose="02040503050406030204" pitchFamily="18" charset="0"/>
                          </a:rPr>
                          <m:t>1</m:t>
                        </m:r>
                        <m:r>
                          <a:rPr lang="en-US" sz="3000" i="1">
                            <a:latin typeface="Cambria Math" panose="02040503050406030204" pitchFamily="18" charset="0"/>
                          </a:rPr>
                          <m:t>9</m:t>
                        </m:r>
                      </m:den>
                    </m:f>
                    <m:r>
                      <a:rPr lang="en-US" sz="3000" i="1">
                        <a:latin typeface="Cambria Math" panose="02040503050406030204" pitchFamily="18" charset="0"/>
                      </a:rPr>
                      <m:t>=1.0</m:t>
                    </m:r>
                    <m:r>
                      <a:rPr lang="en-US" sz="3000" b="0" i="1" smtClean="0">
                        <a:latin typeface="Cambria Math" panose="02040503050406030204" pitchFamily="18" charset="0"/>
                      </a:rPr>
                      <m:t>0</m:t>
                    </m:r>
                  </m:oMath>
                </a14:m>
                <a:endParaRPr lang="en-US" sz="3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391" t="-28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D3BB998-68C3-4151-9CBC-31C7B9499C1C}"/>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CCF53DA4-3C09-4F31-85EE-8E9EDF248765}"/>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D90DAE22-3F92-411E-96D7-9D8967CFA896}"/>
              </a:ext>
            </a:extLst>
          </p:cNvPr>
          <p:cNvSpPr>
            <a:spLocks noGrp="1"/>
          </p:cNvSpPr>
          <p:nvPr>
            <p:ph type="sldNum" sz="quarter" idx="12"/>
          </p:nvPr>
        </p:nvSpPr>
        <p:spPr/>
        <p:txBody>
          <a:bodyPr/>
          <a:lstStyle/>
          <a:p>
            <a:fld id="{9EE94C91-E7C7-4CA4-8153-EE2D68CBA75F}" type="slidenum">
              <a:rPr lang="en-US" smtClean="0"/>
              <a:t>34</a:t>
            </a:fld>
            <a:endParaRPr lang="en-US"/>
          </a:p>
        </p:txBody>
      </p:sp>
    </p:spTree>
    <p:extLst>
      <p:ext uri="{BB962C8B-B14F-4D97-AF65-F5344CB8AC3E}">
        <p14:creationId xmlns:p14="http://schemas.microsoft.com/office/powerpoint/2010/main" val="403410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𝑑</m:t>
                        </m:r>
                      </m:e>
                      <m:sub>
                        <m:r>
                          <a:rPr lang="en-US" sz="3000" b="0" i="1" smtClean="0">
                            <a:latin typeface="Cambria Math" panose="02040503050406030204" pitchFamily="18" charset="0"/>
                          </a:rPr>
                          <m:t>21</m:t>
                        </m:r>
                      </m:sub>
                    </m:sSub>
                    <m:r>
                      <a:rPr lang="en-US" sz="3000" i="1">
                        <a:latin typeface="Cambria Math" panose="02040503050406030204" pitchFamily="18" charset="0"/>
                      </a:rPr>
                      <m:t>=</m:t>
                    </m:r>
                    <m:f>
                      <m:fPr>
                        <m:ctrlPr>
                          <a:rPr lang="en-US" sz="3000" i="1">
                            <a:latin typeface="Cambria Math" panose="02040503050406030204" pitchFamily="18" charset="0"/>
                          </a:rPr>
                        </m:ctrlPr>
                      </m:fPr>
                      <m:num>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=3</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08</m:t>
                                    </m:r>
                                    <m:r>
                                      <a:rPr lang="en-US" sz="3000" i="1">
                                        <a:latin typeface="Cambria Math" panose="02040503050406030204" pitchFamily="18" charset="0"/>
                                      </a:rPr>
                                      <m:t>−0.</m:t>
                                    </m:r>
                                    <m:r>
                                      <a:rPr lang="en-US" sz="3000" b="0" i="1" smtClean="0">
                                        <a:latin typeface="Cambria Math" panose="02040503050406030204" pitchFamily="18" charset="0"/>
                                      </a:rPr>
                                      <m:t>17</m:t>
                                    </m:r>
                                  </m:e>
                                </m:d>
                              </m:e>
                            </m:d>
                          </m:e>
                        </m:func>
                      </m:num>
                      <m:den>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=1,2,3</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2</m:t>
                                    </m:r>
                                    <m:r>
                                      <a:rPr lang="en-US" sz="3000" i="1">
                                        <a:latin typeface="Cambria Math" panose="02040503050406030204" pitchFamily="18" charset="0"/>
                                      </a:rPr>
                                      <m:t>1−0.</m:t>
                                    </m:r>
                                    <m:r>
                                      <a:rPr lang="en-US" sz="3000" b="0" i="1" smtClean="0">
                                        <a:latin typeface="Cambria Math" panose="02040503050406030204" pitchFamily="18" charset="0"/>
                                      </a:rPr>
                                      <m:t>14</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39</m:t>
                                    </m:r>
                                    <m:r>
                                      <a:rPr lang="en-US" sz="3000" i="1">
                                        <a:latin typeface="Cambria Math" panose="02040503050406030204" pitchFamily="18" charset="0"/>
                                      </a:rPr>
                                      <m:t>−0.</m:t>
                                    </m:r>
                                    <m:r>
                                      <a:rPr lang="en-US" sz="3000" b="0" i="1" smtClean="0">
                                        <a:latin typeface="Cambria Math" panose="02040503050406030204" pitchFamily="18" charset="0"/>
                                      </a:rPr>
                                      <m:t>10</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08</m:t>
                                    </m:r>
                                    <m:r>
                                      <a:rPr lang="en-US" sz="3000" i="1">
                                        <a:latin typeface="Cambria Math" panose="02040503050406030204" pitchFamily="18" charset="0"/>
                                      </a:rPr>
                                      <m:t>−0.17</m:t>
                                    </m:r>
                                  </m:e>
                                </m:d>
                              </m:e>
                            </m:d>
                          </m:e>
                        </m:func>
                      </m:den>
                    </m:f>
                    <m:r>
                      <a:rPr lang="en-US" sz="3000" i="1">
                        <a:latin typeface="Cambria Math" panose="02040503050406030204" pitchFamily="18" charset="0"/>
                      </a:rPr>
                      <m:t>=</m:t>
                    </m:r>
                    <m:f>
                      <m:fPr>
                        <m:ctrlPr>
                          <a:rPr lang="en-US" sz="3000" i="1">
                            <a:latin typeface="Cambria Math" panose="02040503050406030204" pitchFamily="18" charset="0"/>
                          </a:rPr>
                        </m:ctrlPr>
                      </m:fPr>
                      <m:num>
                        <m:r>
                          <a:rPr lang="en-US" sz="3000" i="1">
                            <a:latin typeface="Cambria Math" panose="02040503050406030204" pitchFamily="18" charset="0"/>
                          </a:rPr>
                          <m:t>0.</m:t>
                        </m:r>
                        <m:r>
                          <a:rPr lang="en-US" sz="3000" b="0" i="1" smtClean="0">
                            <a:latin typeface="Cambria Math" panose="02040503050406030204" pitchFamily="18" charset="0"/>
                          </a:rPr>
                          <m:t>0</m:t>
                        </m:r>
                        <m:r>
                          <a:rPr lang="en-US" sz="3000" i="1">
                            <a:latin typeface="Cambria Math" panose="02040503050406030204" pitchFamily="18" charset="0"/>
                          </a:rPr>
                          <m:t>9</m:t>
                        </m:r>
                      </m:num>
                      <m:den>
                        <m:r>
                          <a:rPr lang="en-US" sz="3000" i="1">
                            <a:latin typeface="Cambria Math" panose="02040503050406030204" pitchFamily="18" charset="0"/>
                          </a:rPr>
                          <m:t>0.</m:t>
                        </m:r>
                        <m:r>
                          <a:rPr lang="en-US" sz="3000" b="0" i="1" smtClean="0">
                            <a:latin typeface="Cambria Math" panose="02040503050406030204" pitchFamily="18" charset="0"/>
                          </a:rPr>
                          <m:t>2</m:t>
                        </m:r>
                        <m:r>
                          <a:rPr lang="en-US" sz="3000" i="1">
                            <a:latin typeface="Cambria Math" panose="02040503050406030204" pitchFamily="18" charset="0"/>
                          </a:rPr>
                          <m:t>9</m:t>
                        </m:r>
                      </m:den>
                    </m:f>
                    <m:r>
                      <a:rPr lang="en-US" sz="3000" i="1">
                        <a:latin typeface="Cambria Math" panose="02040503050406030204" pitchFamily="18" charset="0"/>
                      </a:rPr>
                      <m:t>=</m:t>
                    </m:r>
                    <m:r>
                      <a:rPr lang="en-US" sz="3000" b="0" i="1" smtClean="0">
                        <a:latin typeface="Cambria Math" panose="02040503050406030204" pitchFamily="18" charset="0"/>
                      </a:rPr>
                      <m:t>0.31</m:t>
                    </m:r>
                  </m:oMath>
                </a14:m>
                <a:endParaRPr lang="en-US" sz="3000" dirty="0"/>
              </a:p>
              <a:p>
                <a:pPr>
                  <a:buFont typeface="Wingdings" panose="05000000000000000000" pitchFamily="2" charset="2"/>
                  <a:buChar char="§"/>
                </a:pP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𝑑</m:t>
                        </m:r>
                      </m:e>
                      <m:sub>
                        <m:r>
                          <a:rPr lang="en-US" sz="3000" b="0" i="1" smtClean="0">
                            <a:latin typeface="Cambria Math" panose="02040503050406030204" pitchFamily="18" charset="0"/>
                          </a:rPr>
                          <m:t>2</m:t>
                        </m:r>
                        <m:r>
                          <a:rPr lang="en-US" sz="3000" i="1">
                            <a:latin typeface="Cambria Math" panose="02040503050406030204" pitchFamily="18" charset="0"/>
                          </a:rPr>
                          <m:t>3</m:t>
                        </m:r>
                      </m:sub>
                    </m:sSub>
                    <m:r>
                      <a:rPr lang="en-US" sz="3000" i="1">
                        <a:latin typeface="Cambria Math" panose="02040503050406030204" pitchFamily="18" charset="0"/>
                      </a:rPr>
                      <m:t>=</m:t>
                    </m:r>
                    <m:f>
                      <m:fPr>
                        <m:ctrlPr>
                          <a:rPr lang="en-US" sz="3000" i="1">
                            <a:latin typeface="Cambria Math" panose="02040503050406030204" pitchFamily="18" charset="0"/>
                          </a:rPr>
                        </m:ctrlPr>
                      </m:fPr>
                      <m:num>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=3</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0.08−0.17</m:t>
                                    </m:r>
                                  </m:e>
                                </m:d>
                              </m:e>
                            </m:d>
                          </m:e>
                        </m:func>
                      </m:num>
                      <m:den>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=1,2,3</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2</m:t>
                                    </m:r>
                                    <m:r>
                                      <a:rPr lang="en-US" sz="3000" i="1">
                                        <a:latin typeface="Cambria Math" panose="02040503050406030204" pitchFamily="18" charset="0"/>
                                      </a:rPr>
                                      <m:t>1−0.07</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39</m:t>
                                    </m:r>
                                    <m:r>
                                      <a:rPr lang="en-US" sz="3000" i="1">
                                        <a:latin typeface="Cambria Math" panose="02040503050406030204" pitchFamily="18" charset="0"/>
                                      </a:rPr>
                                      <m:t>−0.29</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08</m:t>
                                    </m:r>
                                    <m:r>
                                      <a:rPr lang="en-US" sz="3000" i="1">
                                        <a:latin typeface="Cambria Math" panose="02040503050406030204" pitchFamily="18" charset="0"/>
                                      </a:rPr>
                                      <m:t>−0.17</m:t>
                                    </m:r>
                                  </m:e>
                                </m:d>
                              </m:e>
                            </m:d>
                          </m:e>
                        </m:func>
                      </m:den>
                    </m:f>
                    <m:r>
                      <a:rPr lang="en-US" sz="3000" i="1">
                        <a:latin typeface="Cambria Math" panose="02040503050406030204" pitchFamily="18" charset="0"/>
                      </a:rPr>
                      <m:t>=</m:t>
                    </m:r>
                    <m:f>
                      <m:fPr>
                        <m:ctrlPr>
                          <a:rPr lang="en-US" sz="3000" i="1">
                            <a:latin typeface="Cambria Math" panose="02040503050406030204" pitchFamily="18" charset="0"/>
                          </a:rPr>
                        </m:ctrlPr>
                      </m:fPr>
                      <m:num>
                        <m:r>
                          <a:rPr lang="en-US" sz="3000" i="1">
                            <a:latin typeface="Cambria Math" panose="02040503050406030204" pitchFamily="18" charset="0"/>
                          </a:rPr>
                          <m:t>0.</m:t>
                        </m:r>
                        <m:r>
                          <a:rPr lang="en-US" sz="3000" b="0" i="1" smtClean="0">
                            <a:latin typeface="Cambria Math" panose="02040503050406030204" pitchFamily="18" charset="0"/>
                          </a:rPr>
                          <m:t>0</m:t>
                        </m:r>
                        <m:r>
                          <a:rPr lang="en-US" sz="3000" i="1">
                            <a:latin typeface="Cambria Math" panose="02040503050406030204" pitchFamily="18" charset="0"/>
                          </a:rPr>
                          <m:t>9</m:t>
                        </m:r>
                      </m:num>
                      <m:den>
                        <m:r>
                          <a:rPr lang="en-US" sz="3000" i="1">
                            <a:latin typeface="Cambria Math" panose="02040503050406030204" pitchFamily="18" charset="0"/>
                          </a:rPr>
                          <m:t>0.1</m:t>
                        </m:r>
                        <m:r>
                          <a:rPr lang="en-US" sz="3000" b="0" i="1" smtClean="0">
                            <a:latin typeface="Cambria Math" panose="02040503050406030204" pitchFamily="18" charset="0"/>
                          </a:rPr>
                          <m:t>4</m:t>
                        </m:r>
                      </m:den>
                    </m:f>
                    <m:r>
                      <a:rPr lang="en-US" sz="3000" i="1">
                        <a:latin typeface="Cambria Math" panose="02040503050406030204" pitchFamily="18" charset="0"/>
                      </a:rPr>
                      <m:t>=</m:t>
                    </m:r>
                    <m:r>
                      <a:rPr lang="en-US" sz="3000" b="0" i="1" smtClean="0">
                        <a:latin typeface="Cambria Math" panose="02040503050406030204" pitchFamily="18" charset="0"/>
                      </a:rPr>
                      <m:t>0.64</m:t>
                    </m:r>
                  </m:oMath>
                </a14:m>
                <a:endParaRPr lang="en-US" sz="3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t="-28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841CB75-B9DC-485F-A675-E092AED85D6D}"/>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11715114-207E-429C-B429-339F0602F84F}"/>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2DC7B2D5-5FF5-46B0-BD88-A647BFBB2886}"/>
              </a:ext>
            </a:extLst>
          </p:cNvPr>
          <p:cNvSpPr>
            <a:spLocks noGrp="1"/>
          </p:cNvSpPr>
          <p:nvPr>
            <p:ph type="sldNum" sz="quarter" idx="12"/>
          </p:nvPr>
        </p:nvSpPr>
        <p:spPr/>
        <p:txBody>
          <a:bodyPr/>
          <a:lstStyle/>
          <a:p>
            <a:fld id="{9EE94C91-E7C7-4CA4-8153-EE2D68CBA75F}" type="slidenum">
              <a:rPr lang="en-US" smtClean="0"/>
              <a:t>35</a:t>
            </a:fld>
            <a:endParaRPr lang="en-US"/>
          </a:p>
        </p:txBody>
      </p:sp>
    </p:spTree>
    <p:extLst>
      <p:ext uri="{BB962C8B-B14F-4D97-AF65-F5344CB8AC3E}">
        <p14:creationId xmlns:p14="http://schemas.microsoft.com/office/powerpoint/2010/main" val="990527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𝑑</m:t>
                        </m:r>
                      </m:e>
                      <m:sub>
                        <m:r>
                          <a:rPr lang="en-US" sz="3000" b="0" i="1" smtClean="0">
                            <a:latin typeface="Cambria Math" panose="02040503050406030204" pitchFamily="18" charset="0"/>
                          </a:rPr>
                          <m:t>31</m:t>
                        </m:r>
                      </m:sub>
                    </m:sSub>
                    <m:r>
                      <a:rPr lang="en-US" sz="3000" i="1">
                        <a:latin typeface="Cambria Math" panose="02040503050406030204" pitchFamily="18" charset="0"/>
                      </a:rPr>
                      <m:t>=</m:t>
                    </m:r>
                    <m:f>
                      <m:fPr>
                        <m:ctrlPr>
                          <a:rPr lang="en-US" sz="3000" i="1">
                            <a:latin typeface="Cambria Math" panose="02040503050406030204" pitchFamily="18" charset="0"/>
                          </a:rPr>
                        </m:ctrlPr>
                      </m:fPr>
                      <m:num>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b="0" i="1" smtClean="0">
                                    <a:latin typeface="Cambria Math" panose="02040503050406030204" pitchFamily="18" charset="0"/>
                                  </a:rPr>
                                  <m:t>=1</m:t>
                                </m:r>
                              </m:lim>
                            </m:limLow>
                          </m:fName>
                          <m:e>
                            <m:d>
                              <m:dPr>
                                <m:ctrlPr>
                                  <a:rPr lang="en-US" sz="3000" i="1" smtClean="0">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b="0" i="1" smtClean="0">
                                        <a:latin typeface="Cambria Math" panose="02040503050406030204" pitchFamily="18" charset="0"/>
                                      </a:rPr>
                                      <m:t>0.07</m:t>
                                    </m:r>
                                    <m:r>
                                      <a:rPr lang="en-US" sz="3000" i="1">
                                        <a:latin typeface="Cambria Math" panose="02040503050406030204" pitchFamily="18" charset="0"/>
                                      </a:rPr>
                                      <m:t>−</m:t>
                                    </m:r>
                                    <m:r>
                                      <a:rPr lang="en-US" sz="3000" b="0" i="1" smtClean="0">
                                        <a:latin typeface="Cambria Math" panose="02040503050406030204" pitchFamily="18" charset="0"/>
                                      </a:rPr>
                                      <m:t>0.14</m:t>
                                    </m:r>
                                  </m:e>
                                </m:d>
                              </m:e>
                            </m:d>
                          </m:e>
                        </m:func>
                      </m:num>
                      <m:den>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=1,2,3</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0.07−0.14</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29</m:t>
                                    </m:r>
                                    <m:r>
                                      <a:rPr lang="en-US" sz="3000" i="1">
                                        <a:latin typeface="Cambria Math" panose="02040503050406030204" pitchFamily="18" charset="0"/>
                                      </a:rPr>
                                      <m:t>−0.</m:t>
                                    </m:r>
                                    <m:r>
                                      <a:rPr lang="en-US" sz="3000" b="0" i="1" smtClean="0">
                                        <a:latin typeface="Cambria Math" panose="02040503050406030204" pitchFamily="18" charset="0"/>
                                      </a:rPr>
                                      <m:t>10</m:t>
                                    </m:r>
                                  </m:e>
                                </m:d>
                                <m:r>
                                  <a:rPr lang="en-US" sz="3000" b="0" i="1" smtClean="0">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m:t>
                                    </m:r>
                                    <m:r>
                                      <a:rPr lang="en-US" sz="3000" b="0" i="1" smtClean="0">
                                        <a:latin typeface="Cambria Math" panose="02040503050406030204" pitchFamily="18" charset="0"/>
                                      </a:rPr>
                                      <m:t>7</m:t>
                                    </m:r>
                                    <m:r>
                                      <a:rPr lang="en-US" sz="3000" i="1">
                                        <a:latin typeface="Cambria Math" panose="02040503050406030204" pitchFamily="18" charset="0"/>
                                      </a:rPr>
                                      <m:t>−0.</m:t>
                                    </m:r>
                                    <m:r>
                                      <a:rPr lang="en-US" sz="3000" b="0" i="1" smtClean="0">
                                        <a:latin typeface="Cambria Math" panose="02040503050406030204" pitchFamily="18" charset="0"/>
                                      </a:rPr>
                                      <m:t>17</m:t>
                                    </m:r>
                                  </m:e>
                                </m:d>
                              </m:e>
                            </m:d>
                          </m:e>
                        </m:func>
                      </m:den>
                    </m:f>
                    <m:r>
                      <a:rPr lang="en-US" sz="3000" b="0" i="1" smtClean="0">
                        <a:latin typeface="Cambria Math" panose="02040503050406030204" pitchFamily="18" charset="0"/>
                      </a:rPr>
                      <m:t>=</m:t>
                    </m:r>
                    <m:f>
                      <m:fPr>
                        <m:ctrlPr>
                          <a:rPr lang="en-US" sz="3000" b="0" i="1" smtClean="0">
                            <a:latin typeface="Cambria Math" panose="02040503050406030204" pitchFamily="18" charset="0"/>
                          </a:rPr>
                        </m:ctrlPr>
                      </m:fPr>
                      <m:num>
                        <m:r>
                          <a:rPr lang="en-US" sz="3000" b="0" i="1" smtClean="0">
                            <a:latin typeface="Cambria Math" panose="02040503050406030204" pitchFamily="18" charset="0"/>
                          </a:rPr>
                          <m:t>0.07</m:t>
                        </m:r>
                      </m:num>
                      <m:den>
                        <m:r>
                          <a:rPr lang="en-US" sz="3000" b="0" i="1" smtClean="0">
                            <a:latin typeface="Cambria Math" panose="02040503050406030204" pitchFamily="18" charset="0"/>
                          </a:rPr>
                          <m:t>0.19</m:t>
                        </m:r>
                      </m:den>
                    </m:f>
                    <m:r>
                      <a:rPr lang="en-US" sz="3000" b="0" i="1" smtClean="0">
                        <a:latin typeface="Cambria Math" panose="02040503050406030204" pitchFamily="18" charset="0"/>
                      </a:rPr>
                      <m:t>=0.37</m:t>
                    </m:r>
                  </m:oMath>
                </a14:m>
                <a:endParaRPr lang="en-US" sz="3000" dirty="0"/>
              </a:p>
              <a:p>
                <a:pPr>
                  <a:buFont typeface="Wingdings" panose="05000000000000000000" pitchFamily="2" charset="2"/>
                  <a:buChar char="§"/>
                </a:pP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𝑑</m:t>
                        </m:r>
                      </m:e>
                      <m:sub>
                        <m:r>
                          <a:rPr lang="en-US" sz="3000" i="1" smtClean="0">
                            <a:latin typeface="Cambria Math" panose="02040503050406030204" pitchFamily="18" charset="0"/>
                          </a:rPr>
                          <m:t>3</m:t>
                        </m:r>
                        <m:r>
                          <a:rPr lang="en-US" sz="3000" b="0" i="1" smtClean="0">
                            <a:latin typeface="Cambria Math" panose="02040503050406030204" pitchFamily="18" charset="0"/>
                          </a:rPr>
                          <m:t>2</m:t>
                        </m:r>
                      </m:sub>
                    </m:sSub>
                    <m:r>
                      <a:rPr lang="en-US" sz="3000" i="1">
                        <a:latin typeface="Cambria Math" panose="02040503050406030204" pitchFamily="18" charset="0"/>
                      </a:rPr>
                      <m:t>=</m:t>
                    </m:r>
                    <m:f>
                      <m:fPr>
                        <m:ctrlPr>
                          <a:rPr lang="en-US" sz="3000" i="1">
                            <a:latin typeface="Cambria Math" panose="02040503050406030204" pitchFamily="18" charset="0"/>
                          </a:rPr>
                        </m:ctrlPr>
                      </m:fPr>
                      <m:num>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=1,2</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0.07−0.14</m:t>
                                    </m:r>
                                  </m:e>
                                </m:d>
                                <m:r>
                                  <a:rPr lang="en-US" sz="3000" b="0" i="1" smtClean="0">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29</m:t>
                                    </m:r>
                                    <m:r>
                                      <a:rPr lang="en-US" sz="3000" i="1">
                                        <a:latin typeface="Cambria Math" panose="02040503050406030204" pitchFamily="18" charset="0"/>
                                      </a:rPr>
                                      <m:t>−0.</m:t>
                                    </m:r>
                                    <m:r>
                                      <a:rPr lang="en-US" sz="3000" b="0" i="1" smtClean="0">
                                        <a:latin typeface="Cambria Math" panose="02040503050406030204" pitchFamily="18" charset="0"/>
                                      </a:rPr>
                                      <m:t>39</m:t>
                                    </m:r>
                                  </m:e>
                                </m:d>
                              </m:e>
                            </m:d>
                          </m:e>
                        </m:func>
                      </m:num>
                      <m:den>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rPr>
                                  <m:t>=1,2,3</m:t>
                                </m:r>
                              </m:lim>
                            </m:limLow>
                          </m:fName>
                          <m:e>
                            <m:d>
                              <m:dPr>
                                <m:ctrlPr>
                                  <a:rPr lang="en-US" sz="3000" i="1">
                                    <a:latin typeface="Cambria Math" panose="02040503050406030204" pitchFamily="18" charset="0"/>
                                    <a:ea typeface="Cambria Math" panose="02040503050406030204" pitchFamily="18" charset="0"/>
                                  </a:rPr>
                                </m:ctrlPr>
                              </m:d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07</m:t>
                                    </m:r>
                                    <m:r>
                                      <a:rPr lang="en-US" sz="3000" i="1">
                                        <a:latin typeface="Cambria Math" panose="02040503050406030204" pitchFamily="18" charset="0"/>
                                      </a:rPr>
                                      <m:t>−0.</m:t>
                                    </m:r>
                                    <m:r>
                                      <a:rPr lang="en-US" sz="3000" b="0" i="1" smtClean="0">
                                        <a:latin typeface="Cambria Math" panose="02040503050406030204" pitchFamily="18" charset="0"/>
                                      </a:rPr>
                                      <m:t>21</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29</m:t>
                                    </m:r>
                                    <m:r>
                                      <a:rPr lang="en-US" sz="3000" i="1">
                                        <a:latin typeface="Cambria Math" panose="02040503050406030204" pitchFamily="18" charset="0"/>
                                      </a:rPr>
                                      <m:t>−0.</m:t>
                                    </m:r>
                                    <m:r>
                                      <a:rPr lang="en-US" sz="3000" b="0" i="1" smtClean="0">
                                        <a:latin typeface="Cambria Math" panose="02040503050406030204" pitchFamily="18" charset="0"/>
                                      </a:rPr>
                                      <m:t>3</m:t>
                                    </m:r>
                                    <m:r>
                                      <a:rPr lang="en-US" sz="3000" i="1">
                                        <a:latin typeface="Cambria Math" panose="02040503050406030204" pitchFamily="18" charset="0"/>
                                      </a:rPr>
                                      <m:t>9</m:t>
                                    </m:r>
                                  </m:e>
                                </m:d>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r>
                                      <a:rPr lang="en-US" sz="3000" i="1">
                                        <a:latin typeface="Cambria Math" panose="02040503050406030204" pitchFamily="18" charset="0"/>
                                      </a:rPr>
                                      <m:t>0.17−0.</m:t>
                                    </m:r>
                                    <m:r>
                                      <a:rPr lang="en-US" sz="3000" b="0" i="1" smtClean="0">
                                        <a:latin typeface="Cambria Math" panose="02040503050406030204" pitchFamily="18" charset="0"/>
                                      </a:rPr>
                                      <m:t>08</m:t>
                                    </m:r>
                                  </m:e>
                                </m:d>
                              </m:e>
                            </m:d>
                          </m:e>
                        </m:func>
                      </m:den>
                    </m:f>
                    <m:r>
                      <a:rPr lang="en-US" sz="3000" i="1">
                        <a:latin typeface="Cambria Math" panose="02040503050406030204" pitchFamily="18" charset="0"/>
                      </a:rPr>
                      <m:t>=</m:t>
                    </m:r>
                    <m:f>
                      <m:fPr>
                        <m:ctrlPr>
                          <a:rPr lang="en-US" sz="3000" i="1">
                            <a:latin typeface="Cambria Math" panose="02040503050406030204" pitchFamily="18" charset="0"/>
                          </a:rPr>
                        </m:ctrlPr>
                      </m:fPr>
                      <m:num>
                        <m:r>
                          <a:rPr lang="en-US" sz="3000" i="1">
                            <a:latin typeface="Cambria Math" panose="02040503050406030204" pitchFamily="18" charset="0"/>
                          </a:rPr>
                          <m:t>0.</m:t>
                        </m:r>
                        <m:r>
                          <a:rPr lang="en-US" sz="3000" b="0" i="1" smtClean="0">
                            <a:latin typeface="Cambria Math" panose="02040503050406030204" pitchFamily="18" charset="0"/>
                          </a:rPr>
                          <m:t>14</m:t>
                        </m:r>
                      </m:num>
                      <m:den>
                        <m:r>
                          <a:rPr lang="en-US" sz="3000" i="1">
                            <a:latin typeface="Cambria Math" panose="02040503050406030204" pitchFamily="18" charset="0"/>
                          </a:rPr>
                          <m:t>0.</m:t>
                        </m:r>
                        <m:r>
                          <a:rPr lang="en-US" sz="3000" b="0" i="1" smtClean="0">
                            <a:latin typeface="Cambria Math" panose="02040503050406030204" pitchFamily="18" charset="0"/>
                          </a:rPr>
                          <m:t>14</m:t>
                        </m:r>
                      </m:den>
                    </m:f>
                    <m:r>
                      <a:rPr lang="en-US" sz="3000" i="1">
                        <a:latin typeface="Cambria Math" panose="02040503050406030204" pitchFamily="18" charset="0"/>
                      </a:rPr>
                      <m:t>=1.0</m:t>
                    </m:r>
                    <m:r>
                      <a:rPr lang="en-US" sz="3000" b="0" i="1" smtClean="0">
                        <a:latin typeface="Cambria Math" panose="02040503050406030204" pitchFamily="18" charset="0"/>
                      </a:rPr>
                      <m:t>0</m:t>
                    </m:r>
                  </m:oMath>
                </a14:m>
                <a:endParaRPr lang="en-US" sz="3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t="-28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E910647F-6370-4A70-B53B-D8B26C614A33}"/>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3563A276-423C-4696-B34A-73BC622A0DC0}"/>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4FFB517C-0CAB-4BED-AA00-07C95B844230}"/>
              </a:ext>
            </a:extLst>
          </p:cNvPr>
          <p:cNvSpPr>
            <a:spLocks noGrp="1"/>
          </p:cNvSpPr>
          <p:nvPr>
            <p:ph type="sldNum" sz="quarter" idx="12"/>
          </p:nvPr>
        </p:nvSpPr>
        <p:spPr/>
        <p:txBody>
          <a:bodyPr/>
          <a:lstStyle/>
          <a:p>
            <a:fld id="{9EE94C91-E7C7-4CA4-8153-EE2D68CBA75F}" type="slidenum">
              <a:rPr lang="en-US" smtClean="0"/>
              <a:t>36</a:t>
            </a:fld>
            <a:endParaRPr lang="en-US"/>
          </a:p>
        </p:txBody>
      </p:sp>
    </p:spTree>
    <p:extLst>
      <p:ext uri="{BB962C8B-B14F-4D97-AF65-F5344CB8AC3E}">
        <p14:creationId xmlns:p14="http://schemas.microsoft.com/office/powerpoint/2010/main" val="2114788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4 (Construct the concordance and discordance matrices)</a:t>
                </a:r>
              </a:p>
              <a:p>
                <a:pPr>
                  <a:buFont typeface="Wingdings" panose="05000000000000000000" pitchFamily="2" charset="2"/>
                  <a:buChar char="§"/>
                </a:pPr>
                <a:r>
                  <a:rPr lang="en-US" sz="3000" dirty="0"/>
                  <a:t>Thus the </a:t>
                </a:r>
                <a:r>
                  <a:rPr lang="en-US" sz="3000" b="1" i="1" dirty="0">
                    <a:solidFill>
                      <a:srgbClr val="FF0000"/>
                    </a:solidFill>
                  </a:rPr>
                  <a:t>discordance</a:t>
                </a:r>
                <a:r>
                  <a:rPr lang="en-US" sz="3000" dirty="0"/>
                  <a:t> matrix is </a:t>
                </a:r>
                <a14:m>
                  <m:oMath xmlns:m="http://schemas.openxmlformats.org/officeDocument/2006/math">
                    <m:r>
                      <a:rPr lang="en-US" sz="3000" b="1" i="1" smtClean="0">
                        <a:latin typeface="Cambria Math" panose="02040503050406030204" pitchFamily="18" charset="0"/>
                      </a:rPr>
                      <m:t>𝑫</m:t>
                    </m:r>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m>
                          <m:mPr>
                            <m:mcs>
                              <m:mc>
                                <m:mcPr>
                                  <m:count m:val="3"/>
                                  <m:mcJc m:val="center"/>
                                </m:mcPr>
                              </m:mc>
                            </m:mcs>
                            <m:ctrlPr>
                              <a:rPr lang="en-US" sz="3000" i="1">
                                <a:latin typeface="Cambria Math" panose="02040503050406030204" pitchFamily="18" charset="0"/>
                              </a:rPr>
                            </m:ctrlPr>
                          </m:mPr>
                          <m:mr>
                            <m:e>
                              <m:r>
                                <m:rPr>
                                  <m:brk m:alnAt="7"/>
                                </m:rPr>
                                <a:rPr lang="en-US" sz="3000" i="1">
                                  <a:latin typeface="Cambria Math" panose="02040503050406030204" pitchFamily="18" charset="0"/>
                                </a:rPr>
                                <m:t>−</m:t>
                              </m:r>
                            </m:e>
                            <m:e>
                              <m:sSub>
                                <m:sSubPr>
                                  <m:ctrlPr>
                                    <a:rPr lang="en-US" sz="3000" i="1">
                                      <a:latin typeface="Cambria Math" panose="02040503050406030204" pitchFamily="18" charset="0"/>
                                    </a:rPr>
                                  </m:ctrlPr>
                                </m:sSubPr>
                                <m:e>
                                  <m:r>
                                    <a:rPr lang="en-US" sz="3000" b="0" i="1" smtClean="0">
                                      <a:latin typeface="Cambria Math" panose="02040503050406030204" pitchFamily="18" charset="0"/>
                                    </a:rPr>
                                    <m:t>𝑑</m:t>
                                  </m:r>
                                </m:e>
                                <m:sub>
                                  <m:r>
                                    <a:rPr lang="en-US" sz="3000" i="1">
                                      <a:latin typeface="Cambria Math" panose="02040503050406030204" pitchFamily="18" charset="0"/>
                                    </a:rPr>
                                    <m:t>12</m:t>
                                  </m:r>
                                </m:sub>
                              </m:sSub>
                            </m:e>
                            <m:e>
                              <m:r>
                                <a:rPr lang="en-US" sz="3000" i="1">
                                  <a:latin typeface="Cambria Math" panose="02040503050406030204" pitchFamily="18" charset="0"/>
                                  <a:ea typeface="Cambria Math" panose="02040503050406030204" pitchFamily="18" charset="0"/>
                                </a:rPr>
                                <m:t>⋯</m:t>
                              </m:r>
                            </m:e>
                          </m:mr>
                          <m:mr>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mr>
                          <m:mr>
                            <m:e>
                              <m:sSub>
                                <m:sSubPr>
                                  <m:ctrlPr>
                                    <a:rPr lang="en-US" sz="3000" i="1">
                                      <a:latin typeface="Cambria Math" panose="02040503050406030204" pitchFamily="18" charset="0"/>
                                    </a:rPr>
                                  </m:ctrlPr>
                                </m:sSubPr>
                                <m:e>
                                  <m:r>
                                    <a:rPr lang="en-US" sz="3000" b="0" i="1" smtClean="0">
                                      <a:latin typeface="Cambria Math" panose="02040503050406030204" pitchFamily="18" charset="0"/>
                                    </a:rPr>
                                    <m:t>𝑑</m:t>
                                  </m:r>
                                </m:e>
                                <m:sub>
                                  <m:r>
                                    <a:rPr lang="en-US" sz="3000" i="1">
                                      <a:latin typeface="Cambria Math" panose="02040503050406030204" pitchFamily="18" charset="0"/>
                                    </a:rPr>
                                    <m:t>𝑚</m:t>
                                  </m:r>
                                  <m:r>
                                    <a:rPr lang="en-US" sz="3000" i="1">
                                      <a:latin typeface="Cambria Math" panose="02040503050406030204" pitchFamily="18" charset="0"/>
                                    </a:rPr>
                                    <m:t>1</m:t>
                                  </m:r>
                                </m:sub>
                              </m:sSub>
                            </m:e>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mr>
                        </m:m>
                        <m:m>
                          <m:mPr>
                            <m:mcs>
                              <m:mc>
                                <m:mcPr>
                                  <m:count m:val="3"/>
                                  <m:mcJc m:val="center"/>
                                </m:mcPr>
                              </m:mc>
                            </m:mcs>
                            <m:ctrlPr>
                              <a:rPr lang="en-US" sz="3000" i="1">
                                <a:latin typeface="Cambria Math" panose="02040503050406030204" pitchFamily="18" charset="0"/>
                              </a:rPr>
                            </m:ctrlPr>
                          </m:mPr>
                          <m:mr>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e>
                              <m:sSub>
                                <m:sSubPr>
                                  <m:ctrlPr>
                                    <a:rPr lang="en-US" sz="3000" i="1">
                                      <a:latin typeface="Cambria Math" panose="02040503050406030204" pitchFamily="18" charset="0"/>
                                    </a:rPr>
                                  </m:ctrlPr>
                                </m:sSubPr>
                                <m:e>
                                  <m:r>
                                    <a:rPr lang="en-US" sz="3000" b="0" i="1" smtClean="0">
                                      <a:latin typeface="Cambria Math" panose="02040503050406030204" pitchFamily="18" charset="0"/>
                                    </a:rPr>
                                    <m:t>𝑑</m:t>
                                  </m:r>
                                </m:e>
                                <m:sub>
                                  <m:r>
                                    <a:rPr lang="en-US" sz="3000" i="1">
                                      <a:latin typeface="Cambria Math" panose="02040503050406030204" pitchFamily="18" charset="0"/>
                                    </a:rPr>
                                    <m:t>1</m:t>
                                  </m:r>
                                  <m:r>
                                    <a:rPr lang="en-US" sz="3000" i="1">
                                      <a:latin typeface="Cambria Math" panose="02040503050406030204" pitchFamily="18" charset="0"/>
                                    </a:rPr>
                                    <m:t>𝑚</m:t>
                                  </m:r>
                                </m:sub>
                              </m:sSub>
                            </m:e>
                          </m:mr>
                          <m:mr>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mr>
                          <m:mr>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mr>
                        </m:m>
                      </m:e>
                    </m:d>
                  </m:oMath>
                </a14:m>
                <a:r>
                  <a:rPr lang="en-US" sz="3000" dirty="0"/>
                  <a:t> and it is </a:t>
                </a:r>
                <a:r>
                  <a:rPr lang="en-US" sz="3000" b="1" dirty="0">
                    <a:solidFill>
                      <a:srgbClr val="FF0000"/>
                    </a:solidFill>
                  </a:rPr>
                  <a:t>asymmetric</a:t>
                </a:r>
                <a:r>
                  <a:rPr lang="en-US" sz="3000" dirty="0"/>
                  <a:t> along the principal diagonal</a:t>
                </a:r>
              </a:p>
              <a:p>
                <a:pPr>
                  <a:buFont typeface="Wingdings" panose="05000000000000000000" pitchFamily="2" charset="2"/>
                  <a:buChar char="§"/>
                </a:pPr>
                <a14:m>
                  <m:oMath xmlns:m="http://schemas.openxmlformats.org/officeDocument/2006/math">
                    <m:r>
                      <a:rPr lang="en-US" sz="3000" i="1">
                        <a:latin typeface="Cambria Math" panose="02040503050406030204" pitchFamily="18" charset="0"/>
                      </a:rPr>
                      <m:t>𝐷</m:t>
                    </m:r>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m>
                          <m:mPr>
                            <m:mcs>
                              <m:mc>
                                <m:mcPr>
                                  <m:count m:val="3"/>
                                  <m:mcJc m:val="center"/>
                                </m:mcPr>
                              </m:mc>
                            </m:mcs>
                            <m:ctrlPr>
                              <a:rPr lang="en-US" sz="3000" i="1">
                                <a:latin typeface="Cambria Math" panose="02040503050406030204" pitchFamily="18" charset="0"/>
                              </a:rPr>
                            </m:ctrlPr>
                          </m:mPr>
                          <m:mr>
                            <m:e>
                              <m:r>
                                <m:rPr>
                                  <m:brk m:alnAt="7"/>
                                </m:rPr>
                                <a:rPr lang="en-US" sz="3000" i="1">
                                  <a:latin typeface="Cambria Math" panose="02040503050406030204" pitchFamily="18" charset="0"/>
                                </a:rPr>
                                <m:t>−</m:t>
                              </m:r>
                            </m:e>
                            <m:e>
                              <m:r>
                                <a:rPr lang="en-US" sz="3000" b="0" i="1" smtClean="0">
                                  <a:latin typeface="Cambria Math" panose="02040503050406030204" pitchFamily="18" charset="0"/>
                                </a:rPr>
                                <m:t>1.00</m:t>
                              </m:r>
                            </m:e>
                            <m:e>
                              <m:r>
                                <a:rPr lang="en-US" sz="3000" b="0" i="1" smtClean="0">
                                  <a:latin typeface="Cambria Math" panose="02040503050406030204" pitchFamily="18" charset="0"/>
                                  <a:ea typeface="Cambria Math" panose="02040503050406030204" pitchFamily="18" charset="0"/>
                                </a:rPr>
                                <m:t>1.00</m:t>
                              </m:r>
                            </m:e>
                          </m:mr>
                          <m:mr>
                            <m:e>
                              <m:r>
                                <a:rPr lang="en-US" sz="3000" b="0" i="1" smtClean="0">
                                  <a:latin typeface="Cambria Math" panose="02040503050406030204" pitchFamily="18" charset="0"/>
                                  <a:ea typeface="Cambria Math" panose="02040503050406030204" pitchFamily="18" charset="0"/>
                                </a:rPr>
                                <m:t>0.31</m:t>
                              </m:r>
                            </m:e>
                            <m:e>
                              <m:r>
                                <a:rPr lang="en-US" sz="3000" b="0" i="1" smtClean="0">
                                  <a:latin typeface="Cambria Math" panose="02040503050406030204" pitchFamily="18" charset="0"/>
                                  <a:ea typeface="Cambria Math" panose="02040503050406030204" pitchFamily="18" charset="0"/>
                                </a:rPr>
                                <m:t>−</m:t>
                              </m:r>
                            </m:e>
                            <m:e>
                              <m:r>
                                <a:rPr lang="en-US" sz="3000" b="0" i="1" smtClean="0">
                                  <a:latin typeface="Cambria Math" panose="02040503050406030204" pitchFamily="18" charset="0"/>
                                  <a:ea typeface="Cambria Math" panose="02040503050406030204" pitchFamily="18" charset="0"/>
                                </a:rPr>
                                <m:t>0.64</m:t>
                              </m:r>
                            </m:e>
                          </m:mr>
                          <m:mr>
                            <m:e>
                              <m:r>
                                <a:rPr lang="en-US" sz="3000" b="0" i="1" smtClean="0">
                                  <a:latin typeface="Cambria Math" panose="02040503050406030204" pitchFamily="18" charset="0"/>
                                </a:rPr>
                                <m:t>0.37</m:t>
                              </m:r>
                            </m:e>
                            <m:e>
                              <m:r>
                                <a:rPr lang="en-US" sz="3000" b="0" i="1" smtClean="0">
                                  <a:latin typeface="Cambria Math" panose="02040503050406030204" pitchFamily="18" charset="0"/>
                                  <a:ea typeface="Cambria Math" panose="02040503050406030204" pitchFamily="18" charset="0"/>
                                </a:rPr>
                                <m:t>1.00</m:t>
                              </m:r>
                            </m:e>
                            <m:e>
                              <m:r>
                                <a:rPr lang="en-US" sz="3000" b="0" i="1" smtClean="0">
                                  <a:latin typeface="Cambria Math" panose="02040503050406030204" pitchFamily="18" charset="0"/>
                                  <a:ea typeface="Cambria Math" panose="02040503050406030204" pitchFamily="18" charset="0"/>
                                </a:rPr>
                                <m:t>−</m:t>
                              </m:r>
                            </m:e>
                          </m:mr>
                        </m:m>
                      </m:e>
                    </m:d>
                  </m:oMath>
                </a14:m>
                <a:endParaRPr lang="en-US" sz="3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8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85E85FE-B38C-4AA8-B78D-304BE71A8901}"/>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A8E9BEEB-5F28-47A8-AE8F-48DCEA597403}"/>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45D98B21-4524-4FFA-ACC5-C2DC7C5E72DA}"/>
              </a:ext>
            </a:extLst>
          </p:cNvPr>
          <p:cNvSpPr>
            <a:spLocks noGrp="1"/>
          </p:cNvSpPr>
          <p:nvPr>
            <p:ph type="sldNum" sz="quarter" idx="12"/>
          </p:nvPr>
        </p:nvSpPr>
        <p:spPr/>
        <p:txBody>
          <a:bodyPr/>
          <a:lstStyle/>
          <a:p>
            <a:fld id="{9EE94C91-E7C7-4CA4-8153-EE2D68CBA75F}" type="slidenum">
              <a:rPr lang="en-US" smtClean="0"/>
              <a:t>37</a:t>
            </a:fld>
            <a:endParaRPr lang="en-US"/>
          </a:p>
        </p:txBody>
      </p:sp>
    </p:spTree>
    <p:extLst>
      <p:ext uri="{BB962C8B-B14F-4D97-AF65-F5344CB8AC3E}">
        <p14:creationId xmlns:p14="http://schemas.microsoft.com/office/powerpoint/2010/main" val="37208039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700" b="1" dirty="0">
                    <a:solidFill>
                      <a:srgbClr val="FF0000"/>
                    </a:solidFill>
                  </a:rPr>
                  <a:t>Step 5 (Determine the concordance and discordance dominance matrices)</a:t>
                </a:r>
              </a:p>
              <a:p>
                <a:pPr>
                  <a:buFont typeface="Wingdings" panose="05000000000000000000" pitchFamily="2" charset="2"/>
                  <a:buChar char="§"/>
                </a:pPr>
                <a:r>
                  <a:rPr lang="en-US" sz="2700" dirty="0"/>
                  <a:t>Remember there is a threshold of </a:t>
                </a:r>
                <a:r>
                  <a:rPr lang="en-US" sz="2700" b="1" i="1" dirty="0">
                    <a:solidFill>
                      <a:srgbClr val="FF0000"/>
                    </a:solidFill>
                  </a:rPr>
                  <a:t>concordance</a:t>
                </a:r>
                <a:r>
                  <a:rPr lang="en-US" sz="2700" dirty="0"/>
                  <a:t> index, which is dependent on the decision </a:t>
                </a:r>
                <a:r>
                  <a:rPr lang="en-US" sz="2700" dirty="0" err="1"/>
                  <a:t>maker</a:t>
                </a:r>
                <a:r>
                  <a:rPr lang="en-US" sz="2700" dirty="0" err="1">
                    <a:sym typeface="Symbol" panose="05050102010706020507" pitchFamily="18" charset="2"/>
                  </a:rPr>
                  <a:t></a:t>
                </a:r>
                <a:r>
                  <a:rPr lang="en-US" sz="2700" dirty="0" err="1"/>
                  <a:t>s</a:t>
                </a:r>
                <a:r>
                  <a:rPr lang="en-US" sz="2700" dirty="0"/>
                  <a:t> choice</a:t>
                </a:r>
              </a:p>
              <a:p>
                <a:pPr>
                  <a:buFont typeface="Wingdings" panose="05000000000000000000" pitchFamily="2" charset="2"/>
                  <a:buChar char="§"/>
                </a:pPr>
                <a:r>
                  <a:rPr lang="en-US" sz="2700" dirty="0"/>
                  <a:t>Alternative A</a:t>
                </a:r>
                <a:r>
                  <a:rPr lang="en-US" sz="2700" baseline="-25000" dirty="0"/>
                  <a:t>k</a:t>
                </a:r>
                <a:r>
                  <a:rPr lang="en-US" sz="2700" dirty="0"/>
                  <a:t> will dominate A</a:t>
                </a:r>
                <a:r>
                  <a:rPr lang="en-US" sz="2700" i="1" baseline="-25000" dirty="0"/>
                  <a:t>l</a:t>
                </a:r>
                <a:r>
                  <a:rPr lang="en-US" sz="2700" dirty="0"/>
                  <a:t>, </a:t>
                </a:r>
                <a:r>
                  <a:rPr lang="en-US" sz="2700" dirty="0" err="1"/>
                  <a:t>iff</a:t>
                </a:r>
                <a:r>
                  <a:rPr lang="en-US" sz="2700" dirty="0"/>
                  <a:t> </a:t>
                </a:r>
                <a:r>
                  <a:rPr lang="en-US" sz="2700" dirty="0" err="1"/>
                  <a:t>c</a:t>
                </a:r>
                <a:r>
                  <a:rPr lang="en-US" sz="2700" baseline="-25000" dirty="0" err="1"/>
                  <a:t>k</a:t>
                </a:r>
                <a:r>
                  <a:rPr lang="en-US" sz="2700" i="1" baseline="-25000" dirty="0" err="1"/>
                  <a:t>l</a:t>
                </a:r>
                <a:r>
                  <a:rPr lang="en-US" sz="2700" dirty="0"/>
                  <a:t> ≥ c* (threshold of </a:t>
                </a:r>
                <a:r>
                  <a:rPr lang="en-US" sz="2700" b="1" i="1" dirty="0">
                    <a:solidFill>
                      <a:srgbClr val="FF0000"/>
                    </a:solidFill>
                  </a:rPr>
                  <a:t>concordance</a:t>
                </a:r>
                <a:r>
                  <a:rPr lang="en-US" sz="2700" dirty="0"/>
                  <a:t> index)</a:t>
                </a:r>
              </a:p>
              <a:p>
                <a:pPr>
                  <a:buFont typeface="Wingdings" panose="05000000000000000000" pitchFamily="2" charset="2"/>
                  <a:buChar char="§"/>
                </a:pPr>
                <a:r>
                  <a:rPr lang="en-US" sz="2700" dirty="0"/>
                  <a:t>Can we decide on the threshold value? The answer is yes we can, using a very simple formulae, which is: </a:t>
                </a:r>
                <a14:m>
                  <m:oMath xmlns:m="http://schemas.openxmlformats.org/officeDocument/2006/math">
                    <m:sSup>
                      <m:sSupPr>
                        <m:ctrlPr>
                          <a:rPr lang="en-US" sz="2700" b="0" i="1" smtClean="0">
                            <a:latin typeface="Cambria Math" panose="02040503050406030204" pitchFamily="18" charset="0"/>
                          </a:rPr>
                        </m:ctrlPr>
                      </m:sSupPr>
                      <m:e>
                        <m:r>
                          <a:rPr lang="en-US" sz="2700" b="0" i="1" smtClean="0">
                            <a:latin typeface="Cambria Math" panose="02040503050406030204" pitchFamily="18" charset="0"/>
                          </a:rPr>
                          <m:t>𝑐</m:t>
                        </m:r>
                      </m:e>
                      <m:sup>
                        <m:r>
                          <a:rPr lang="en-US" sz="2700" b="0" i="1" smtClean="0">
                            <a:latin typeface="Cambria Math" panose="02040503050406030204" pitchFamily="18" charset="0"/>
                          </a:rPr>
                          <m:t>∗</m:t>
                        </m:r>
                      </m:sup>
                    </m:sSup>
                    <m:r>
                      <a:rPr lang="en-US" sz="2700" b="0" i="1" smtClean="0">
                        <a:latin typeface="Cambria Math" panose="02040503050406030204" pitchFamily="18" charset="0"/>
                      </a:rPr>
                      <m:t>=</m:t>
                    </m:r>
                    <m:f>
                      <m:fPr>
                        <m:ctrlPr>
                          <a:rPr lang="en-US" sz="2700" b="0" i="1" smtClean="0">
                            <a:latin typeface="Cambria Math" panose="02040503050406030204" pitchFamily="18" charset="0"/>
                          </a:rPr>
                        </m:ctrlPr>
                      </m:fPr>
                      <m:num>
                        <m:r>
                          <a:rPr lang="en-US" sz="2700" b="0" i="1" smtClean="0">
                            <a:latin typeface="Cambria Math" panose="02040503050406030204" pitchFamily="18" charset="0"/>
                          </a:rPr>
                          <m:t>1</m:t>
                        </m:r>
                      </m:num>
                      <m:den>
                        <m:r>
                          <a:rPr lang="en-US" sz="2700" b="0" i="1" smtClean="0">
                            <a:latin typeface="Cambria Math" panose="02040503050406030204" pitchFamily="18" charset="0"/>
                          </a:rPr>
                          <m:t>𝑚</m:t>
                        </m:r>
                        <m:d>
                          <m:dPr>
                            <m:ctrlPr>
                              <a:rPr lang="en-US" sz="2700" b="0" i="1" smtClean="0">
                                <a:latin typeface="Cambria Math" panose="02040503050406030204" pitchFamily="18" charset="0"/>
                              </a:rPr>
                            </m:ctrlPr>
                          </m:dPr>
                          <m:e>
                            <m:r>
                              <a:rPr lang="en-US" sz="2700" b="0" i="1" smtClean="0">
                                <a:latin typeface="Cambria Math" panose="02040503050406030204" pitchFamily="18" charset="0"/>
                              </a:rPr>
                              <m:t>𝑚</m:t>
                            </m:r>
                            <m:r>
                              <a:rPr lang="en-US" sz="2700" b="0" i="1" smtClean="0">
                                <a:latin typeface="Cambria Math" panose="02040503050406030204" pitchFamily="18" charset="0"/>
                              </a:rPr>
                              <m:t>−1</m:t>
                            </m:r>
                          </m:e>
                        </m:d>
                      </m:den>
                    </m:f>
                    <m:nary>
                      <m:naryPr>
                        <m:chr m:val="∑"/>
                        <m:ctrlPr>
                          <a:rPr lang="en-US" sz="2700" b="0" i="1" smtClean="0">
                            <a:latin typeface="Cambria Math" panose="02040503050406030204" pitchFamily="18" charset="0"/>
                          </a:rPr>
                        </m:ctrlPr>
                      </m:naryPr>
                      <m:sub>
                        <m:r>
                          <m:rPr>
                            <m:brk m:alnAt="23"/>
                          </m:rPr>
                          <a:rPr lang="en-US" sz="2700" b="0" i="1" smtClean="0">
                            <a:latin typeface="Cambria Math" panose="02040503050406030204" pitchFamily="18" charset="0"/>
                          </a:rPr>
                          <m:t>𝑘</m:t>
                        </m:r>
                        <m:r>
                          <a:rPr lang="en-US" sz="2700" b="0" i="1" smtClean="0">
                            <a:latin typeface="Cambria Math" panose="02040503050406030204" pitchFamily="18" charset="0"/>
                          </a:rPr>
                          <m:t>=1,</m:t>
                        </m:r>
                        <m:r>
                          <a:rPr lang="en-US" sz="2700" b="0" i="1" smtClean="0">
                            <a:latin typeface="Cambria Math" panose="02040503050406030204" pitchFamily="18" charset="0"/>
                          </a:rPr>
                          <m:t>𝑘</m:t>
                        </m:r>
                        <m:r>
                          <a:rPr lang="en-US" sz="2700" b="0" i="1" smtClean="0">
                            <a:latin typeface="Cambria Math" panose="02040503050406030204" pitchFamily="18" charset="0"/>
                            <a:ea typeface="Cambria Math" panose="02040503050406030204" pitchFamily="18" charset="0"/>
                          </a:rPr>
                          <m:t>≠</m:t>
                        </m:r>
                        <m:r>
                          <a:rPr lang="en-US" sz="2700" b="0" i="1" smtClean="0">
                            <a:latin typeface="Cambria Math" panose="02040503050406030204" pitchFamily="18" charset="0"/>
                            <a:ea typeface="Cambria Math" panose="02040503050406030204" pitchFamily="18" charset="0"/>
                          </a:rPr>
                          <m:t>𝑙</m:t>
                        </m:r>
                      </m:sub>
                      <m:sup>
                        <m:r>
                          <a:rPr lang="en-US" sz="2700" b="0" i="1" smtClean="0">
                            <a:latin typeface="Cambria Math" panose="02040503050406030204" pitchFamily="18" charset="0"/>
                          </a:rPr>
                          <m:t>𝑚</m:t>
                        </m:r>
                      </m:sup>
                      <m:e>
                        <m:nary>
                          <m:naryPr>
                            <m:chr m:val="∑"/>
                            <m:ctrlPr>
                              <a:rPr lang="en-US" sz="2700" i="1">
                                <a:latin typeface="Cambria Math" panose="02040503050406030204" pitchFamily="18" charset="0"/>
                              </a:rPr>
                            </m:ctrlPr>
                          </m:naryPr>
                          <m:sub>
                            <m:r>
                              <a:rPr lang="en-US" sz="2700" b="0" i="1" smtClean="0">
                                <a:latin typeface="Cambria Math" panose="02040503050406030204" pitchFamily="18" charset="0"/>
                              </a:rPr>
                              <m:t>𝑙</m:t>
                            </m:r>
                            <m:r>
                              <a:rPr lang="en-US" sz="2700" i="1">
                                <a:latin typeface="Cambria Math" panose="02040503050406030204" pitchFamily="18" charset="0"/>
                              </a:rPr>
                              <m:t>=1,</m:t>
                            </m:r>
                            <m:r>
                              <a:rPr lang="en-US" sz="2700" b="0" i="1" smtClean="0">
                                <a:latin typeface="Cambria Math" panose="02040503050406030204" pitchFamily="18" charset="0"/>
                              </a:rPr>
                              <m:t>𝑙</m:t>
                            </m:r>
                            <m:r>
                              <a:rPr lang="en-US" sz="2700" i="1">
                                <a:latin typeface="Cambria Math" panose="02040503050406030204" pitchFamily="18" charset="0"/>
                                <a:ea typeface="Cambria Math" panose="02040503050406030204" pitchFamily="18" charset="0"/>
                              </a:rPr>
                              <m:t>≠</m:t>
                            </m:r>
                            <m:r>
                              <a:rPr lang="en-US" sz="2700" b="0" i="1" smtClean="0">
                                <a:latin typeface="Cambria Math" panose="02040503050406030204" pitchFamily="18" charset="0"/>
                                <a:ea typeface="Cambria Math" panose="02040503050406030204" pitchFamily="18" charset="0"/>
                              </a:rPr>
                              <m:t>𝑘</m:t>
                            </m:r>
                          </m:sub>
                          <m:sup>
                            <m:r>
                              <a:rPr lang="en-US" sz="2700" b="0" i="1" smtClean="0">
                                <a:latin typeface="Cambria Math" panose="02040503050406030204" pitchFamily="18" charset="0"/>
                              </a:rPr>
                              <m:t>𝑚</m:t>
                            </m:r>
                          </m:sup>
                          <m:e>
                            <m:sSub>
                              <m:sSubPr>
                                <m:ctrlPr>
                                  <a:rPr lang="en-US" sz="2700" i="1" smtClean="0">
                                    <a:latin typeface="Cambria Math" panose="02040503050406030204" pitchFamily="18" charset="0"/>
                                  </a:rPr>
                                </m:ctrlPr>
                              </m:sSubPr>
                              <m:e>
                                <m:r>
                                  <a:rPr lang="en-US" sz="2700" b="0" i="1" smtClean="0">
                                    <a:latin typeface="Cambria Math" panose="02040503050406030204" pitchFamily="18" charset="0"/>
                                  </a:rPr>
                                  <m:t>𝑐</m:t>
                                </m:r>
                              </m:e>
                              <m:sub>
                                <m:r>
                                  <a:rPr lang="en-US" sz="2700" b="0" i="1" smtClean="0">
                                    <a:latin typeface="Cambria Math" panose="02040503050406030204" pitchFamily="18" charset="0"/>
                                  </a:rPr>
                                  <m:t>𝑘𝑙</m:t>
                                </m:r>
                              </m:sub>
                            </m:sSub>
                          </m:e>
                        </m:nary>
                      </m:e>
                    </m:nary>
                  </m:oMath>
                </a14:m>
                <a:endParaRPr lang="en-US" sz="27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86" t="-2101" r="-15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89A4A16-C287-439C-9812-971937A29601}"/>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24C31CD7-92D2-4F76-A5B8-5D2C958C47CC}"/>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22D82AC8-336D-4EC9-9CA4-2916FA6EBC0C}"/>
              </a:ext>
            </a:extLst>
          </p:cNvPr>
          <p:cNvSpPr>
            <a:spLocks noGrp="1"/>
          </p:cNvSpPr>
          <p:nvPr>
            <p:ph type="sldNum" sz="quarter" idx="12"/>
          </p:nvPr>
        </p:nvSpPr>
        <p:spPr/>
        <p:txBody>
          <a:bodyPr/>
          <a:lstStyle/>
          <a:p>
            <a:fld id="{9EE94C91-E7C7-4CA4-8153-EE2D68CBA75F}" type="slidenum">
              <a:rPr lang="en-US" smtClean="0"/>
              <a:t>38</a:t>
            </a:fld>
            <a:endParaRPr lang="en-US"/>
          </a:p>
        </p:txBody>
      </p:sp>
    </p:spTree>
    <p:extLst>
      <p:ext uri="{BB962C8B-B14F-4D97-AF65-F5344CB8AC3E}">
        <p14:creationId xmlns:p14="http://schemas.microsoft.com/office/powerpoint/2010/main" val="4247051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300" b="1" dirty="0">
                    <a:solidFill>
                      <a:srgbClr val="FF0000"/>
                    </a:solidFill>
                  </a:rPr>
                  <a:t>Step 5 (Determine the concordance and discordance dominance matrices)</a:t>
                </a:r>
              </a:p>
              <a:p>
                <a:pPr>
                  <a:buFont typeface="Wingdings" panose="05000000000000000000" pitchFamily="2" charset="2"/>
                  <a:buChar char="§"/>
                </a:pPr>
                <a14:m>
                  <m:oMath xmlns:m="http://schemas.openxmlformats.org/officeDocument/2006/math">
                    <m:sSup>
                      <m:sSupPr>
                        <m:ctrlPr>
                          <a:rPr lang="en-US" sz="2300" b="0" i="1" smtClean="0">
                            <a:latin typeface="Cambria Math" panose="02040503050406030204" pitchFamily="18" charset="0"/>
                          </a:rPr>
                        </m:ctrlPr>
                      </m:sSupPr>
                      <m:e>
                        <m:r>
                          <a:rPr lang="en-US" sz="2300" b="0" i="1" smtClean="0">
                            <a:latin typeface="Cambria Math" panose="02040503050406030204" pitchFamily="18" charset="0"/>
                          </a:rPr>
                          <m:t>𝑐</m:t>
                        </m:r>
                      </m:e>
                      <m:sup>
                        <m:r>
                          <a:rPr lang="en-US" sz="2300" b="0" i="1" smtClean="0">
                            <a:latin typeface="Cambria Math" panose="02040503050406030204" pitchFamily="18" charset="0"/>
                          </a:rPr>
                          <m:t>∗</m:t>
                        </m:r>
                      </m:sup>
                    </m:sSup>
                    <m:r>
                      <a:rPr lang="en-US" sz="2300" b="0" i="1" smtClean="0">
                        <a:latin typeface="Cambria Math" panose="02040503050406030204" pitchFamily="18" charset="0"/>
                      </a:rPr>
                      <m:t>=</m:t>
                    </m:r>
                    <m:f>
                      <m:fPr>
                        <m:ctrlPr>
                          <a:rPr lang="en-US" sz="2300" b="0" i="1" smtClean="0">
                            <a:latin typeface="Cambria Math" panose="02040503050406030204" pitchFamily="18" charset="0"/>
                          </a:rPr>
                        </m:ctrlPr>
                      </m:fPr>
                      <m:num>
                        <m:r>
                          <a:rPr lang="en-US" sz="2300" b="0" i="1" smtClean="0">
                            <a:latin typeface="Cambria Math" panose="02040503050406030204" pitchFamily="18" charset="0"/>
                          </a:rPr>
                          <m:t>1</m:t>
                        </m:r>
                      </m:num>
                      <m:den>
                        <m:r>
                          <a:rPr lang="en-US" sz="2300" b="0" i="1" smtClean="0">
                            <a:latin typeface="Cambria Math" panose="02040503050406030204" pitchFamily="18" charset="0"/>
                          </a:rPr>
                          <m:t>3</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3−1</m:t>
                            </m:r>
                          </m:e>
                        </m:d>
                      </m:den>
                    </m:f>
                    <m:r>
                      <a:rPr lang="en-US" sz="2300" b="0" i="1" smtClean="0">
                        <a:latin typeface="Cambria Math" panose="02040503050406030204" pitchFamily="18" charset="0"/>
                        <a:ea typeface="Cambria Math" panose="02040503050406030204" pitchFamily="18" charset="0"/>
                      </a:rPr>
                      <m:t>×</m:t>
                    </m:r>
                    <m:r>
                      <a:rPr lang="en-US" sz="2300" b="0" i="1" smtClean="0">
                        <a:latin typeface="Cambria Math" panose="02040503050406030204" pitchFamily="18" charset="0"/>
                      </a:rPr>
                      <m:t>3=</m:t>
                    </m:r>
                    <m:f>
                      <m:fPr>
                        <m:ctrlPr>
                          <a:rPr lang="en-US" sz="2300" b="0" i="1" smtClean="0">
                            <a:latin typeface="Cambria Math" panose="02040503050406030204" pitchFamily="18" charset="0"/>
                          </a:rPr>
                        </m:ctrlPr>
                      </m:fPr>
                      <m:num>
                        <m:r>
                          <a:rPr lang="en-US" sz="2300" b="0" i="1" smtClean="0">
                            <a:latin typeface="Cambria Math" panose="02040503050406030204" pitchFamily="18" charset="0"/>
                          </a:rPr>
                          <m:t>1</m:t>
                        </m:r>
                      </m:num>
                      <m:den>
                        <m:r>
                          <a:rPr lang="en-US" sz="2300" b="0" i="1" smtClean="0">
                            <a:latin typeface="Cambria Math" panose="02040503050406030204" pitchFamily="18" charset="0"/>
                          </a:rPr>
                          <m:t>2</m:t>
                        </m:r>
                      </m:den>
                    </m:f>
                    <m:r>
                      <a:rPr lang="en-US" sz="2300" b="0" i="1" smtClean="0">
                        <a:latin typeface="Cambria Math" panose="02040503050406030204" pitchFamily="18" charset="0"/>
                      </a:rPr>
                      <m:t>=0.5</m:t>
                    </m:r>
                  </m:oMath>
                </a14:m>
                <a:endParaRPr lang="en-US" sz="2300" dirty="0"/>
              </a:p>
              <a:p>
                <a:pPr>
                  <a:buFont typeface="Wingdings" panose="05000000000000000000" pitchFamily="2" charset="2"/>
                  <a:buChar char="§"/>
                </a:pPr>
                <a:r>
                  <a:rPr lang="en-US" sz="2300" dirty="0"/>
                  <a:t>Based on this threshold value the elements of the </a:t>
                </a:r>
                <a:r>
                  <a:rPr lang="en-US" sz="2300" b="1" i="1" dirty="0">
                    <a:solidFill>
                      <a:srgbClr val="FF0000"/>
                    </a:solidFill>
                  </a:rPr>
                  <a:t>concordance dominance matrix</a:t>
                </a:r>
                <a:r>
                  <a:rPr lang="en-US" sz="2300" dirty="0"/>
                  <a:t>, </a:t>
                </a:r>
                <a14:m>
                  <m:oMath xmlns:m="http://schemas.openxmlformats.org/officeDocument/2006/math">
                    <m:r>
                      <a:rPr lang="en-US" sz="2300" b="1" i="1" smtClean="0">
                        <a:latin typeface="Cambria Math" panose="02040503050406030204" pitchFamily="18" charset="0"/>
                      </a:rPr>
                      <m:t>𝑭</m:t>
                    </m:r>
                    <m:r>
                      <a:rPr lang="en-US" sz="2300" i="1">
                        <a:latin typeface="Cambria Math" panose="02040503050406030204" pitchFamily="18" charset="0"/>
                      </a:rPr>
                      <m:t>=</m:t>
                    </m:r>
                    <m:d>
                      <m:dPr>
                        <m:begChr m:val="["/>
                        <m:endChr m:val="]"/>
                        <m:ctrlPr>
                          <a:rPr lang="en-US" sz="2300" i="1">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r>
                                <m:rPr>
                                  <m:brk m:alnAt="7"/>
                                </m:rPr>
                                <a:rPr lang="en-US" sz="2300" i="1">
                                  <a:latin typeface="Cambria Math" panose="02040503050406030204" pitchFamily="18" charset="0"/>
                                </a:rPr>
                                <m:t>−</m:t>
                              </m:r>
                            </m:e>
                            <m:e>
                              <m:sSub>
                                <m:sSubPr>
                                  <m:ctrlPr>
                                    <a:rPr lang="en-US" sz="2300" i="1">
                                      <a:latin typeface="Cambria Math" panose="02040503050406030204" pitchFamily="18" charset="0"/>
                                    </a:rPr>
                                  </m:ctrlPr>
                                </m:sSubPr>
                                <m:e>
                                  <m:r>
                                    <a:rPr lang="en-US" sz="2300" b="0" i="1" smtClean="0">
                                      <a:latin typeface="Cambria Math" panose="02040503050406030204" pitchFamily="18" charset="0"/>
                                    </a:rPr>
                                    <m:t>𝑓</m:t>
                                  </m:r>
                                </m:e>
                                <m:sub>
                                  <m:r>
                                    <a:rPr lang="en-US" sz="2300" i="1">
                                      <a:latin typeface="Cambria Math" panose="02040503050406030204" pitchFamily="18" charset="0"/>
                                    </a:rPr>
                                    <m:t>12</m:t>
                                  </m:r>
                                </m:sub>
                              </m:sSub>
                            </m:e>
                            <m:e>
                              <m:r>
                                <a:rPr lang="en-US" sz="2300" i="1">
                                  <a:latin typeface="Cambria Math" panose="02040503050406030204" pitchFamily="18" charset="0"/>
                                  <a:ea typeface="Cambria Math" panose="02040503050406030204" pitchFamily="18" charset="0"/>
                                </a:rPr>
                                <m:t>⋯</m:t>
                              </m:r>
                            </m:e>
                          </m:mr>
                          <m:mr>
                            <m:e>
                              <m:r>
                                <a:rPr lang="en-US" sz="2300" i="1">
                                  <a:latin typeface="Cambria Math" panose="02040503050406030204" pitchFamily="18" charset="0"/>
                                  <a:ea typeface="Cambria Math" panose="02040503050406030204" pitchFamily="18" charset="0"/>
                                </a:rPr>
                                <m:t>⋮</m:t>
                              </m:r>
                            </m:e>
                            <m:e>
                              <m:r>
                                <a:rPr lang="en-US" sz="2300" i="1">
                                  <a:latin typeface="Cambria Math" panose="02040503050406030204" pitchFamily="18" charset="0"/>
                                  <a:ea typeface="Cambria Math" panose="02040503050406030204" pitchFamily="18" charset="0"/>
                                </a:rPr>
                                <m:t>⋱</m:t>
                              </m:r>
                            </m:e>
                            <m:e>
                              <m:r>
                                <a:rPr lang="en-US" sz="2300" i="1">
                                  <a:latin typeface="Cambria Math" panose="02040503050406030204" pitchFamily="18" charset="0"/>
                                  <a:ea typeface="Cambria Math" panose="02040503050406030204" pitchFamily="18" charset="0"/>
                                </a:rPr>
                                <m:t>⋮</m:t>
                              </m:r>
                            </m:e>
                          </m:mr>
                          <m:mr>
                            <m:e>
                              <m:sSub>
                                <m:sSubPr>
                                  <m:ctrlPr>
                                    <a:rPr lang="en-US" sz="2300" i="1">
                                      <a:latin typeface="Cambria Math" panose="02040503050406030204" pitchFamily="18" charset="0"/>
                                    </a:rPr>
                                  </m:ctrlPr>
                                </m:sSubPr>
                                <m:e>
                                  <m:r>
                                    <a:rPr lang="en-US" sz="2300" b="0" i="1" smtClean="0">
                                      <a:latin typeface="Cambria Math" panose="02040503050406030204" pitchFamily="18" charset="0"/>
                                    </a:rPr>
                                    <m:t>𝑓</m:t>
                                  </m:r>
                                </m:e>
                                <m:sub>
                                  <m:r>
                                    <a:rPr lang="en-US" sz="2300" i="1">
                                      <a:latin typeface="Cambria Math" panose="02040503050406030204" pitchFamily="18" charset="0"/>
                                    </a:rPr>
                                    <m:t>𝑚</m:t>
                                  </m:r>
                                  <m:r>
                                    <a:rPr lang="en-US" sz="2300" i="1">
                                      <a:latin typeface="Cambria Math" panose="02040503050406030204" pitchFamily="18" charset="0"/>
                                    </a:rPr>
                                    <m:t>1</m:t>
                                  </m:r>
                                </m:sub>
                              </m:sSub>
                            </m:e>
                            <m:e>
                              <m:r>
                                <a:rPr lang="en-US" sz="2300" i="1">
                                  <a:latin typeface="Cambria Math" panose="02040503050406030204" pitchFamily="18" charset="0"/>
                                  <a:ea typeface="Cambria Math" panose="02040503050406030204" pitchFamily="18" charset="0"/>
                                </a:rPr>
                                <m:t>⋯</m:t>
                              </m:r>
                            </m:e>
                            <m:e>
                              <m:r>
                                <a:rPr lang="en-US" sz="2300" i="1">
                                  <a:latin typeface="Cambria Math" panose="02040503050406030204" pitchFamily="18" charset="0"/>
                                  <a:ea typeface="Cambria Math" panose="02040503050406030204" pitchFamily="18" charset="0"/>
                                </a:rPr>
                                <m:t>⋯</m:t>
                              </m:r>
                            </m:e>
                          </m:mr>
                        </m:m>
                        <m:m>
                          <m:mPr>
                            <m:mcs>
                              <m:mc>
                                <m:mcPr>
                                  <m:count m:val="3"/>
                                  <m:mcJc m:val="center"/>
                                </m:mcPr>
                              </m:mc>
                            </m:mcs>
                            <m:ctrlPr>
                              <a:rPr lang="en-US" sz="2300" i="1">
                                <a:latin typeface="Cambria Math" panose="02040503050406030204" pitchFamily="18" charset="0"/>
                              </a:rPr>
                            </m:ctrlPr>
                          </m:mPr>
                          <m:mr>
                            <m:e>
                              <m:r>
                                <a:rPr lang="en-US" sz="2300" i="1">
                                  <a:latin typeface="Cambria Math" panose="02040503050406030204" pitchFamily="18" charset="0"/>
                                  <a:ea typeface="Cambria Math" panose="02040503050406030204" pitchFamily="18" charset="0"/>
                                </a:rPr>
                                <m:t>⋯</m:t>
                              </m:r>
                            </m:e>
                            <m:e>
                              <m:r>
                                <a:rPr lang="en-US" sz="2300" i="1">
                                  <a:latin typeface="Cambria Math" panose="02040503050406030204" pitchFamily="18" charset="0"/>
                                  <a:ea typeface="Cambria Math" panose="02040503050406030204" pitchFamily="18" charset="0"/>
                                </a:rPr>
                                <m:t>⋯</m:t>
                              </m:r>
                            </m:e>
                            <m:e>
                              <m:sSub>
                                <m:sSubPr>
                                  <m:ctrlPr>
                                    <a:rPr lang="en-US" sz="2300" i="1">
                                      <a:latin typeface="Cambria Math" panose="02040503050406030204" pitchFamily="18" charset="0"/>
                                    </a:rPr>
                                  </m:ctrlPr>
                                </m:sSubPr>
                                <m:e>
                                  <m:r>
                                    <a:rPr lang="en-US" sz="2300" b="0" i="1" smtClean="0">
                                      <a:latin typeface="Cambria Math" panose="02040503050406030204" pitchFamily="18" charset="0"/>
                                    </a:rPr>
                                    <m:t>𝑓</m:t>
                                  </m:r>
                                </m:e>
                                <m:sub>
                                  <m:r>
                                    <a:rPr lang="en-US" sz="2300" i="1">
                                      <a:latin typeface="Cambria Math" panose="02040503050406030204" pitchFamily="18" charset="0"/>
                                    </a:rPr>
                                    <m:t>1</m:t>
                                  </m:r>
                                  <m:r>
                                    <a:rPr lang="en-US" sz="2300" i="1">
                                      <a:latin typeface="Cambria Math" panose="02040503050406030204" pitchFamily="18" charset="0"/>
                                    </a:rPr>
                                    <m:t>𝑚</m:t>
                                  </m:r>
                                </m:sub>
                              </m:sSub>
                            </m:e>
                          </m:mr>
                          <m:mr>
                            <m:e>
                              <m:r>
                                <a:rPr lang="en-US" sz="2300" i="1">
                                  <a:latin typeface="Cambria Math" panose="02040503050406030204" pitchFamily="18" charset="0"/>
                                  <a:ea typeface="Cambria Math" panose="02040503050406030204" pitchFamily="18" charset="0"/>
                                </a:rPr>
                                <m:t>⋮</m:t>
                              </m:r>
                            </m:e>
                            <m:e>
                              <m:r>
                                <a:rPr lang="en-US" sz="2300" i="1">
                                  <a:latin typeface="Cambria Math" panose="02040503050406030204" pitchFamily="18" charset="0"/>
                                  <a:ea typeface="Cambria Math" panose="02040503050406030204" pitchFamily="18" charset="0"/>
                                </a:rPr>
                                <m:t>⋱</m:t>
                              </m:r>
                            </m:e>
                            <m:e>
                              <m:r>
                                <a:rPr lang="en-US" sz="2300" i="1">
                                  <a:latin typeface="Cambria Math" panose="02040503050406030204" pitchFamily="18" charset="0"/>
                                  <a:ea typeface="Cambria Math" panose="02040503050406030204" pitchFamily="18" charset="0"/>
                                </a:rPr>
                                <m:t>⋮</m:t>
                              </m:r>
                            </m:e>
                          </m:mr>
                          <m:mr>
                            <m:e>
                              <m:r>
                                <a:rPr lang="en-US" sz="2300" i="1">
                                  <a:latin typeface="Cambria Math" panose="02040503050406030204" pitchFamily="18" charset="0"/>
                                  <a:ea typeface="Cambria Math" panose="02040503050406030204" pitchFamily="18" charset="0"/>
                                </a:rPr>
                                <m:t>⋯</m:t>
                              </m:r>
                            </m:e>
                            <m:e>
                              <m:r>
                                <a:rPr lang="en-US" sz="2300" i="1">
                                  <a:latin typeface="Cambria Math" panose="02040503050406030204" pitchFamily="18" charset="0"/>
                                  <a:ea typeface="Cambria Math" panose="02040503050406030204" pitchFamily="18" charset="0"/>
                                </a:rPr>
                                <m:t>⋯</m:t>
                              </m:r>
                            </m:e>
                            <m:e>
                              <m:r>
                                <a:rPr lang="en-US" sz="2300" i="1">
                                  <a:latin typeface="Cambria Math" panose="02040503050406030204" pitchFamily="18" charset="0"/>
                                  <a:ea typeface="Cambria Math" panose="02040503050406030204" pitchFamily="18" charset="0"/>
                                </a:rPr>
                                <m:t>−</m:t>
                              </m:r>
                            </m:e>
                          </m:mr>
                        </m:m>
                      </m:e>
                    </m:d>
                  </m:oMath>
                </a14:m>
                <a:r>
                  <a:rPr lang="en-US" sz="2300" dirty="0"/>
                  <a:t> , where </a:t>
                </a:r>
                <a:r>
                  <a:rPr lang="en-US" sz="2300" dirty="0" err="1"/>
                  <a:t>f</a:t>
                </a:r>
                <a:r>
                  <a:rPr lang="en-US" sz="2300" baseline="-25000" dirty="0" err="1"/>
                  <a:t>k</a:t>
                </a:r>
                <a:r>
                  <a:rPr lang="en-US" sz="2300" i="1" baseline="-25000" dirty="0" err="1"/>
                  <a:t>l</a:t>
                </a:r>
                <a:r>
                  <a:rPr lang="en-US" sz="2300" dirty="0"/>
                  <a:t> = 1 if </a:t>
                </a:r>
                <a:r>
                  <a:rPr lang="en-US" sz="2300" dirty="0" err="1"/>
                  <a:t>c</a:t>
                </a:r>
                <a:r>
                  <a:rPr lang="en-US" sz="2300" baseline="-25000" dirty="0" err="1"/>
                  <a:t>k</a:t>
                </a:r>
                <a:r>
                  <a:rPr lang="en-US" sz="2300" i="1" baseline="-25000" dirty="0" err="1"/>
                  <a:t>l</a:t>
                </a:r>
                <a:r>
                  <a:rPr lang="en-US" sz="2300" dirty="0"/>
                  <a:t> ≥ c* and </a:t>
                </a:r>
                <a:r>
                  <a:rPr lang="en-US" sz="2300" dirty="0" err="1"/>
                  <a:t>f</a:t>
                </a:r>
                <a:r>
                  <a:rPr lang="en-US" sz="2300" baseline="-25000" dirty="0" err="1"/>
                  <a:t>k</a:t>
                </a:r>
                <a:r>
                  <a:rPr lang="en-US" sz="2300" i="1" baseline="-25000" dirty="0" err="1"/>
                  <a:t>l</a:t>
                </a:r>
                <a:r>
                  <a:rPr lang="en-US" sz="2300" dirty="0"/>
                  <a:t> = 0 if </a:t>
                </a:r>
                <a:r>
                  <a:rPr lang="en-US" sz="2300" dirty="0" err="1"/>
                  <a:t>c</a:t>
                </a:r>
                <a:r>
                  <a:rPr lang="en-US" sz="2300" baseline="-25000" dirty="0" err="1"/>
                  <a:t>k</a:t>
                </a:r>
                <a:r>
                  <a:rPr lang="en-US" sz="2300" i="1" baseline="-25000" dirty="0" err="1"/>
                  <a:t>l</a:t>
                </a:r>
                <a:r>
                  <a:rPr lang="en-US" sz="2300" dirty="0"/>
                  <a:t> &lt; c*</a:t>
                </a:r>
              </a:p>
              <a:p>
                <a:pPr>
                  <a:buFont typeface="Wingdings" panose="05000000000000000000" pitchFamily="2" charset="2"/>
                  <a:buChar char="§"/>
                </a:pPr>
                <a14:m>
                  <m:oMath xmlns:m="http://schemas.openxmlformats.org/officeDocument/2006/math">
                    <m:r>
                      <a:rPr lang="en-US" sz="2300" b="1" i="1">
                        <a:latin typeface="Cambria Math" panose="02040503050406030204" pitchFamily="18" charset="0"/>
                      </a:rPr>
                      <m:t>𝑭</m:t>
                    </m:r>
                    <m:r>
                      <a:rPr lang="en-US" sz="2300" i="1">
                        <a:latin typeface="Cambria Math" panose="02040503050406030204" pitchFamily="18" charset="0"/>
                      </a:rPr>
                      <m:t>=</m:t>
                    </m:r>
                    <m:d>
                      <m:dPr>
                        <m:begChr m:val="["/>
                        <m:endChr m:val="]"/>
                        <m:ctrlPr>
                          <a:rPr lang="en-US" sz="2300" i="1">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r>
                                <m:rPr>
                                  <m:brk m:alnAt="7"/>
                                </m:rPr>
                                <a:rPr lang="en-US" sz="2300" i="1">
                                  <a:latin typeface="Cambria Math" panose="02040503050406030204" pitchFamily="18" charset="0"/>
                                </a:rPr>
                                <m:t>−</m:t>
                              </m:r>
                            </m:e>
                            <m:e>
                              <m:r>
                                <a:rPr lang="en-US" sz="2300" b="0" i="1" smtClean="0">
                                  <a:latin typeface="Cambria Math" panose="02040503050406030204" pitchFamily="18" charset="0"/>
                                </a:rPr>
                                <m:t>0</m:t>
                              </m:r>
                            </m:e>
                            <m:e>
                              <m:r>
                                <a:rPr lang="en-US" sz="2300" b="0" i="1" smtClean="0">
                                  <a:latin typeface="Cambria Math" panose="02040503050406030204" pitchFamily="18" charset="0"/>
                                  <a:ea typeface="Cambria Math" panose="02040503050406030204" pitchFamily="18" charset="0"/>
                                </a:rPr>
                                <m:t>1</m:t>
                              </m:r>
                            </m:e>
                          </m:mr>
                          <m:mr>
                            <m:e>
                              <m:r>
                                <a:rPr lang="en-US" sz="2300" b="0" i="1" smtClean="0">
                                  <a:latin typeface="Cambria Math" panose="02040503050406030204" pitchFamily="18" charset="0"/>
                                  <a:ea typeface="Cambria Math" panose="02040503050406030204" pitchFamily="18" charset="0"/>
                                </a:rPr>
                                <m:t>1</m:t>
                              </m:r>
                            </m:e>
                            <m:e>
                              <m:r>
                                <a:rPr lang="en-US" sz="2300" b="0" i="1" smtClean="0">
                                  <a:latin typeface="Cambria Math" panose="02040503050406030204" pitchFamily="18" charset="0"/>
                                  <a:ea typeface="Cambria Math" panose="02040503050406030204" pitchFamily="18" charset="0"/>
                                </a:rPr>
                                <m:t>−</m:t>
                              </m:r>
                            </m:e>
                            <m:e>
                              <m:r>
                                <a:rPr lang="en-US" sz="2300" b="0" i="1" smtClean="0">
                                  <a:latin typeface="Cambria Math" panose="02040503050406030204" pitchFamily="18" charset="0"/>
                                  <a:ea typeface="Cambria Math" panose="02040503050406030204" pitchFamily="18" charset="0"/>
                                </a:rPr>
                                <m:t>1</m:t>
                              </m:r>
                            </m:e>
                          </m:mr>
                          <m:mr>
                            <m:e>
                              <m:r>
                                <a:rPr lang="en-US" sz="2300" b="0" i="1" smtClean="0">
                                  <a:latin typeface="Cambria Math" panose="02040503050406030204" pitchFamily="18" charset="0"/>
                                </a:rPr>
                                <m:t>1</m:t>
                              </m:r>
                            </m:e>
                            <m:e>
                              <m:r>
                                <a:rPr lang="en-US" sz="2300" b="0" i="1" smtClean="0">
                                  <a:latin typeface="Cambria Math" panose="02040503050406030204" pitchFamily="18" charset="0"/>
                                  <a:ea typeface="Cambria Math" panose="02040503050406030204" pitchFamily="18" charset="0"/>
                                </a:rPr>
                                <m:t>0</m:t>
                              </m:r>
                            </m:e>
                            <m:e>
                              <m:r>
                                <a:rPr lang="en-US" sz="2300" b="0" i="1" smtClean="0">
                                  <a:latin typeface="Cambria Math" panose="02040503050406030204" pitchFamily="18" charset="0"/>
                                  <a:ea typeface="Cambria Math" panose="02040503050406030204" pitchFamily="18" charset="0"/>
                                </a:rPr>
                                <m:t>−</m:t>
                              </m:r>
                            </m:e>
                          </m:mr>
                        </m:m>
                      </m:e>
                    </m:d>
                  </m:oMath>
                </a14:m>
                <a:endParaRPr lang="en-US" sz="2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696" t="-182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4EFDAC8-DFF0-49EC-BA0A-6A6A837F186C}"/>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253EBDBE-F687-4524-891A-FEB31D0EA8D2}"/>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84A8016E-5CB1-47AC-9F28-FD494035F5C2}"/>
              </a:ext>
            </a:extLst>
          </p:cNvPr>
          <p:cNvSpPr>
            <a:spLocks noGrp="1"/>
          </p:cNvSpPr>
          <p:nvPr>
            <p:ph type="sldNum" sz="quarter" idx="12"/>
          </p:nvPr>
        </p:nvSpPr>
        <p:spPr/>
        <p:txBody>
          <a:bodyPr/>
          <a:lstStyle/>
          <a:p>
            <a:fld id="{9EE94C91-E7C7-4CA4-8153-EE2D68CBA75F}" type="slidenum">
              <a:rPr lang="en-US" smtClean="0"/>
              <a:t>39</a:t>
            </a:fld>
            <a:endParaRPr lang="en-US"/>
          </a:p>
        </p:txBody>
      </p:sp>
    </p:spTree>
    <p:extLst>
      <p:ext uri="{BB962C8B-B14F-4D97-AF65-F5344CB8AC3E}">
        <p14:creationId xmlns:p14="http://schemas.microsoft.com/office/powerpoint/2010/main" val="1027275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b="1" dirty="0">
                <a:solidFill>
                  <a:srgbClr val="0000FF"/>
                </a:solidFill>
                <a:effectLst>
                  <a:outerShdw blurRad="38100" dist="38100" dir="2700000" algn="tl">
                    <a:srgbClr val="000000">
                      <a:alpha val="43137"/>
                    </a:srgbClr>
                  </a:outerShdw>
                </a:effectLst>
              </a:rPr>
              <a:t>ELECTRE (contd..)</a:t>
            </a:r>
            <a:endParaRPr lang="en-US" sz="5000" b="1" dirty="0">
              <a:solidFill>
                <a:srgbClr val="0000FF"/>
              </a:solidFill>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sz="3000" dirty="0"/>
              <a:t>The first question which invariable comes to </a:t>
            </a:r>
            <a:r>
              <a:rPr lang="en-US" sz="3000" dirty="0" err="1"/>
              <a:t>one</a:t>
            </a:r>
            <a:r>
              <a:rPr lang="en-US" sz="3000" dirty="0" err="1">
                <a:sym typeface="Symbol" panose="05050102010706020507" pitchFamily="18" charset="2"/>
              </a:rPr>
              <a:t></a:t>
            </a:r>
            <a:r>
              <a:rPr lang="en-US" sz="3000" dirty="0" err="1"/>
              <a:t>s</a:t>
            </a:r>
            <a:r>
              <a:rPr lang="en-US" sz="3000" dirty="0"/>
              <a:t> mind is, what do we understand by the concept of </a:t>
            </a:r>
            <a:r>
              <a:rPr lang="en-US" sz="3000" b="1" i="1" dirty="0">
                <a:solidFill>
                  <a:srgbClr val="FF0000"/>
                </a:solidFill>
              </a:rPr>
              <a:t>outranking</a:t>
            </a:r>
            <a:endParaRPr lang="en-US" sz="3000" b="1" dirty="0">
              <a:solidFill>
                <a:srgbClr val="FF0000"/>
              </a:solidFill>
            </a:endParaRPr>
          </a:p>
          <a:p>
            <a:pPr>
              <a:buFont typeface="Wingdings" panose="05000000000000000000" pitchFamily="2" charset="2"/>
              <a:buChar char="§"/>
            </a:pPr>
            <a:r>
              <a:rPr lang="en-US" sz="3000" dirty="0"/>
              <a:t>Stated simply the method of </a:t>
            </a:r>
            <a:r>
              <a:rPr lang="en-US" sz="3000" b="1" i="1" dirty="0">
                <a:solidFill>
                  <a:srgbClr val="FF0000"/>
                </a:solidFill>
              </a:rPr>
              <a:t>outranking</a:t>
            </a:r>
            <a:r>
              <a:rPr lang="en-US" sz="3000" dirty="0"/>
              <a:t> is the idea in which one compares one decision or alternative against the others and ranks them based on some set principle</a:t>
            </a:r>
          </a:p>
          <a:p>
            <a:pPr>
              <a:buFont typeface="Wingdings" panose="05000000000000000000" pitchFamily="2" charset="2"/>
              <a:buChar char="§"/>
            </a:pPr>
            <a:r>
              <a:rPr lang="en-US" sz="3000" dirty="0"/>
              <a:t>In doing so one assures that, at the end of the </a:t>
            </a:r>
            <a:r>
              <a:rPr lang="en-US" sz="3000" b="1" dirty="0">
                <a:solidFill>
                  <a:srgbClr val="FF0000"/>
                </a:solidFill>
              </a:rPr>
              <a:t>pair</a:t>
            </a:r>
            <a:r>
              <a:rPr lang="en-US" sz="3000" dirty="0"/>
              <a:t> wise ranking process we have an unique ranking system amongst all the decisions or alternatives</a:t>
            </a:r>
          </a:p>
        </p:txBody>
      </p:sp>
      <p:sp>
        <p:nvSpPr>
          <p:cNvPr id="4" name="Date Placeholder 3">
            <a:extLst>
              <a:ext uri="{FF2B5EF4-FFF2-40B4-BE49-F238E27FC236}">
                <a16:creationId xmlns:a16="http://schemas.microsoft.com/office/drawing/2014/main" id="{B97A6E6E-6BDB-4949-A35D-75EB2AB18273}"/>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FBA2F199-9CBB-4351-8DA2-9607EC86DAA7}"/>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D998FF88-4CEE-4C57-BF25-178AFC05B2E4}"/>
              </a:ext>
            </a:extLst>
          </p:cNvPr>
          <p:cNvSpPr>
            <a:spLocks noGrp="1"/>
          </p:cNvSpPr>
          <p:nvPr>
            <p:ph type="sldNum" sz="quarter" idx="12"/>
          </p:nvPr>
        </p:nvSpPr>
        <p:spPr/>
        <p:txBody>
          <a:bodyPr/>
          <a:lstStyle/>
          <a:p>
            <a:fld id="{9EE94C91-E7C7-4CA4-8153-EE2D68CBA75F}" type="slidenum">
              <a:rPr lang="en-US" smtClean="0"/>
              <a:t>4</a:t>
            </a:fld>
            <a:endParaRPr lang="en-US"/>
          </a:p>
        </p:txBody>
      </p:sp>
    </p:spTree>
    <p:extLst>
      <p:ext uri="{BB962C8B-B14F-4D97-AF65-F5344CB8AC3E}">
        <p14:creationId xmlns:p14="http://schemas.microsoft.com/office/powerpoint/2010/main" val="37984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100" b="1" dirty="0">
                    <a:solidFill>
                      <a:srgbClr val="FF0000"/>
                    </a:solidFill>
                  </a:rPr>
                  <a:t>Step 5 (Determine the concordance and discordance dominance matrices)</a:t>
                </a:r>
              </a:p>
              <a:p>
                <a:pPr>
                  <a:buFont typeface="Wingdings" panose="05000000000000000000" pitchFamily="2" charset="2"/>
                  <a:buChar char="§"/>
                </a:pPr>
                <a:r>
                  <a:rPr lang="en-US" sz="2100" dirty="0"/>
                  <a:t>Similarly we need to find the </a:t>
                </a:r>
                <a:r>
                  <a:rPr lang="en-US" sz="2100" b="1" i="1" dirty="0">
                    <a:solidFill>
                      <a:srgbClr val="FF0000"/>
                    </a:solidFill>
                  </a:rPr>
                  <a:t>discordance dominance matrix</a:t>
                </a:r>
                <a:r>
                  <a:rPr lang="en-US" sz="2100" dirty="0"/>
                  <a:t>, </a:t>
                </a:r>
                <a:r>
                  <a:rPr lang="en-US" sz="2100" b="1" dirty="0"/>
                  <a:t>G</a:t>
                </a:r>
                <a:r>
                  <a:rPr lang="en-US" sz="2100" dirty="0"/>
                  <a:t>, depending on a threshold value d*, where </a:t>
                </a:r>
                <a14:m>
                  <m:oMath xmlns:m="http://schemas.openxmlformats.org/officeDocument/2006/math">
                    <m:sSup>
                      <m:sSupPr>
                        <m:ctrlPr>
                          <a:rPr lang="en-US" sz="2100" i="1">
                            <a:latin typeface="Cambria Math" panose="02040503050406030204" pitchFamily="18" charset="0"/>
                          </a:rPr>
                        </m:ctrlPr>
                      </m:sSupPr>
                      <m:e>
                        <m:r>
                          <a:rPr lang="en-US" sz="2100" b="0" i="1" smtClean="0">
                            <a:latin typeface="Cambria Math" panose="02040503050406030204" pitchFamily="18" charset="0"/>
                          </a:rPr>
                          <m:t>𝑑</m:t>
                        </m:r>
                      </m:e>
                      <m:sup>
                        <m:r>
                          <a:rPr lang="en-US" sz="2100" i="1">
                            <a:latin typeface="Cambria Math" panose="02040503050406030204" pitchFamily="18" charset="0"/>
                          </a:rPr>
                          <m:t>∗</m:t>
                        </m:r>
                      </m:sup>
                    </m:sSup>
                    <m:r>
                      <a:rPr lang="en-US" sz="2100" i="1">
                        <a:latin typeface="Cambria Math" panose="02040503050406030204" pitchFamily="18" charset="0"/>
                      </a:rPr>
                      <m:t>=</m:t>
                    </m:r>
                    <m:f>
                      <m:fPr>
                        <m:ctrlPr>
                          <a:rPr lang="en-US" sz="2100" i="1">
                            <a:latin typeface="Cambria Math" panose="02040503050406030204" pitchFamily="18" charset="0"/>
                          </a:rPr>
                        </m:ctrlPr>
                      </m:fPr>
                      <m:num>
                        <m:r>
                          <a:rPr lang="en-US" sz="2100" i="1">
                            <a:latin typeface="Cambria Math" panose="02040503050406030204" pitchFamily="18" charset="0"/>
                          </a:rPr>
                          <m:t>1</m:t>
                        </m:r>
                      </m:num>
                      <m:den>
                        <m:r>
                          <a:rPr lang="en-US" sz="2100" i="1">
                            <a:latin typeface="Cambria Math" panose="02040503050406030204" pitchFamily="18" charset="0"/>
                          </a:rPr>
                          <m:t>𝑚</m:t>
                        </m:r>
                        <m:d>
                          <m:dPr>
                            <m:ctrlPr>
                              <a:rPr lang="en-US" sz="2100" i="1">
                                <a:latin typeface="Cambria Math" panose="02040503050406030204" pitchFamily="18" charset="0"/>
                              </a:rPr>
                            </m:ctrlPr>
                          </m:dPr>
                          <m:e>
                            <m:r>
                              <a:rPr lang="en-US" sz="2100" i="1">
                                <a:latin typeface="Cambria Math" panose="02040503050406030204" pitchFamily="18" charset="0"/>
                              </a:rPr>
                              <m:t>𝑚</m:t>
                            </m:r>
                            <m:r>
                              <a:rPr lang="en-US" sz="2100" i="1">
                                <a:latin typeface="Cambria Math" panose="02040503050406030204" pitchFamily="18" charset="0"/>
                              </a:rPr>
                              <m:t>−1</m:t>
                            </m:r>
                          </m:e>
                        </m:d>
                      </m:den>
                    </m:f>
                    <m:nary>
                      <m:naryPr>
                        <m:chr m:val="∑"/>
                        <m:ctrlPr>
                          <a:rPr lang="en-US" sz="2100" i="1">
                            <a:latin typeface="Cambria Math" panose="02040503050406030204" pitchFamily="18" charset="0"/>
                          </a:rPr>
                        </m:ctrlPr>
                      </m:naryPr>
                      <m:sub>
                        <m:r>
                          <m:rPr>
                            <m:brk m:alnAt="23"/>
                          </m:rPr>
                          <a:rPr lang="en-US" sz="2100" i="1">
                            <a:latin typeface="Cambria Math" panose="02040503050406030204" pitchFamily="18" charset="0"/>
                          </a:rPr>
                          <m:t>𝑘</m:t>
                        </m:r>
                        <m:r>
                          <a:rPr lang="en-US" sz="2100" i="1">
                            <a:latin typeface="Cambria Math" panose="02040503050406030204" pitchFamily="18" charset="0"/>
                          </a:rPr>
                          <m:t>=1,</m:t>
                        </m:r>
                        <m:r>
                          <a:rPr lang="en-US" sz="2100" i="1">
                            <a:latin typeface="Cambria Math" panose="02040503050406030204" pitchFamily="18" charset="0"/>
                          </a:rPr>
                          <m:t>𝑘</m:t>
                        </m:r>
                        <m:r>
                          <a:rPr lang="en-US" sz="2100" i="1">
                            <a:latin typeface="Cambria Math" panose="02040503050406030204" pitchFamily="18" charset="0"/>
                            <a:ea typeface="Cambria Math" panose="02040503050406030204" pitchFamily="18" charset="0"/>
                          </a:rPr>
                          <m:t>≠</m:t>
                        </m:r>
                        <m:r>
                          <a:rPr lang="en-US" sz="2100" i="1">
                            <a:latin typeface="Cambria Math" panose="02040503050406030204" pitchFamily="18" charset="0"/>
                            <a:ea typeface="Cambria Math" panose="02040503050406030204" pitchFamily="18" charset="0"/>
                          </a:rPr>
                          <m:t>𝑙</m:t>
                        </m:r>
                      </m:sub>
                      <m:sup>
                        <m:r>
                          <a:rPr lang="en-US" sz="2100" i="1">
                            <a:latin typeface="Cambria Math" panose="02040503050406030204" pitchFamily="18" charset="0"/>
                          </a:rPr>
                          <m:t>𝑚</m:t>
                        </m:r>
                      </m:sup>
                      <m:e>
                        <m:nary>
                          <m:naryPr>
                            <m:chr m:val="∑"/>
                            <m:ctrlPr>
                              <a:rPr lang="en-US" sz="2100" i="1">
                                <a:latin typeface="Cambria Math" panose="02040503050406030204" pitchFamily="18" charset="0"/>
                              </a:rPr>
                            </m:ctrlPr>
                          </m:naryPr>
                          <m:sub>
                            <m:r>
                              <a:rPr lang="en-US" sz="2100" i="1">
                                <a:latin typeface="Cambria Math" panose="02040503050406030204" pitchFamily="18" charset="0"/>
                              </a:rPr>
                              <m:t>𝑙</m:t>
                            </m:r>
                            <m:r>
                              <a:rPr lang="en-US" sz="2100" i="1">
                                <a:latin typeface="Cambria Math" panose="02040503050406030204" pitchFamily="18" charset="0"/>
                              </a:rPr>
                              <m:t>=1,</m:t>
                            </m:r>
                            <m:r>
                              <a:rPr lang="en-US" sz="2100" i="1">
                                <a:latin typeface="Cambria Math" panose="02040503050406030204" pitchFamily="18" charset="0"/>
                              </a:rPr>
                              <m:t>𝑙</m:t>
                            </m:r>
                            <m:r>
                              <a:rPr lang="en-US" sz="2100" i="1">
                                <a:latin typeface="Cambria Math" panose="02040503050406030204" pitchFamily="18" charset="0"/>
                                <a:ea typeface="Cambria Math" panose="02040503050406030204" pitchFamily="18" charset="0"/>
                              </a:rPr>
                              <m:t>≠</m:t>
                            </m:r>
                            <m:r>
                              <a:rPr lang="en-US" sz="2100" i="1">
                                <a:latin typeface="Cambria Math" panose="02040503050406030204" pitchFamily="18" charset="0"/>
                                <a:ea typeface="Cambria Math" panose="02040503050406030204" pitchFamily="18" charset="0"/>
                              </a:rPr>
                              <m:t>𝑘</m:t>
                            </m:r>
                          </m:sub>
                          <m:sup>
                            <m:r>
                              <a:rPr lang="en-US" sz="2100" i="1">
                                <a:latin typeface="Cambria Math" panose="02040503050406030204" pitchFamily="18" charset="0"/>
                              </a:rPr>
                              <m:t>𝑚</m:t>
                            </m:r>
                          </m:sup>
                          <m:e>
                            <m:sSub>
                              <m:sSubPr>
                                <m:ctrlPr>
                                  <a:rPr lang="en-US" sz="2100" i="1">
                                    <a:latin typeface="Cambria Math" panose="02040503050406030204" pitchFamily="18" charset="0"/>
                                  </a:rPr>
                                </m:ctrlPr>
                              </m:sSubPr>
                              <m:e>
                                <m:r>
                                  <a:rPr lang="en-US" sz="2100" b="0" i="1" smtClean="0">
                                    <a:latin typeface="Cambria Math" panose="02040503050406030204" pitchFamily="18" charset="0"/>
                                  </a:rPr>
                                  <m:t>𝑑</m:t>
                                </m:r>
                              </m:e>
                              <m:sub>
                                <m:r>
                                  <a:rPr lang="en-US" sz="2100" i="1">
                                    <a:latin typeface="Cambria Math" panose="02040503050406030204" pitchFamily="18" charset="0"/>
                                  </a:rPr>
                                  <m:t>𝑘𝑙</m:t>
                                </m:r>
                              </m:sub>
                            </m:sSub>
                          </m:e>
                        </m:nary>
                      </m:e>
                    </m:nary>
                  </m:oMath>
                </a14:m>
                <a:endParaRPr lang="en-US" sz="2100" dirty="0"/>
              </a:p>
              <a:p>
                <a:pPr>
                  <a:buFont typeface="Wingdings" panose="05000000000000000000" pitchFamily="2" charset="2"/>
                  <a:buChar char="§"/>
                </a:pPr>
                <a14:m>
                  <m:oMath xmlns:m="http://schemas.openxmlformats.org/officeDocument/2006/math">
                    <m:sSup>
                      <m:sSupPr>
                        <m:ctrlPr>
                          <a:rPr lang="en-US" sz="2100" i="1">
                            <a:latin typeface="Cambria Math" panose="02040503050406030204" pitchFamily="18" charset="0"/>
                          </a:rPr>
                        </m:ctrlPr>
                      </m:sSupPr>
                      <m:e>
                        <m:r>
                          <a:rPr lang="en-US" sz="2100" i="1">
                            <a:latin typeface="Cambria Math" panose="02040503050406030204" pitchFamily="18" charset="0"/>
                          </a:rPr>
                          <m:t>𝑑</m:t>
                        </m:r>
                      </m:e>
                      <m:sup>
                        <m:r>
                          <a:rPr lang="en-US" sz="2100" i="1">
                            <a:latin typeface="Cambria Math" panose="02040503050406030204" pitchFamily="18" charset="0"/>
                          </a:rPr>
                          <m:t>∗</m:t>
                        </m:r>
                      </m:sup>
                    </m:sSup>
                    <m:r>
                      <a:rPr lang="en-US" sz="2100" i="1">
                        <a:latin typeface="Cambria Math" panose="02040503050406030204" pitchFamily="18" charset="0"/>
                      </a:rPr>
                      <m:t>=</m:t>
                    </m:r>
                    <m:f>
                      <m:fPr>
                        <m:ctrlPr>
                          <a:rPr lang="en-US" sz="2100" i="1">
                            <a:latin typeface="Cambria Math" panose="02040503050406030204" pitchFamily="18" charset="0"/>
                          </a:rPr>
                        </m:ctrlPr>
                      </m:fPr>
                      <m:num>
                        <m:r>
                          <a:rPr lang="en-US" sz="2100" i="1">
                            <a:latin typeface="Cambria Math" panose="02040503050406030204" pitchFamily="18" charset="0"/>
                          </a:rPr>
                          <m:t>1</m:t>
                        </m:r>
                      </m:num>
                      <m:den>
                        <m:r>
                          <a:rPr lang="en-US" sz="2100" b="0" i="1" smtClean="0">
                            <a:latin typeface="Cambria Math" panose="02040503050406030204" pitchFamily="18" charset="0"/>
                          </a:rPr>
                          <m:t>3</m:t>
                        </m:r>
                        <m:d>
                          <m:dPr>
                            <m:ctrlPr>
                              <a:rPr lang="en-US" sz="2100" i="1">
                                <a:latin typeface="Cambria Math" panose="02040503050406030204" pitchFamily="18" charset="0"/>
                              </a:rPr>
                            </m:ctrlPr>
                          </m:dPr>
                          <m:e>
                            <m:r>
                              <a:rPr lang="en-US" sz="2100" b="0" i="1" smtClean="0">
                                <a:latin typeface="Cambria Math" panose="02040503050406030204" pitchFamily="18" charset="0"/>
                              </a:rPr>
                              <m:t>3</m:t>
                            </m:r>
                            <m:r>
                              <a:rPr lang="en-US" sz="2100" i="1">
                                <a:latin typeface="Cambria Math" panose="02040503050406030204" pitchFamily="18" charset="0"/>
                              </a:rPr>
                              <m:t>−1</m:t>
                            </m:r>
                          </m:e>
                        </m:d>
                      </m:den>
                    </m:f>
                    <m:r>
                      <a:rPr lang="en-US" sz="2100" i="1" smtClean="0">
                        <a:latin typeface="Cambria Math" panose="02040503050406030204" pitchFamily="18" charset="0"/>
                        <a:ea typeface="Cambria Math" panose="02040503050406030204" pitchFamily="18" charset="0"/>
                      </a:rPr>
                      <m:t>×</m:t>
                    </m:r>
                    <m:r>
                      <a:rPr lang="en-US" sz="2100" b="0" i="1" smtClean="0">
                        <a:latin typeface="Cambria Math" panose="02040503050406030204" pitchFamily="18" charset="0"/>
                        <a:ea typeface="Cambria Math" panose="02040503050406030204" pitchFamily="18" charset="0"/>
                      </a:rPr>
                      <m:t>4.32=0.72</m:t>
                    </m:r>
                  </m:oMath>
                </a14:m>
                <a:endParaRPr lang="en-US" sz="2100" dirty="0"/>
              </a:p>
              <a:p>
                <a:pPr>
                  <a:buFont typeface="Wingdings" panose="05000000000000000000" pitchFamily="2" charset="2"/>
                  <a:buChar char="§"/>
                </a:pPr>
                <a:r>
                  <a:rPr lang="en-US" sz="2100" dirty="0"/>
                  <a:t>Based on this threshold value the elements of the </a:t>
                </a:r>
                <a:r>
                  <a:rPr lang="en-US" sz="2100" b="1" i="1" dirty="0">
                    <a:solidFill>
                      <a:srgbClr val="FF0000"/>
                    </a:solidFill>
                  </a:rPr>
                  <a:t>discordance dominance matrix</a:t>
                </a:r>
                <a:r>
                  <a:rPr lang="en-US" sz="2100" dirty="0"/>
                  <a:t>, </a:t>
                </a:r>
                <a14:m>
                  <m:oMath xmlns:m="http://schemas.openxmlformats.org/officeDocument/2006/math">
                    <m:r>
                      <a:rPr lang="en-US" sz="2100" b="1" i="1" smtClean="0">
                        <a:latin typeface="Cambria Math" panose="02040503050406030204" pitchFamily="18" charset="0"/>
                      </a:rPr>
                      <m:t>𝑮</m:t>
                    </m:r>
                    <m:r>
                      <a:rPr lang="en-US" sz="2100" i="1">
                        <a:latin typeface="Cambria Math" panose="02040503050406030204" pitchFamily="18" charset="0"/>
                      </a:rPr>
                      <m:t>=</m:t>
                    </m:r>
                    <m:d>
                      <m:dPr>
                        <m:begChr m:val="["/>
                        <m:endChr m:val="]"/>
                        <m:ctrlPr>
                          <a:rPr lang="en-US" sz="2100" i="1">
                            <a:latin typeface="Cambria Math" panose="02040503050406030204" pitchFamily="18" charset="0"/>
                          </a:rPr>
                        </m:ctrlPr>
                      </m:dPr>
                      <m:e>
                        <m:m>
                          <m:mPr>
                            <m:mcs>
                              <m:mc>
                                <m:mcPr>
                                  <m:count m:val="3"/>
                                  <m:mcJc m:val="center"/>
                                </m:mcPr>
                              </m:mc>
                            </m:mcs>
                            <m:ctrlPr>
                              <a:rPr lang="en-US" sz="2100" i="1">
                                <a:latin typeface="Cambria Math" panose="02040503050406030204" pitchFamily="18" charset="0"/>
                              </a:rPr>
                            </m:ctrlPr>
                          </m:mPr>
                          <m:mr>
                            <m:e>
                              <m:r>
                                <m:rPr>
                                  <m:brk m:alnAt="7"/>
                                </m:rPr>
                                <a:rPr lang="en-US" sz="2100" i="1">
                                  <a:latin typeface="Cambria Math" panose="02040503050406030204" pitchFamily="18" charset="0"/>
                                </a:rPr>
                                <m:t>−</m:t>
                              </m:r>
                            </m:e>
                            <m:e>
                              <m:sSub>
                                <m:sSubPr>
                                  <m:ctrlPr>
                                    <a:rPr lang="en-US" sz="2100" i="1">
                                      <a:latin typeface="Cambria Math" panose="02040503050406030204" pitchFamily="18" charset="0"/>
                                    </a:rPr>
                                  </m:ctrlPr>
                                </m:sSubPr>
                                <m:e>
                                  <m:r>
                                    <a:rPr lang="en-US" sz="2100" b="0" i="1" smtClean="0">
                                      <a:latin typeface="Cambria Math" panose="02040503050406030204" pitchFamily="18" charset="0"/>
                                    </a:rPr>
                                    <m:t>𝑔</m:t>
                                  </m:r>
                                </m:e>
                                <m:sub>
                                  <m:r>
                                    <a:rPr lang="en-US" sz="2100" i="1">
                                      <a:latin typeface="Cambria Math" panose="02040503050406030204" pitchFamily="18" charset="0"/>
                                    </a:rPr>
                                    <m:t>12</m:t>
                                  </m:r>
                                </m:sub>
                              </m:sSub>
                            </m:e>
                            <m:e>
                              <m:r>
                                <a:rPr lang="en-US" sz="2100" i="1">
                                  <a:latin typeface="Cambria Math" panose="02040503050406030204" pitchFamily="18" charset="0"/>
                                  <a:ea typeface="Cambria Math" panose="02040503050406030204" pitchFamily="18" charset="0"/>
                                </a:rPr>
                                <m:t>⋯</m:t>
                              </m:r>
                            </m:e>
                          </m:mr>
                          <m:mr>
                            <m:e>
                              <m:r>
                                <a:rPr lang="en-US" sz="2100" i="1">
                                  <a:latin typeface="Cambria Math" panose="02040503050406030204" pitchFamily="18" charset="0"/>
                                  <a:ea typeface="Cambria Math" panose="02040503050406030204" pitchFamily="18" charset="0"/>
                                </a:rPr>
                                <m:t>⋮</m:t>
                              </m:r>
                            </m:e>
                            <m:e>
                              <m:r>
                                <a:rPr lang="en-US" sz="2100" i="1">
                                  <a:latin typeface="Cambria Math" panose="02040503050406030204" pitchFamily="18" charset="0"/>
                                  <a:ea typeface="Cambria Math" panose="02040503050406030204" pitchFamily="18" charset="0"/>
                                </a:rPr>
                                <m:t>⋱</m:t>
                              </m:r>
                            </m:e>
                            <m:e>
                              <m:r>
                                <a:rPr lang="en-US" sz="2100" i="1">
                                  <a:latin typeface="Cambria Math" panose="02040503050406030204" pitchFamily="18" charset="0"/>
                                  <a:ea typeface="Cambria Math" panose="02040503050406030204" pitchFamily="18" charset="0"/>
                                </a:rPr>
                                <m:t>⋮</m:t>
                              </m:r>
                            </m:e>
                          </m:mr>
                          <m:mr>
                            <m:e>
                              <m:sSub>
                                <m:sSubPr>
                                  <m:ctrlPr>
                                    <a:rPr lang="en-US" sz="2100" i="1">
                                      <a:latin typeface="Cambria Math" panose="02040503050406030204" pitchFamily="18" charset="0"/>
                                    </a:rPr>
                                  </m:ctrlPr>
                                </m:sSubPr>
                                <m:e>
                                  <m:r>
                                    <a:rPr lang="en-US" sz="2100" b="0" i="1" smtClean="0">
                                      <a:latin typeface="Cambria Math" panose="02040503050406030204" pitchFamily="18" charset="0"/>
                                    </a:rPr>
                                    <m:t>𝑔</m:t>
                                  </m:r>
                                </m:e>
                                <m:sub>
                                  <m:r>
                                    <a:rPr lang="en-US" sz="2100" i="1">
                                      <a:latin typeface="Cambria Math" panose="02040503050406030204" pitchFamily="18" charset="0"/>
                                    </a:rPr>
                                    <m:t>𝑚</m:t>
                                  </m:r>
                                  <m:r>
                                    <a:rPr lang="en-US" sz="2100" i="1">
                                      <a:latin typeface="Cambria Math" panose="02040503050406030204" pitchFamily="18" charset="0"/>
                                    </a:rPr>
                                    <m:t>1</m:t>
                                  </m:r>
                                </m:sub>
                              </m:sSub>
                            </m:e>
                            <m:e>
                              <m:r>
                                <a:rPr lang="en-US" sz="2100" i="1">
                                  <a:latin typeface="Cambria Math" panose="02040503050406030204" pitchFamily="18" charset="0"/>
                                  <a:ea typeface="Cambria Math" panose="02040503050406030204" pitchFamily="18" charset="0"/>
                                </a:rPr>
                                <m:t>⋯</m:t>
                              </m:r>
                            </m:e>
                            <m:e>
                              <m:r>
                                <a:rPr lang="en-US" sz="2100" i="1">
                                  <a:latin typeface="Cambria Math" panose="02040503050406030204" pitchFamily="18" charset="0"/>
                                  <a:ea typeface="Cambria Math" panose="02040503050406030204" pitchFamily="18" charset="0"/>
                                </a:rPr>
                                <m:t>⋯</m:t>
                              </m:r>
                            </m:e>
                          </m:mr>
                        </m:m>
                        <m:m>
                          <m:mPr>
                            <m:mcs>
                              <m:mc>
                                <m:mcPr>
                                  <m:count m:val="3"/>
                                  <m:mcJc m:val="center"/>
                                </m:mcPr>
                              </m:mc>
                            </m:mcs>
                            <m:ctrlPr>
                              <a:rPr lang="en-US" sz="2100" i="1">
                                <a:latin typeface="Cambria Math" panose="02040503050406030204" pitchFamily="18" charset="0"/>
                              </a:rPr>
                            </m:ctrlPr>
                          </m:mPr>
                          <m:mr>
                            <m:e>
                              <m:r>
                                <a:rPr lang="en-US" sz="2100" i="1">
                                  <a:latin typeface="Cambria Math" panose="02040503050406030204" pitchFamily="18" charset="0"/>
                                  <a:ea typeface="Cambria Math" panose="02040503050406030204" pitchFamily="18" charset="0"/>
                                </a:rPr>
                                <m:t>⋯</m:t>
                              </m:r>
                            </m:e>
                            <m:e>
                              <m:r>
                                <a:rPr lang="en-US" sz="2100" i="1">
                                  <a:latin typeface="Cambria Math" panose="02040503050406030204" pitchFamily="18" charset="0"/>
                                  <a:ea typeface="Cambria Math" panose="02040503050406030204" pitchFamily="18" charset="0"/>
                                </a:rPr>
                                <m:t>⋯</m:t>
                              </m:r>
                            </m:e>
                            <m:e>
                              <m:sSub>
                                <m:sSubPr>
                                  <m:ctrlPr>
                                    <a:rPr lang="en-US" sz="2100" i="1">
                                      <a:latin typeface="Cambria Math" panose="02040503050406030204" pitchFamily="18" charset="0"/>
                                    </a:rPr>
                                  </m:ctrlPr>
                                </m:sSubPr>
                                <m:e>
                                  <m:r>
                                    <a:rPr lang="en-US" sz="2100" b="0" i="1" smtClean="0">
                                      <a:latin typeface="Cambria Math" panose="02040503050406030204" pitchFamily="18" charset="0"/>
                                    </a:rPr>
                                    <m:t>𝑔</m:t>
                                  </m:r>
                                </m:e>
                                <m:sub>
                                  <m:r>
                                    <a:rPr lang="en-US" sz="2100" i="1">
                                      <a:latin typeface="Cambria Math" panose="02040503050406030204" pitchFamily="18" charset="0"/>
                                    </a:rPr>
                                    <m:t>1</m:t>
                                  </m:r>
                                  <m:r>
                                    <a:rPr lang="en-US" sz="2100" i="1">
                                      <a:latin typeface="Cambria Math" panose="02040503050406030204" pitchFamily="18" charset="0"/>
                                    </a:rPr>
                                    <m:t>𝑚</m:t>
                                  </m:r>
                                </m:sub>
                              </m:sSub>
                            </m:e>
                          </m:mr>
                          <m:mr>
                            <m:e>
                              <m:r>
                                <a:rPr lang="en-US" sz="2100" i="1">
                                  <a:latin typeface="Cambria Math" panose="02040503050406030204" pitchFamily="18" charset="0"/>
                                  <a:ea typeface="Cambria Math" panose="02040503050406030204" pitchFamily="18" charset="0"/>
                                </a:rPr>
                                <m:t>⋮</m:t>
                              </m:r>
                            </m:e>
                            <m:e>
                              <m:r>
                                <a:rPr lang="en-US" sz="2100" i="1">
                                  <a:latin typeface="Cambria Math" panose="02040503050406030204" pitchFamily="18" charset="0"/>
                                  <a:ea typeface="Cambria Math" panose="02040503050406030204" pitchFamily="18" charset="0"/>
                                </a:rPr>
                                <m:t>⋱</m:t>
                              </m:r>
                            </m:e>
                            <m:e>
                              <m:r>
                                <a:rPr lang="en-US" sz="2100" i="1">
                                  <a:latin typeface="Cambria Math" panose="02040503050406030204" pitchFamily="18" charset="0"/>
                                  <a:ea typeface="Cambria Math" panose="02040503050406030204" pitchFamily="18" charset="0"/>
                                </a:rPr>
                                <m:t>⋮</m:t>
                              </m:r>
                            </m:e>
                          </m:mr>
                          <m:mr>
                            <m:e>
                              <m:r>
                                <a:rPr lang="en-US" sz="2100" i="1">
                                  <a:latin typeface="Cambria Math" panose="02040503050406030204" pitchFamily="18" charset="0"/>
                                  <a:ea typeface="Cambria Math" panose="02040503050406030204" pitchFamily="18" charset="0"/>
                                </a:rPr>
                                <m:t>⋯</m:t>
                              </m:r>
                            </m:e>
                            <m:e>
                              <m:r>
                                <a:rPr lang="en-US" sz="2100" i="1">
                                  <a:latin typeface="Cambria Math" panose="02040503050406030204" pitchFamily="18" charset="0"/>
                                  <a:ea typeface="Cambria Math" panose="02040503050406030204" pitchFamily="18" charset="0"/>
                                </a:rPr>
                                <m:t>⋯</m:t>
                              </m:r>
                            </m:e>
                            <m:e>
                              <m:r>
                                <a:rPr lang="en-US" sz="2100" i="1">
                                  <a:latin typeface="Cambria Math" panose="02040503050406030204" pitchFamily="18" charset="0"/>
                                  <a:ea typeface="Cambria Math" panose="02040503050406030204" pitchFamily="18" charset="0"/>
                                </a:rPr>
                                <m:t>−</m:t>
                              </m:r>
                            </m:e>
                          </m:mr>
                        </m:m>
                      </m:e>
                    </m:d>
                  </m:oMath>
                </a14:m>
                <a:r>
                  <a:rPr lang="en-US" sz="2100" dirty="0"/>
                  <a:t> , where </a:t>
                </a:r>
                <a:r>
                  <a:rPr lang="en-US" sz="2100" dirty="0" err="1"/>
                  <a:t>g</a:t>
                </a:r>
                <a:r>
                  <a:rPr lang="en-US" sz="2100" baseline="-25000" dirty="0" err="1"/>
                  <a:t>k</a:t>
                </a:r>
                <a:r>
                  <a:rPr lang="en-US" sz="2100" i="1" baseline="-25000" dirty="0" err="1"/>
                  <a:t>l</a:t>
                </a:r>
                <a:r>
                  <a:rPr lang="en-US" sz="2100" dirty="0"/>
                  <a:t> = 1 if </a:t>
                </a:r>
                <a:r>
                  <a:rPr lang="en-US" sz="2100" dirty="0" err="1"/>
                  <a:t>d</a:t>
                </a:r>
                <a:r>
                  <a:rPr lang="en-US" sz="2100" baseline="-25000" dirty="0" err="1"/>
                  <a:t>k</a:t>
                </a:r>
                <a:r>
                  <a:rPr lang="en-US" sz="2100" i="1" baseline="-25000" dirty="0" err="1"/>
                  <a:t>l</a:t>
                </a:r>
                <a:r>
                  <a:rPr lang="en-US" sz="2100" dirty="0"/>
                  <a:t> ≥ d* and </a:t>
                </a:r>
                <a:r>
                  <a:rPr lang="en-US" sz="2100" dirty="0" err="1"/>
                  <a:t>g</a:t>
                </a:r>
                <a:r>
                  <a:rPr lang="en-US" sz="2100" baseline="-25000" dirty="0" err="1"/>
                  <a:t>k</a:t>
                </a:r>
                <a:r>
                  <a:rPr lang="en-US" sz="2100" i="1" baseline="-25000" dirty="0" err="1"/>
                  <a:t>l</a:t>
                </a:r>
                <a:r>
                  <a:rPr lang="en-US" sz="2100" dirty="0"/>
                  <a:t> = 0 if </a:t>
                </a:r>
                <a:r>
                  <a:rPr lang="en-US" sz="2100" dirty="0" err="1"/>
                  <a:t>d</a:t>
                </a:r>
                <a:r>
                  <a:rPr lang="en-US" sz="2100" baseline="-25000" dirty="0" err="1"/>
                  <a:t>k</a:t>
                </a:r>
                <a:r>
                  <a:rPr lang="en-US" sz="2100" i="1" baseline="-25000" dirty="0" err="1"/>
                  <a:t>l</a:t>
                </a:r>
                <a:r>
                  <a:rPr lang="en-US" sz="2100" dirty="0"/>
                  <a:t> &lt; d*</a:t>
                </a:r>
              </a:p>
              <a:p>
                <a:pPr>
                  <a:buFont typeface="Wingdings" panose="05000000000000000000" pitchFamily="2" charset="2"/>
                  <a:buChar char="§"/>
                </a:pPr>
                <a14:m>
                  <m:oMath xmlns:m="http://schemas.openxmlformats.org/officeDocument/2006/math">
                    <m:r>
                      <a:rPr lang="en-US" sz="2100" b="1" i="1" smtClean="0">
                        <a:latin typeface="Cambria Math" panose="02040503050406030204" pitchFamily="18" charset="0"/>
                      </a:rPr>
                      <m:t>𝑮</m:t>
                    </m:r>
                    <m:r>
                      <a:rPr lang="en-US" sz="2100" i="1">
                        <a:latin typeface="Cambria Math" panose="02040503050406030204" pitchFamily="18" charset="0"/>
                      </a:rPr>
                      <m:t>=</m:t>
                    </m:r>
                    <m:d>
                      <m:dPr>
                        <m:begChr m:val="["/>
                        <m:endChr m:val="]"/>
                        <m:ctrlPr>
                          <a:rPr lang="en-US" sz="2100" i="1">
                            <a:latin typeface="Cambria Math" panose="02040503050406030204" pitchFamily="18" charset="0"/>
                          </a:rPr>
                        </m:ctrlPr>
                      </m:dPr>
                      <m:e>
                        <m:m>
                          <m:mPr>
                            <m:mcs>
                              <m:mc>
                                <m:mcPr>
                                  <m:count m:val="3"/>
                                  <m:mcJc m:val="center"/>
                                </m:mcPr>
                              </m:mc>
                            </m:mcs>
                            <m:ctrlPr>
                              <a:rPr lang="en-US" sz="2100" i="1">
                                <a:latin typeface="Cambria Math" panose="02040503050406030204" pitchFamily="18" charset="0"/>
                              </a:rPr>
                            </m:ctrlPr>
                          </m:mPr>
                          <m:mr>
                            <m:e>
                              <m:r>
                                <m:rPr>
                                  <m:brk m:alnAt="7"/>
                                </m:rPr>
                                <a:rPr lang="en-US" sz="2100" i="1">
                                  <a:latin typeface="Cambria Math" panose="02040503050406030204" pitchFamily="18" charset="0"/>
                                </a:rPr>
                                <m:t>−</m:t>
                              </m:r>
                            </m:e>
                            <m:e>
                              <m:r>
                                <a:rPr lang="en-US" sz="2100" b="0" i="1" smtClean="0">
                                  <a:latin typeface="Cambria Math" panose="02040503050406030204" pitchFamily="18" charset="0"/>
                                </a:rPr>
                                <m:t>1</m:t>
                              </m:r>
                            </m:e>
                            <m:e>
                              <m:r>
                                <a:rPr lang="en-US" sz="2100" i="1">
                                  <a:latin typeface="Cambria Math" panose="02040503050406030204" pitchFamily="18" charset="0"/>
                                  <a:ea typeface="Cambria Math" panose="02040503050406030204" pitchFamily="18" charset="0"/>
                                </a:rPr>
                                <m:t>1</m:t>
                              </m:r>
                            </m:e>
                          </m:mr>
                          <m:mr>
                            <m:e>
                              <m:r>
                                <a:rPr lang="en-US" sz="2100" b="0" i="1" smtClean="0">
                                  <a:latin typeface="Cambria Math" panose="02040503050406030204" pitchFamily="18" charset="0"/>
                                  <a:ea typeface="Cambria Math" panose="02040503050406030204" pitchFamily="18" charset="0"/>
                                </a:rPr>
                                <m:t>0</m:t>
                              </m:r>
                            </m:e>
                            <m:e>
                              <m:r>
                                <a:rPr lang="en-US" sz="2100" i="1">
                                  <a:latin typeface="Cambria Math" panose="02040503050406030204" pitchFamily="18" charset="0"/>
                                  <a:ea typeface="Cambria Math" panose="02040503050406030204" pitchFamily="18" charset="0"/>
                                </a:rPr>
                                <m:t>−</m:t>
                              </m:r>
                            </m:e>
                            <m:e>
                              <m:r>
                                <a:rPr lang="en-US" sz="2100" b="0" i="1" smtClean="0">
                                  <a:latin typeface="Cambria Math" panose="02040503050406030204" pitchFamily="18" charset="0"/>
                                  <a:ea typeface="Cambria Math" panose="02040503050406030204" pitchFamily="18" charset="0"/>
                                </a:rPr>
                                <m:t>0</m:t>
                              </m:r>
                            </m:e>
                          </m:mr>
                          <m:mr>
                            <m:e>
                              <m:r>
                                <a:rPr lang="en-US" sz="2100" b="0" i="1" smtClean="0">
                                  <a:latin typeface="Cambria Math" panose="02040503050406030204" pitchFamily="18" charset="0"/>
                                </a:rPr>
                                <m:t>0</m:t>
                              </m:r>
                            </m:e>
                            <m:e>
                              <m:r>
                                <a:rPr lang="en-US" sz="2100" b="0" i="1" smtClean="0">
                                  <a:latin typeface="Cambria Math" panose="02040503050406030204" pitchFamily="18" charset="0"/>
                                  <a:ea typeface="Cambria Math" panose="02040503050406030204" pitchFamily="18" charset="0"/>
                                </a:rPr>
                                <m:t>1</m:t>
                              </m:r>
                            </m:e>
                            <m:e>
                              <m:r>
                                <a:rPr lang="en-US" sz="2100" i="1">
                                  <a:latin typeface="Cambria Math" panose="02040503050406030204" pitchFamily="18" charset="0"/>
                                  <a:ea typeface="Cambria Math" panose="02040503050406030204" pitchFamily="18" charset="0"/>
                                </a:rPr>
                                <m:t>−</m:t>
                              </m:r>
                            </m:e>
                          </m:mr>
                        </m:m>
                      </m:e>
                    </m:d>
                  </m:oMath>
                </a14:m>
                <a:endParaRPr lang="en-US" sz="21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80" t="-15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6A9DF9B-2634-4DB0-B254-F8F92F645C9E}"/>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05807E8B-AFCD-4B03-9613-EB88F48B227D}"/>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BA59577A-438E-4DA1-B383-4F62E579B787}"/>
              </a:ext>
            </a:extLst>
          </p:cNvPr>
          <p:cNvSpPr>
            <a:spLocks noGrp="1"/>
          </p:cNvSpPr>
          <p:nvPr>
            <p:ph type="sldNum" sz="quarter" idx="12"/>
          </p:nvPr>
        </p:nvSpPr>
        <p:spPr/>
        <p:txBody>
          <a:bodyPr/>
          <a:lstStyle/>
          <a:p>
            <a:fld id="{9EE94C91-E7C7-4CA4-8153-EE2D68CBA75F}" type="slidenum">
              <a:rPr lang="en-US" smtClean="0"/>
              <a:t>40</a:t>
            </a:fld>
            <a:endParaRPr lang="en-US"/>
          </a:p>
        </p:txBody>
      </p:sp>
    </p:spTree>
    <p:extLst>
      <p:ext uri="{BB962C8B-B14F-4D97-AF65-F5344CB8AC3E}">
        <p14:creationId xmlns:p14="http://schemas.microsoft.com/office/powerpoint/2010/main" val="3278591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6 (Determine the aggregate dominance matrix)</a:t>
                </a:r>
              </a:p>
              <a:p>
                <a:pPr>
                  <a:buFont typeface="Wingdings" panose="05000000000000000000" pitchFamily="2" charset="2"/>
                  <a:buChar char="§"/>
                </a:pPr>
                <a:r>
                  <a:rPr lang="en-US" sz="3000" dirty="0"/>
                  <a:t>Denote the aggregate dominance matrix, </a:t>
                </a:r>
                <a14:m>
                  <m:oMath xmlns:m="http://schemas.openxmlformats.org/officeDocument/2006/math">
                    <m:r>
                      <a:rPr lang="en-US" sz="3000" b="1" i="1" smtClean="0">
                        <a:latin typeface="Cambria Math" panose="02040503050406030204" pitchFamily="18" charset="0"/>
                      </a:rPr>
                      <m:t>𝑬</m:t>
                    </m:r>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m>
                          <m:mPr>
                            <m:mcs>
                              <m:mc>
                                <m:mcPr>
                                  <m:count m:val="3"/>
                                  <m:mcJc m:val="center"/>
                                </m:mcPr>
                              </m:mc>
                            </m:mcs>
                            <m:ctrlPr>
                              <a:rPr lang="en-US" sz="3000" i="1">
                                <a:latin typeface="Cambria Math" panose="02040503050406030204" pitchFamily="18" charset="0"/>
                              </a:rPr>
                            </m:ctrlPr>
                          </m:mPr>
                          <m:mr>
                            <m:e>
                              <m:r>
                                <m:rPr>
                                  <m:brk m:alnAt="7"/>
                                </m:rPr>
                                <a:rPr lang="en-US" sz="3000" i="1">
                                  <a:latin typeface="Cambria Math" panose="02040503050406030204" pitchFamily="18" charset="0"/>
                                </a:rPr>
                                <m:t>−</m:t>
                              </m:r>
                            </m:e>
                            <m:e>
                              <m:sSub>
                                <m:sSubPr>
                                  <m:ctrlPr>
                                    <a:rPr lang="en-US" sz="3000" i="1">
                                      <a:latin typeface="Cambria Math" panose="02040503050406030204" pitchFamily="18" charset="0"/>
                                    </a:rPr>
                                  </m:ctrlPr>
                                </m:sSubPr>
                                <m:e>
                                  <m:r>
                                    <a:rPr lang="en-US" sz="3000" b="0" i="1" smtClean="0">
                                      <a:latin typeface="Cambria Math" panose="02040503050406030204" pitchFamily="18" charset="0"/>
                                    </a:rPr>
                                    <m:t>𝑒</m:t>
                                  </m:r>
                                </m:e>
                                <m:sub>
                                  <m:r>
                                    <a:rPr lang="en-US" sz="3000" i="1">
                                      <a:latin typeface="Cambria Math" panose="02040503050406030204" pitchFamily="18" charset="0"/>
                                    </a:rPr>
                                    <m:t>12</m:t>
                                  </m:r>
                                </m:sub>
                              </m:sSub>
                            </m:e>
                            <m:e>
                              <m:r>
                                <a:rPr lang="en-US" sz="3000" i="1">
                                  <a:latin typeface="Cambria Math" panose="02040503050406030204" pitchFamily="18" charset="0"/>
                                  <a:ea typeface="Cambria Math" panose="02040503050406030204" pitchFamily="18" charset="0"/>
                                </a:rPr>
                                <m:t>⋯</m:t>
                              </m:r>
                            </m:e>
                          </m:mr>
                          <m:mr>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mr>
                          <m:mr>
                            <m:e>
                              <m:sSub>
                                <m:sSubPr>
                                  <m:ctrlPr>
                                    <a:rPr lang="en-US" sz="3000" i="1">
                                      <a:latin typeface="Cambria Math" panose="02040503050406030204" pitchFamily="18" charset="0"/>
                                    </a:rPr>
                                  </m:ctrlPr>
                                </m:sSubPr>
                                <m:e>
                                  <m:r>
                                    <a:rPr lang="en-US" sz="3000" b="0" i="1" smtClean="0">
                                      <a:latin typeface="Cambria Math" panose="02040503050406030204" pitchFamily="18" charset="0"/>
                                    </a:rPr>
                                    <m:t>𝑒</m:t>
                                  </m:r>
                                </m:e>
                                <m:sub>
                                  <m:r>
                                    <a:rPr lang="en-US" sz="3000" i="1">
                                      <a:latin typeface="Cambria Math" panose="02040503050406030204" pitchFamily="18" charset="0"/>
                                    </a:rPr>
                                    <m:t>𝑚</m:t>
                                  </m:r>
                                  <m:r>
                                    <a:rPr lang="en-US" sz="3000" i="1">
                                      <a:latin typeface="Cambria Math" panose="02040503050406030204" pitchFamily="18" charset="0"/>
                                    </a:rPr>
                                    <m:t>1</m:t>
                                  </m:r>
                                </m:sub>
                              </m:sSub>
                            </m:e>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mr>
                        </m:m>
                        <m:m>
                          <m:mPr>
                            <m:mcs>
                              <m:mc>
                                <m:mcPr>
                                  <m:count m:val="3"/>
                                  <m:mcJc m:val="center"/>
                                </m:mcPr>
                              </m:mc>
                            </m:mcs>
                            <m:ctrlPr>
                              <a:rPr lang="en-US" sz="3000" i="1">
                                <a:latin typeface="Cambria Math" panose="02040503050406030204" pitchFamily="18" charset="0"/>
                              </a:rPr>
                            </m:ctrlPr>
                          </m:mPr>
                          <m:mr>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e>
                              <m:sSub>
                                <m:sSubPr>
                                  <m:ctrlPr>
                                    <a:rPr lang="en-US" sz="3000" i="1">
                                      <a:latin typeface="Cambria Math" panose="02040503050406030204" pitchFamily="18" charset="0"/>
                                    </a:rPr>
                                  </m:ctrlPr>
                                </m:sSubPr>
                                <m:e>
                                  <m:r>
                                    <a:rPr lang="en-US" sz="3000" b="0" i="1" smtClean="0">
                                      <a:latin typeface="Cambria Math" panose="02040503050406030204" pitchFamily="18" charset="0"/>
                                    </a:rPr>
                                    <m:t>𝑒</m:t>
                                  </m:r>
                                </m:e>
                                <m:sub>
                                  <m:r>
                                    <a:rPr lang="en-US" sz="3000" i="1">
                                      <a:latin typeface="Cambria Math" panose="02040503050406030204" pitchFamily="18" charset="0"/>
                                    </a:rPr>
                                    <m:t>1</m:t>
                                  </m:r>
                                  <m:r>
                                    <a:rPr lang="en-US" sz="3000" i="1">
                                      <a:latin typeface="Cambria Math" panose="02040503050406030204" pitchFamily="18" charset="0"/>
                                    </a:rPr>
                                    <m:t>𝑚</m:t>
                                  </m:r>
                                </m:sub>
                              </m:sSub>
                            </m:e>
                          </m:mr>
                          <m:mr>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mr>
                          <m:mr>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m:t>
                              </m:r>
                            </m:e>
                          </m:mr>
                        </m:m>
                      </m:e>
                    </m:d>
                  </m:oMath>
                </a14:m>
                <a:r>
                  <a:rPr lang="en-US" sz="3000" dirty="0"/>
                  <a:t> where </a:t>
                </a:r>
                <a14:m>
                  <m:oMath xmlns:m="http://schemas.openxmlformats.org/officeDocument/2006/math">
                    <m:sSub>
                      <m:sSubPr>
                        <m:ctrlPr>
                          <a:rPr lang="en-US" sz="3000" i="1" smtClean="0">
                            <a:latin typeface="Cambria Math" panose="02040503050406030204" pitchFamily="18" charset="0"/>
                          </a:rPr>
                        </m:ctrlPr>
                      </m:sSubPr>
                      <m:e>
                        <m:r>
                          <a:rPr lang="en-US" sz="3000" b="0" i="1" smtClean="0">
                            <a:latin typeface="Cambria Math" panose="02040503050406030204" pitchFamily="18" charset="0"/>
                          </a:rPr>
                          <m:t>𝑒</m:t>
                        </m:r>
                      </m:e>
                      <m:sub>
                        <m:r>
                          <a:rPr lang="en-US" sz="3000" b="0" i="1" smtClean="0">
                            <a:latin typeface="Cambria Math" panose="02040503050406030204" pitchFamily="18" charset="0"/>
                          </a:rPr>
                          <m:t>𝑘𝑙</m:t>
                        </m:r>
                      </m:sub>
                    </m:sSub>
                    <m:r>
                      <a:rPr lang="en-US" sz="3000" b="0" i="1" smtClean="0">
                        <a:latin typeface="Cambria Math" panose="02040503050406030204" pitchFamily="18" charset="0"/>
                      </a:rPr>
                      <m:t>=</m:t>
                    </m:r>
                    <m:sSub>
                      <m:sSubPr>
                        <m:ctrlPr>
                          <a:rPr lang="en-US" sz="3000" b="0" i="1" smtClean="0">
                            <a:latin typeface="Cambria Math" panose="02040503050406030204" pitchFamily="18" charset="0"/>
                          </a:rPr>
                        </m:ctrlPr>
                      </m:sSubPr>
                      <m:e>
                        <m:r>
                          <a:rPr lang="en-US" sz="3000" b="0" i="1" smtClean="0">
                            <a:latin typeface="Cambria Math" panose="02040503050406030204" pitchFamily="18" charset="0"/>
                          </a:rPr>
                          <m:t>𝑓</m:t>
                        </m:r>
                      </m:e>
                      <m:sub>
                        <m:r>
                          <a:rPr lang="en-US" sz="3000" b="0" i="1" smtClean="0">
                            <a:latin typeface="Cambria Math" panose="02040503050406030204" pitchFamily="18" charset="0"/>
                          </a:rPr>
                          <m:t>𝑘𝑙</m:t>
                        </m:r>
                      </m:sub>
                    </m:sSub>
                    <m:r>
                      <a:rPr lang="en-US" sz="3000" b="0" i="1" smtClean="0">
                        <a:latin typeface="Cambria Math" panose="02040503050406030204" pitchFamily="18" charset="0"/>
                        <a:ea typeface="Cambria Math" panose="02040503050406030204" pitchFamily="18" charset="0"/>
                      </a:rPr>
                      <m:t>×</m:t>
                    </m:r>
                    <m:sSub>
                      <m:sSubPr>
                        <m:ctrlPr>
                          <a:rPr lang="en-US" sz="3000" b="0" i="1" smtClean="0">
                            <a:latin typeface="Cambria Math" panose="02040503050406030204" pitchFamily="18" charset="0"/>
                            <a:ea typeface="Cambria Math" panose="02040503050406030204" pitchFamily="18" charset="0"/>
                          </a:rPr>
                        </m:ctrlPr>
                      </m:sSubPr>
                      <m:e>
                        <m:r>
                          <a:rPr lang="en-US" sz="3000" b="0" i="1" smtClean="0">
                            <a:latin typeface="Cambria Math" panose="02040503050406030204" pitchFamily="18" charset="0"/>
                            <a:ea typeface="Cambria Math" panose="02040503050406030204" pitchFamily="18" charset="0"/>
                          </a:rPr>
                          <m:t>𝑔</m:t>
                        </m:r>
                      </m:e>
                      <m:sub>
                        <m:r>
                          <a:rPr lang="en-US" sz="3000" b="0" i="1" smtClean="0">
                            <a:latin typeface="Cambria Math" panose="02040503050406030204" pitchFamily="18" charset="0"/>
                            <a:ea typeface="Cambria Math" panose="02040503050406030204" pitchFamily="18" charset="0"/>
                          </a:rPr>
                          <m:t>𝑘𝑙</m:t>
                        </m:r>
                      </m:sub>
                    </m:sSub>
                  </m:oMath>
                </a14:m>
                <a:endParaRPr lang="en-US" sz="3000" b="0" dirty="0">
                  <a:ea typeface="Cambria Math" panose="02040503050406030204" pitchFamily="18" charset="0"/>
                </a:endParaRPr>
              </a:p>
              <a:p>
                <a:pPr>
                  <a:buFont typeface="Wingdings" panose="05000000000000000000" pitchFamily="2" charset="2"/>
                  <a:buChar char="§"/>
                </a:pPr>
                <a14:m>
                  <m:oMath xmlns:m="http://schemas.openxmlformats.org/officeDocument/2006/math">
                    <m:r>
                      <a:rPr lang="en-US" sz="3000" b="1" i="1" smtClean="0">
                        <a:latin typeface="Cambria Math" panose="02040503050406030204" pitchFamily="18" charset="0"/>
                      </a:rPr>
                      <m:t>𝑬</m:t>
                    </m:r>
                    <m:r>
                      <a:rPr lang="en-US" sz="3000" i="1">
                        <a:latin typeface="Cambria Math" panose="02040503050406030204" pitchFamily="18" charset="0"/>
                      </a:rPr>
                      <m:t>=</m:t>
                    </m:r>
                    <m:d>
                      <m:dPr>
                        <m:begChr m:val="["/>
                        <m:endChr m:val="]"/>
                        <m:ctrlPr>
                          <a:rPr lang="en-US" sz="3000" i="1">
                            <a:latin typeface="Cambria Math" panose="02040503050406030204" pitchFamily="18" charset="0"/>
                          </a:rPr>
                        </m:ctrlPr>
                      </m:dPr>
                      <m:e>
                        <m:m>
                          <m:mPr>
                            <m:mcs>
                              <m:mc>
                                <m:mcPr>
                                  <m:count m:val="3"/>
                                  <m:mcJc m:val="center"/>
                                </m:mcPr>
                              </m:mc>
                            </m:mcs>
                            <m:ctrlPr>
                              <a:rPr lang="en-US" sz="3000" i="1">
                                <a:latin typeface="Cambria Math" panose="02040503050406030204" pitchFamily="18" charset="0"/>
                              </a:rPr>
                            </m:ctrlPr>
                          </m:mPr>
                          <m:mr>
                            <m:e>
                              <m:r>
                                <m:rPr>
                                  <m:brk m:alnAt="7"/>
                                </m:rPr>
                                <a:rPr lang="en-US" sz="3000" i="1">
                                  <a:latin typeface="Cambria Math" panose="02040503050406030204" pitchFamily="18" charset="0"/>
                                </a:rPr>
                                <m:t>−</m:t>
                              </m:r>
                            </m:e>
                            <m:e>
                              <m:r>
                                <a:rPr lang="en-US" sz="3000" b="0" i="1" smtClean="0">
                                  <a:latin typeface="Cambria Math" panose="02040503050406030204" pitchFamily="18" charset="0"/>
                                </a:rPr>
                                <m:t>0</m:t>
                              </m:r>
                            </m:e>
                            <m:e>
                              <m:r>
                                <a:rPr lang="en-US" sz="3000" i="1">
                                  <a:latin typeface="Cambria Math" panose="02040503050406030204" pitchFamily="18" charset="0"/>
                                  <a:ea typeface="Cambria Math" panose="02040503050406030204" pitchFamily="18" charset="0"/>
                                </a:rPr>
                                <m:t>1</m:t>
                              </m:r>
                            </m:e>
                          </m:mr>
                          <m:mr>
                            <m:e>
                              <m:r>
                                <a:rPr lang="en-US" sz="3000" i="1">
                                  <a:latin typeface="Cambria Math" panose="02040503050406030204" pitchFamily="18" charset="0"/>
                                  <a:ea typeface="Cambria Math" panose="02040503050406030204" pitchFamily="18" charset="0"/>
                                </a:rPr>
                                <m:t>0</m:t>
                              </m:r>
                            </m:e>
                            <m:e>
                              <m:r>
                                <a:rPr lang="en-US" sz="3000" i="1">
                                  <a:latin typeface="Cambria Math" panose="02040503050406030204" pitchFamily="18" charset="0"/>
                                  <a:ea typeface="Cambria Math" panose="02040503050406030204" pitchFamily="18" charset="0"/>
                                </a:rPr>
                                <m:t>−</m:t>
                              </m:r>
                            </m:e>
                            <m:e>
                              <m:r>
                                <a:rPr lang="en-US" sz="3000" i="1">
                                  <a:latin typeface="Cambria Math" panose="02040503050406030204" pitchFamily="18" charset="0"/>
                                  <a:ea typeface="Cambria Math" panose="02040503050406030204" pitchFamily="18" charset="0"/>
                                </a:rPr>
                                <m:t>0</m:t>
                              </m:r>
                            </m:e>
                          </m:mr>
                          <m:mr>
                            <m:e>
                              <m:r>
                                <a:rPr lang="en-US" sz="3000" i="1">
                                  <a:latin typeface="Cambria Math" panose="02040503050406030204" pitchFamily="18" charset="0"/>
                                </a:rPr>
                                <m:t>0</m:t>
                              </m:r>
                            </m:e>
                            <m:e>
                              <m:r>
                                <a:rPr lang="en-US" sz="3000" b="0" i="1" smtClean="0">
                                  <a:latin typeface="Cambria Math" panose="02040503050406030204" pitchFamily="18" charset="0"/>
                                  <a:ea typeface="Cambria Math" panose="02040503050406030204" pitchFamily="18" charset="0"/>
                                </a:rPr>
                                <m:t>0</m:t>
                              </m:r>
                            </m:e>
                            <m:e>
                              <m:r>
                                <a:rPr lang="en-US" sz="3000" i="1">
                                  <a:latin typeface="Cambria Math" panose="02040503050406030204" pitchFamily="18" charset="0"/>
                                  <a:ea typeface="Cambria Math" panose="02040503050406030204" pitchFamily="18" charset="0"/>
                                </a:rPr>
                                <m:t>−</m:t>
                              </m:r>
                            </m:e>
                          </m:mr>
                        </m:m>
                      </m:e>
                    </m:d>
                  </m:oMath>
                </a14:m>
                <a:endParaRPr lang="en-US" sz="3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8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D706CCA-D2E8-4019-BC41-C12369C470C3}"/>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502D97ED-74AF-4281-9ADE-4DE3478E11DB}"/>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96AC6AB2-9C73-478D-A129-22D329C402CA}"/>
              </a:ext>
            </a:extLst>
          </p:cNvPr>
          <p:cNvSpPr>
            <a:spLocks noGrp="1"/>
          </p:cNvSpPr>
          <p:nvPr>
            <p:ph type="sldNum" sz="quarter" idx="12"/>
          </p:nvPr>
        </p:nvSpPr>
        <p:spPr/>
        <p:txBody>
          <a:bodyPr/>
          <a:lstStyle/>
          <a:p>
            <a:fld id="{9EE94C91-E7C7-4CA4-8153-EE2D68CBA75F}" type="slidenum">
              <a:rPr lang="en-US" smtClean="0"/>
              <a:t>41</a:t>
            </a:fld>
            <a:endParaRPr lang="en-US"/>
          </a:p>
        </p:txBody>
      </p:sp>
    </p:spTree>
    <p:extLst>
      <p:ext uri="{BB962C8B-B14F-4D97-AF65-F5344CB8AC3E}">
        <p14:creationId xmlns:p14="http://schemas.microsoft.com/office/powerpoint/2010/main" val="11519931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 (with Example) (contd..)</a:t>
            </a:r>
          </a:p>
        </p:txBody>
      </p:sp>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7 (Eliminate the less </a:t>
            </a:r>
            <a:r>
              <a:rPr lang="en-US" sz="3000" b="1" dirty="0" err="1">
                <a:solidFill>
                  <a:srgbClr val="FF0000"/>
                </a:solidFill>
              </a:rPr>
              <a:t>favourable</a:t>
            </a:r>
            <a:r>
              <a:rPr lang="en-US" sz="3000" b="1" dirty="0">
                <a:solidFill>
                  <a:srgbClr val="FF0000"/>
                </a:solidFill>
              </a:rPr>
              <a:t> alternatives)</a:t>
            </a:r>
          </a:p>
          <a:p>
            <a:pPr>
              <a:buFont typeface="Wingdings" panose="05000000000000000000" pitchFamily="2" charset="2"/>
              <a:buChar char="§"/>
            </a:pPr>
            <a:r>
              <a:rPr lang="en-US" sz="3000" dirty="0"/>
              <a:t>From the aggregate dominance matrix we can derive a partial preference</a:t>
            </a:r>
          </a:p>
          <a:p>
            <a:pPr>
              <a:buFont typeface="Wingdings" panose="05000000000000000000" pitchFamily="2" charset="2"/>
              <a:buChar char="§"/>
            </a:pPr>
            <a:r>
              <a:rPr lang="en-US" sz="3000" dirty="0"/>
              <a:t>If </a:t>
            </a:r>
            <a:r>
              <a:rPr lang="en-US" sz="3000" dirty="0" err="1"/>
              <a:t>e</a:t>
            </a:r>
            <a:r>
              <a:rPr lang="en-US" sz="3000" baseline="-25000" dirty="0" err="1"/>
              <a:t>k</a:t>
            </a:r>
            <a:r>
              <a:rPr lang="en-US" sz="3000" i="1" baseline="-25000" dirty="0" err="1"/>
              <a:t>l</a:t>
            </a:r>
            <a:r>
              <a:rPr lang="en-US" sz="3000" dirty="0"/>
              <a:t> = 1, then A</a:t>
            </a:r>
            <a:r>
              <a:rPr lang="en-US" sz="3000" baseline="-25000" dirty="0"/>
              <a:t>k</a:t>
            </a:r>
            <a:r>
              <a:rPr lang="en-US" sz="3000" dirty="0"/>
              <a:t> is preferred to A</a:t>
            </a:r>
            <a:r>
              <a:rPr lang="en-US" sz="3000" i="1" baseline="-25000" dirty="0"/>
              <a:t>l</a:t>
            </a:r>
            <a:endParaRPr lang="en-US" sz="3000" dirty="0"/>
          </a:p>
          <a:p>
            <a:pPr>
              <a:buFont typeface="Wingdings" panose="05000000000000000000" pitchFamily="2" charset="2"/>
              <a:buChar char="§"/>
            </a:pPr>
            <a:r>
              <a:rPr lang="en-US" sz="3000" dirty="0"/>
              <a:t>So eliminate any column(s) which have an element equal to 1</a:t>
            </a:r>
          </a:p>
          <a:p>
            <a:pPr>
              <a:buFont typeface="Wingdings" panose="05000000000000000000" pitchFamily="2" charset="2"/>
              <a:buChar char="§"/>
            </a:pPr>
            <a:r>
              <a:rPr lang="en-US" sz="3000" dirty="0"/>
              <a:t>As e</a:t>
            </a:r>
            <a:r>
              <a:rPr lang="en-US" sz="3000" baseline="-25000" dirty="0"/>
              <a:t>13</a:t>
            </a:r>
            <a:r>
              <a:rPr lang="en-US" sz="3000" dirty="0"/>
              <a:t> = 1, hence alternative 1 is preferred to alternative 3</a:t>
            </a:r>
          </a:p>
        </p:txBody>
      </p:sp>
      <p:sp>
        <p:nvSpPr>
          <p:cNvPr id="4" name="Date Placeholder 3">
            <a:extLst>
              <a:ext uri="{FF2B5EF4-FFF2-40B4-BE49-F238E27FC236}">
                <a16:creationId xmlns:a16="http://schemas.microsoft.com/office/drawing/2014/main" id="{BF236340-2061-4531-928D-0CFEC19672CF}"/>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F0FEBE3E-A278-4971-9ADA-2B78B4C0ED20}"/>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B0A88D80-73DC-4336-94B7-6D9D97C788CA}"/>
              </a:ext>
            </a:extLst>
          </p:cNvPr>
          <p:cNvSpPr>
            <a:spLocks noGrp="1"/>
          </p:cNvSpPr>
          <p:nvPr>
            <p:ph type="sldNum" sz="quarter" idx="12"/>
          </p:nvPr>
        </p:nvSpPr>
        <p:spPr/>
        <p:txBody>
          <a:bodyPr/>
          <a:lstStyle/>
          <a:p>
            <a:fld id="{9EE94C91-E7C7-4CA4-8153-EE2D68CBA75F}" type="slidenum">
              <a:rPr lang="en-US" smtClean="0"/>
              <a:t>42</a:t>
            </a:fld>
            <a:endParaRPr lang="en-US"/>
          </a:p>
        </p:txBody>
      </p:sp>
    </p:spTree>
    <p:extLst>
      <p:ext uri="{BB962C8B-B14F-4D97-AF65-F5344CB8AC3E}">
        <p14:creationId xmlns:p14="http://schemas.microsoft.com/office/powerpoint/2010/main" val="10483795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rgbClr val="0000FF"/>
                </a:solidFill>
                <a:sym typeface="Symbol" panose="05050102010706020507" pitchFamily="18" charset="2"/>
              </a:rPr>
              <a:t>-</a:t>
            </a:r>
            <a:r>
              <a:rPr lang="en-US" b="1" dirty="0">
                <a:solidFill>
                  <a:srgbClr val="0000FF"/>
                </a:solidFill>
              </a:rPr>
              <a:t>ELECTRE</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sz="3000" dirty="0"/>
                  <a:t>In </a:t>
                </a:r>
                <a:r>
                  <a:rPr lang="en-US" sz="3000" dirty="0">
                    <a:sym typeface="Symbol" panose="05050102010706020507" pitchFamily="18" charset="2"/>
                  </a:rPr>
                  <a:t>-</a:t>
                </a:r>
                <a:r>
                  <a:rPr lang="en-US" sz="3000" dirty="0"/>
                  <a:t>ELECTRE method we consider the </a:t>
                </a:r>
                <a:r>
                  <a:rPr lang="en-US" sz="3000" b="1" i="1" dirty="0">
                    <a:solidFill>
                      <a:srgbClr val="FF0000"/>
                    </a:solidFill>
                  </a:rPr>
                  <a:t>concordance</a:t>
                </a:r>
                <a:r>
                  <a:rPr lang="en-US" sz="3000" dirty="0"/>
                  <a:t> and </a:t>
                </a:r>
                <a:r>
                  <a:rPr lang="en-US" sz="3000" b="1" i="1" dirty="0">
                    <a:solidFill>
                      <a:srgbClr val="FF0000"/>
                    </a:solidFill>
                  </a:rPr>
                  <a:t>discordance</a:t>
                </a:r>
                <a:r>
                  <a:rPr lang="en-US" sz="3000" dirty="0"/>
                  <a:t> sets are </a:t>
                </a:r>
                <a:r>
                  <a:rPr lang="en-US" sz="3000" b="1" dirty="0">
                    <a:solidFill>
                      <a:srgbClr val="FF0000"/>
                    </a:solidFill>
                  </a:rPr>
                  <a:t>not mutually exhaustive</a:t>
                </a:r>
                <a:endParaRPr lang="en-US" sz="3000" dirty="0">
                  <a:solidFill>
                    <a:srgbClr val="FF0000"/>
                  </a:solidFill>
                </a:endParaRPr>
              </a:p>
              <a:p>
                <a:pPr>
                  <a:buFont typeface="Wingdings" panose="05000000000000000000" pitchFamily="2" charset="2"/>
                  <a:buChar char="§"/>
                </a:pPr>
                <a:r>
                  <a:rPr lang="en-US" sz="3000" dirty="0"/>
                  <a:t>Thus </a:t>
                </a:r>
                <a14:m>
                  <m:oMath xmlns:m="http://schemas.openxmlformats.org/officeDocument/2006/math">
                    <m:d>
                      <m:dPr>
                        <m:ctrlPr>
                          <a:rPr lang="en-US" sz="3000" i="1" smtClean="0">
                            <a:latin typeface="Cambria Math" panose="02040503050406030204" pitchFamily="18" charset="0"/>
                          </a:rPr>
                        </m:ctrlPr>
                      </m:dPr>
                      <m:e>
                        <m:sSub>
                          <m:sSubPr>
                            <m:ctrlPr>
                              <a:rPr lang="en-US" sz="3000" i="1" smtClean="0">
                                <a:latin typeface="Cambria Math" panose="02040503050406030204" pitchFamily="18" charset="0"/>
                              </a:rPr>
                            </m:ctrlPr>
                          </m:sSubPr>
                          <m:e>
                            <m:r>
                              <a:rPr lang="en-US" sz="3000" b="0" i="1" smtClean="0">
                                <a:latin typeface="Cambria Math" panose="02040503050406030204" pitchFamily="18" charset="0"/>
                              </a:rPr>
                              <m:t>𝐶</m:t>
                            </m:r>
                          </m:e>
                          <m:sub>
                            <m:r>
                              <a:rPr lang="en-US" sz="3000" b="0" i="1" smtClean="0">
                                <a:latin typeface="Cambria Math" panose="02040503050406030204" pitchFamily="18" charset="0"/>
                              </a:rPr>
                              <m:t>𝑘𝑙</m:t>
                            </m:r>
                          </m:sub>
                        </m:sSub>
                        <m:r>
                          <a:rPr lang="en-US" sz="3000" i="1" smtClean="0">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rPr>
                            </m:ctrlPr>
                          </m:sSubPr>
                          <m:e>
                            <m:r>
                              <a:rPr lang="en-US" sz="3000" b="0" i="1" smtClean="0">
                                <a:latin typeface="Cambria Math" panose="02040503050406030204" pitchFamily="18" charset="0"/>
                              </a:rPr>
                              <m:t>𝐷</m:t>
                            </m:r>
                          </m:e>
                          <m:sub>
                            <m:r>
                              <a:rPr lang="en-US" sz="3000" i="1">
                                <a:latin typeface="Cambria Math" panose="02040503050406030204" pitchFamily="18" charset="0"/>
                              </a:rPr>
                              <m:t>𝑘𝑙</m:t>
                            </m:r>
                          </m:sub>
                        </m:sSub>
                      </m:e>
                    </m:d>
                    <m:r>
                      <a:rPr lang="en-US" sz="3000" b="0" i="1" smtClean="0">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rPr>
                        </m:ctrlPr>
                      </m:sSubPr>
                      <m:e>
                        <m:r>
                          <a:rPr lang="en-US" sz="3000" b="0" i="1" smtClean="0">
                            <a:latin typeface="Cambria Math" panose="02040503050406030204" pitchFamily="18" charset="0"/>
                          </a:rPr>
                          <m:t>𝐽</m:t>
                        </m:r>
                      </m:e>
                      <m:sub>
                        <m:r>
                          <a:rPr lang="en-US" sz="3000" i="1">
                            <a:latin typeface="Cambria Math" panose="02040503050406030204" pitchFamily="18" charset="0"/>
                          </a:rPr>
                          <m:t>𝑘𝑙</m:t>
                        </m:r>
                      </m:sub>
                    </m:sSub>
                  </m:oMath>
                </a14:m>
                <a:r>
                  <a:rPr lang="en-US" sz="3000" dirty="0"/>
                  <a:t>, for </a:t>
                </a:r>
                <a14:m>
                  <m:oMath xmlns:m="http://schemas.openxmlformats.org/officeDocument/2006/math">
                    <m:r>
                      <a:rPr lang="en-US" sz="3000" b="0" i="1" smtClean="0">
                        <a:latin typeface="Cambria Math" panose="02040503050406030204" pitchFamily="18" charset="0"/>
                      </a:rPr>
                      <m:t>𝑘</m:t>
                    </m:r>
                    <m:r>
                      <a:rPr lang="en-US" sz="3000" b="0" i="1" smtClean="0">
                        <a:latin typeface="Cambria Math" panose="02040503050406030204" pitchFamily="18" charset="0"/>
                      </a:rPr>
                      <m:t>,</m:t>
                    </m:r>
                    <m:r>
                      <a:rPr lang="en-US" sz="3000" b="0" i="1" smtClean="0">
                        <a:latin typeface="Cambria Math" panose="02040503050406030204" pitchFamily="18" charset="0"/>
                      </a:rPr>
                      <m:t>𝑙</m:t>
                    </m:r>
                    <m:r>
                      <a:rPr lang="en-US" sz="3000" b="0" i="1" smtClean="0">
                        <a:latin typeface="Cambria Math" panose="02040503050406030204" pitchFamily="18" charset="0"/>
                      </a:rPr>
                      <m:t>=1,2,⋯,</m:t>
                    </m:r>
                    <m:r>
                      <a:rPr lang="en-US" sz="3000" b="0" i="1" smtClean="0">
                        <a:latin typeface="Cambria Math" panose="02040503050406030204" pitchFamily="18" charset="0"/>
                        <a:ea typeface="Cambria Math" panose="02040503050406030204" pitchFamily="18" charset="0"/>
                      </a:rPr>
                      <m:t>𝑚</m:t>
                    </m:r>
                  </m:oMath>
                </a14:m>
                <a:r>
                  <a:rPr lang="en-US" sz="3000" dirty="0"/>
                  <a:t>, where </a:t>
                </a: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𝐶</m:t>
                        </m:r>
                      </m:e>
                      <m:sub>
                        <m:r>
                          <a:rPr lang="en-US" sz="3000" i="1">
                            <a:latin typeface="Cambria Math" panose="02040503050406030204" pitchFamily="18" charset="0"/>
                          </a:rPr>
                          <m:t>𝑘𝑙</m:t>
                        </m:r>
                      </m:sub>
                    </m:sSub>
                  </m:oMath>
                </a14:m>
                <a:r>
                  <a:rPr lang="en-US" sz="3000" dirty="0"/>
                  <a:t> is the set of those criteria for which A</a:t>
                </a:r>
                <a:r>
                  <a:rPr lang="en-US" sz="3000" i="1" baseline="-25000" dirty="0"/>
                  <a:t>k</a:t>
                </a:r>
                <a:r>
                  <a:rPr lang="en-US" sz="3000" dirty="0"/>
                  <a:t> is </a:t>
                </a:r>
                <a:r>
                  <a:rPr lang="en-US" sz="3000" dirty="0" err="1"/>
                  <a:t>favoured</a:t>
                </a:r>
                <a:r>
                  <a:rPr lang="en-US" sz="3000" dirty="0"/>
                  <a:t> with respect A</a:t>
                </a:r>
                <a:r>
                  <a:rPr lang="en-US" sz="3000" i="1" baseline="-25000" dirty="0"/>
                  <a:t>l</a:t>
                </a:r>
                <a:r>
                  <a:rPr lang="en-US" sz="3000" dirty="0"/>
                  <a:t>, while </a:t>
                </a: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𝐷</m:t>
                        </m:r>
                      </m:e>
                      <m:sub>
                        <m:r>
                          <a:rPr lang="en-US" sz="3000" i="1">
                            <a:latin typeface="Cambria Math" panose="02040503050406030204" pitchFamily="18" charset="0"/>
                          </a:rPr>
                          <m:t>𝑘𝑙</m:t>
                        </m:r>
                      </m:sub>
                    </m:sSub>
                  </m:oMath>
                </a14:m>
                <a:r>
                  <a:rPr lang="en-US" sz="3000" dirty="0"/>
                  <a:t> is the set of those criteria for which A</a:t>
                </a:r>
                <a:r>
                  <a:rPr lang="en-US" sz="3000" i="1" baseline="-25000" dirty="0"/>
                  <a:t>k</a:t>
                </a:r>
                <a:r>
                  <a:rPr lang="en-US" sz="3000" dirty="0"/>
                  <a:t> is </a:t>
                </a:r>
                <a:r>
                  <a:rPr lang="en-US" sz="3000" b="1" dirty="0">
                    <a:solidFill>
                      <a:srgbClr val="FF0000"/>
                    </a:solidFill>
                  </a:rPr>
                  <a:t>not</a:t>
                </a:r>
                <a:r>
                  <a:rPr lang="en-US" sz="3000" dirty="0"/>
                  <a:t> </a:t>
                </a:r>
                <a:r>
                  <a:rPr lang="en-US" sz="3000" dirty="0" err="1"/>
                  <a:t>favoured</a:t>
                </a:r>
                <a:r>
                  <a:rPr lang="en-US" sz="3000" dirty="0"/>
                  <a:t> with respect A</a:t>
                </a:r>
                <a:r>
                  <a:rPr lang="en-US" sz="3000" i="1" baseline="-25000" dirty="0"/>
                  <a:t>l</a:t>
                </a:r>
                <a:endParaRPr lang="en-US" sz="3000" dirty="0"/>
              </a:p>
              <a:p>
                <a:pPr>
                  <a:buFont typeface="Wingdings" panose="05000000000000000000" pitchFamily="2" charset="2"/>
                  <a:buChar char="§"/>
                </a:pPr>
                <a:r>
                  <a:rPr lang="en-US" sz="3000" dirty="0"/>
                  <a:t>To account for this discrepancy, one needs to consider those other set of criteria, </a:t>
                </a:r>
                <a14:m>
                  <m:oMath xmlns:m="http://schemas.openxmlformats.org/officeDocument/2006/math">
                    <m:sSub>
                      <m:sSubPr>
                        <m:ctrlPr>
                          <a:rPr lang="en-US" sz="3000" i="1">
                            <a:latin typeface="Cambria Math" panose="02040503050406030204" pitchFamily="18" charset="0"/>
                          </a:rPr>
                        </m:ctrlPr>
                      </m:sSubPr>
                      <m:e>
                        <m:r>
                          <a:rPr lang="en-US" sz="3000" b="0" i="1" smtClean="0">
                            <a:latin typeface="Cambria Math" panose="02040503050406030204" pitchFamily="18" charset="0"/>
                          </a:rPr>
                          <m:t>𝐼</m:t>
                        </m:r>
                      </m:e>
                      <m:sub>
                        <m:r>
                          <a:rPr lang="en-US" sz="3000" i="1">
                            <a:latin typeface="Cambria Math" panose="02040503050406030204" pitchFamily="18" charset="0"/>
                          </a:rPr>
                          <m:t>𝑘𝑙</m:t>
                        </m:r>
                      </m:sub>
                    </m:sSub>
                  </m:oMath>
                </a14:m>
                <a:r>
                  <a:rPr lang="en-US" sz="3000" dirty="0"/>
                  <a:t> for which the decision maker is </a:t>
                </a:r>
                <a:r>
                  <a:rPr lang="en-US" sz="3000" b="1" i="1" dirty="0">
                    <a:solidFill>
                      <a:srgbClr val="FF0000"/>
                    </a:solidFill>
                  </a:rPr>
                  <a:t>indifferent</a:t>
                </a:r>
                <a:r>
                  <a:rPr lang="en-US" sz="3000" dirty="0"/>
                  <a:t> between A</a:t>
                </a:r>
                <a:r>
                  <a:rPr lang="en-US" sz="3000" i="1" baseline="-25000" dirty="0"/>
                  <a:t>k</a:t>
                </a:r>
                <a:r>
                  <a:rPr lang="en-US" sz="3000" dirty="0"/>
                  <a:t> and A</a:t>
                </a:r>
                <a:r>
                  <a:rPr lang="en-US" sz="3000" i="1" baseline="-25000" dirty="0"/>
                  <a:t>l</a:t>
                </a:r>
                <a:r>
                  <a:rPr lang="en-US" sz="3000" dirty="0"/>
                  <a:t>, such that </a:t>
                </a:r>
                <a14:m>
                  <m:oMath xmlns:m="http://schemas.openxmlformats.org/officeDocument/2006/math">
                    <m:d>
                      <m:dPr>
                        <m:ctrlPr>
                          <a:rPr lang="en-US" sz="3000" i="1">
                            <a:latin typeface="Cambria Math" panose="02040503050406030204" pitchFamily="18" charset="0"/>
                          </a:rPr>
                        </m:ctrlPr>
                      </m:dPr>
                      <m:e>
                        <m:sSub>
                          <m:sSubPr>
                            <m:ctrlPr>
                              <a:rPr lang="en-US" sz="3000" i="1">
                                <a:latin typeface="Cambria Math" panose="02040503050406030204" pitchFamily="18" charset="0"/>
                              </a:rPr>
                            </m:ctrlPr>
                          </m:sSubPr>
                          <m:e>
                            <m:r>
                              <a:rPr lang="en-US" sz="3000" i="1">
                                <a:latin typeface="Cambria Math" panose="02040503050406030204" pitchFamily="18" charset="0"/>
                              </a:rPr>
                              <m:t>𝐶</m:t>
                            </m:r>
                          </m:e>
                          <m:sub>
                            <m:r>
                              <a:rPr lang="en-US" sz="3000" i="1">
                                <a:latin typeface="Cambria Math" panose="02040503050406030204" pitchFamily="18" charset="0"/>
                              </a:rPr>
                              <m:t>𝑘𝑙</m:t>
                            </m:r>
                          </m:sub>
                        </m:sSub>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𝐷</m:t>
                            </m:r>
                          </m:e>
                          <m:sub>
                            <m:r>
                              <a:rPr lang="en-US" sz="3000" i="1">
                                <a:latin typeface="Cambria Math" panose="02040503050406030204" pitchFamily="18" charset="0"/>
                              </a:rPr>
                              <m:t>𝑘𝑙</m:t>
                            </m:r>
                          </m:sub>
                        </m:sSub>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𝐼</m:t>
                            </m:r>
                          </m:e>
                          <m:sub>
                            <m:r>
                              <a:rPr lang="en-US" sz="3000" i="1">
                                <a:latin typeface="Cambria Math" panose="02040503050406030204" pitchFamily="18" charset="0"/>
                              </a:rPr>
                              <m:t>𝑘𝑙</m:t>
                            </m:r>
                          </m:sub>
                        </m:sSub>
                      </m:e>
                    </m:d>
                    <m:r>
                      <a:rPr lang="en-US" sz="3000" b="0" i="1" smtClean="0">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𝐽</m:t>
                        </m:r>
                      </m:e>
                      <m:sub>
                        <m:r>
                          <a:rPr lang="en-US" sz="3000" i="1">
                            <a:latin typeface="Cambria Math" panose="02040503050406030204" pitchFamily="18" charset="0"/>
                          </a:rPr>
                          <m:t>𝑘𝑙</m:t>
                        </m:r>
                      </m:sub>
                    </m:sSub>
                  </m:oMath>
                </a14:m>
                <a:r>
                  <a:rPr lang="en-US" sz="3000" dirty="0"/>
                  <a:t>, for </a:t>
                </a:r>
                <a14:m>
                  <m:oMath xmlns:m="http://schemas.openxmlformats.org/officeDocument/2006/math">
                    <m:r>
                      <a:rPr lang="en-US" sz="3000" i="1">
                        <a:latin typeface="Cambria Math" panose="02040503050406030204" pitchFamily="18" charset="0"/>
                      </a:rPr>
                      <m:t>𝑘</m:t>
                    </m:r>
                    <m:r>
                      <a:rPr lang="en-US" sz="3000" i="1">
                        <a:latin typeface="Cambria Math" panose="02040503050406030204" pitchFamily="18" charset="0"/>
                      </a:rPr>
                      <m:t>,</m:t>
                    </m:r>
                    <m:r>
                      <a:rPr lang="en-US" sz="3000" i="1">
                        <a:latin typeface="Cambria Math" panose="02040503050406030204" pitchFamily="18" charset="0"/>
                      </a:rPr>
                      <m:t>𝑙</m:t>
                    </m:r>
                    <m:r>
                      <a:rPr lang="en-US" sz="3000" i="1">
                        <a:latin typeface="Cambria Math" panose="02040503050406030204" pitchFamily="18" charset="0"/>
                      </a:rPr>
                      <m:t>=1,2,⋯,</m:t>
                    </m:r>
                    <m:r>
                      <a:rPr lang="en-US" sz="3000" i="1">
                        <a:latin typeface="Cambria Math" panose="02040503050406030204" pitchFamily="18" charset="0"/>
                        <a:ea typeface="Cambria Math" panose="02040503050406030204" pitchFamily="18" charset="0"/>
                      </a:rPr>
                      <m:t>𝑚</m:t>
                    </m:r>
                  </m:oMath>
                </a14:m>
                <a:endParaRPr lang="en-US" sz="3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3081" r="-406" b="-686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E84679B-E0D6-4467-AD84-607BF0715B28}"/>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92359E1E-A992-4E9F-A31E-FCE0BBB2AA3A}"/>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8A2B532B-0C7A-4C11-A6C2-342564D17900}"/>
              </a:ext>
            </a:extLst>
          </p:cNvPr>
          <p:cNvSpPr>
            <a:spLocks noGrp="1"/>
          </p:cNvSpPr>
          <p:nvPr>
            <p:ph type="sldNum" sz="quarter" idx="12"/>
          </p:nvPr>
        </p:nvSpPr>
        <p:spPr/>
        <p:txBody>
          <a:bodyPr/>
          <a:lstStyle/>
          <a:p>
            <a:fld id="{9EE94C91-E7C7-4CA4-8153-EE2D68CBA75F}" type="slidenum">
              <a:rPr lang="en-US" smtClean="0"/>
              <a:t>43</a:t>
            </a:fld>
            <a:endParaRPr lang="en-US"/>
          </a:p>
        </p:txBody>
      </p:sp>
    </p:spTree>
    <p:extLst>
      <p:ext uri="{BB962C8B-B14F-4D97-AF65-F5344CB8AC3E}">
        <p14:creationId xmlns:p14="http://schemas.microsoft.com/office/powerpoint/2010/main" val="2585795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3000" b="1" dirty="0">
                    <a:solidFill>
                      <a:srgbClr val="FF0000"/>
                    </a:solidFill>
                  </a:rPr>
                  <a:t>Step 1 (Normalize the decision matrix)</a:t>
                </a:r>
              </a:p>
              <a:p>
                <a:pPr>
                  <a:buFont typeface="Wingdings" panose="05000000000000000000" pitchFamily="2" charset="2"/>
                  <a:buChar char="§"/>
                </a:pPr>
                <a:r>
                  <a:rPr lang="en-US" sz="3000" dirty="0"/>
                  <a:t>Consider </a:t>
                </a:r>
                <a14:m>
                  <m:oMath xmlns:m="http://schemas.openxmlformats.org/officeDocument/2006/math">
                    <m:r>
                      <a:rPr lang="en-US" sz="3000" b="1" i="1" smtClean="0">
                        <a:latin typeface="Cambria Math" panose="02040503050406030204" pitchFamily="18" charset="0"/>
                      </a:rPr>
                      <m:t>𝑨</m:t>
                    </m:r>
                    <m:r>
                      <a:rPr lang="en-US" sz="3000" b="0" i="1" smtClean="0">
                        <a:latin typeface="Cambria Math" panose="02040503050406030204" pitchFamily="18" charset="0"/>
                      </a:rPr>
                      <m:t>=</m:t>
                    </m:r>
                    <m:d>
                      <m:dPr>
                        <m:begChr m:val="["/>
                        <m:endChr m:val="]"/>
                        <m:ctrlPr>
                          <a:rPr lang="en-US" sz="3000" b="0" i="1" smtClean="0">
                            <a:latin typeface="Cambria Math" panose="02040503050406030204" pitchFamily="18" charset="0"/>
                          </a:rPr>
                        </m:ctrlPr>
                      </m:dPr>
                      <m:e>
                        <m:m>
                          <m:mPr>
                            <m:mcs>
                              <m:mc>
                                <m:mcPr>
                                  <m:count m:val="3"/>
                                  <m:mcJc m:val="center"/>
                                </m:mcPr>
                              </m:mc>
                            </m:mcs>
                            <m:ctrlPr>
                              <a:rPr lang="en-US" sz="3000" i="1">
                                <a:latin typeface="Cambria Math" panose="02040503050406030204" pitchFamily="18" charset="0"/>
                              </a:rPr>
                            </m:ctrlPr>
                          </m:mPr>
                          <m:mr>
                            <m:e>
                              <m:r>
                                <m:rPr>
                                  <m:brk m:alnAt="7"/>
                                </m:rPr>
                                <a:rPr lang="en-US" sz="3000" b="0" i="1" smtClean="0">
                                  <a:latin typeface="Cambria Math" panose="02040503050406030204" pitchFamily="18" charset="0"/>
                                </a:rPr>
                                <m:t>1</m:t>
                              </m:r>
                              <m:r>
                                <a:rPr lang="en-US" sz="3000" b="0" i="1" smtClean="0">
                                  <a:latin typeface="Cambria Math" panose="02040503050406030204" pitchFamily="18" charset="0"/>
                                </a:rPr>
                                <m:t>00</m:t>
                              </m:r>
                            </m:e>
                            <m:e>
                              <m:r>
                                <a:rPr lang="en-US" sz="3000" b="0" i="1" smtClean="0">
                                  <a:latin typeface="Cambria Math" panose="02040503050406030204" pitchFamily="18" charset="0"/>
                                </a:rPr>
                                <m:t>200</m:t>
                              </m:r>
                            </m:e>
                            <m:e>
                              <m:r>
                                <a:rPr lang="en-US" sz="3000" b="0" i="1" smtClean="0">
                                  <a:latin typeface="Cambria Math" panose="02040503050406030204" pitchFamily="18" charset="0"/>
                                </a:rPr>
                                <m:t>200</m:t>
                              </m:r>
                            </m:e>
                          </m:mr>
                          <m:mr>
                            <m:e>
                              <m:r>
                                <a:rPr lang="en-US" sz="3000" b="0" i="1" smtClean="0">
                                  <a:latin typeface="Cambria Math" panose="02040503050406030204" pitchFamily="18" charset="0"/>
                                </a:rPr>
                                <m:t>200</m:t>
                              </m:r>
                            </m:e>
                            <m:e>
                              <m:r>
                                <a:rPr lang="en-US" sz="3000" b="0" i="1" smtClean="0">
                                  <a:latin typeface="Cambria Math" panose="02040503050406030204" pitchFamily="18" charset="0"/>
                                </a:rPr>
                                <m:t>50</m:t>
                              </m:r>
                            </m:e>
                            <m:e>
                              <m:r>
                                <a:rPr lang="en-US" sz="3000" b="0" i="1" smtClean="0">
                                  <a:latin typeface="Cambria Math" panose="02040503050406030204" pitchFamily="18" charset="0"/>
                                </a:rPr>
                                <m:t>250</m:t>
                              </m:r>
                            </m:e>
                          </m:mr>
                          <m:mr>
                            <m:e>
                              <m:r>
                                <a:rPr lang="en-US" sz="3000" b="0" i="1" smtClean="0">
                                  <a:latin typeface="Cambria Math" panose="02040503050406030204" pitchFamily="18" charset="0"/>
                                </a:rPr>
                                <m:t>150</m:t>
                              </m:r>
                            </m:e>
                            <m:e>
                              <m:r>
                                <a:rPr lang="en-US" sz="3000" b="0" i="1" smtClean="0">
                                  <a:latin typeface="Cambria Math" panose="02040503050406030204" pitchFamily="18" charset="0"/>
                                </a:rPr>
                                <m:t>150</m:t>
                              </m:r>
                            </m:e>
                            <m:e>
                              <m:r>
                                <a:rPr lang="en-US" sz="3000" b="0" i="1" smtClean="0">
                                  <a:latin typeface="Cambria Math" panose="02040503050406030204" pitchFamily="18" charset="0"/>
                                </a:rPr>
                                <m:t>500</m:t>
                              </m:r>
                            </m:e>
                          </m:mr>
                        </m:m>
                      </m:e>
                    </m:d>
                  </m:oMath>
                </a14:m>
                <a:r>
                  <a:rPr lang="en-US" sz="3000" dirty="0"/>
                  <a:t>, where the cells signify the total amount of money one would invest in the, </a:t>
                </a:r>
                <a14:m>
                  <m:oMath xmlns:m="http://schemas.openxmlformats.org/officeDocument/2006/math">
                    <m:sSup>
                      <m:sSupPr>
                        <m:ctrlPr>
                          <a:rPr lang="en-US" sz="3000" b="0" i="1" smtClean="0">
                            <a:latin typeface="Cambria Math" panose="02040503050406030204" pitchFamily="18" charset="0"/>
                          </a:rPr>
                        </m:ctrlPr>
                      </m:sSupPr>
                      <m:e>
                        <m:r>
                          <a:rPr lang="en-US" sz="3000" b="0" i="1" smtClean="0">
                            <a:latin typeface="Cambria Math" panose="02040503050406030204" pitchFamily="18" charset="0"/>
                          </a:rPr>
                          <m:t>𝑗</m:t>
                        </m:r>
                      </m:e>
                      <m:sup>
                        <m:r>
                          <a:rPr lang="en-US" sz="3000" b="0" i="1" smtClean="0">
                            <a:latin typeface="Cambria Math" panose="02040503050406030204" pitchFamily="18" charset="0"/>
                          </a:rPr>
                          <m:t>𝑡h</m:t>
                        </m:r>
                      </m:sup>
                    </m:sSup>
                  </m:oMath>
                </a14:m>
                <a:r>
                  <a:rPr lang="en-US" sz="3000" dirty="0"/>
                  <a:t> criterion, </a:t>
                </a:r>
                <a14:m>
                  <m:oMath xmlns:m="http://schemas.openxmlformats.org/officeDocument/2006/math">
                    <m:r>
                      <a:rPr lang="en-US" sz="3000" b="0" i="1" smtClean="0">
                        <a:latin typeface="Cambria Math" panose="02040503050406030204" pitchFamily="18" charset="0"/>
                      </a:rPr>
                      <m:t>𝑗</m:t>
                    </m:r>
                    <m:r>
                      <a:rPr lang="en-US" sz="3000" b="0" i="1" smtClean="0">
                        <a:latin typeface="Cambria Math" panose="02040503050406030204" pitchFamily="18" charset="0"/>
                      </a:rPr>
                      <m:t>=1, ⋯,</m:t>
                    </m:r>
                    <m:r>
                      <a:rPr lang="en-US" sz="3000" b="0" i="1" smtClean="0">
                        <a:latin typeface="Cambria Math" panose="02040503050406030204" pitchFamily="18" charset="0"/>
                        <a:ea typeface="Cambria Math" panose="02040503050406030204" pitchFamily="18" charset="0"/>
                      </a:rPr>
                      <m:t>𝑛</m:t>
                    </m:r>
                  </m:oMath>
                </a14:m>
                <a:r>
                  <a:rPr lang="en-US" sz="3000" dirty="0"/>
                  <a:t> for the </a:t>
                </a:r>
                <a14:m>
                  <m:oMath xmlns:m="http://schemas.openxmlformats.org/officeDocument/2006/math">
                    <m:sSup>
                      <m:sSupPr>
                        <m:ctrlPr>
                          <a:rPr lang="en-US" sz="3000" b="0" i="1" smtClean="0">
                            <a:latin typeface="Cambria Math" panose="02040503050406030204" pitchFamily="18" charset="0"/>
                          </a:rPr>
                        </m:ctrlPr>
                      </m:sSupPr>
                      <m:e>
                        <m:r>
                          <a:rPr lang="en-US" sz="3000" b="0" i="1" smtClean="0">
                            <a:latin typeface="Cambria Math" panose="02040503050406030204" pitchFamily="18" charset="0"/>
                          </a:rPr>
                          <m:t>𝑖</m:t>
                        </m:r>
                      </m:e>
                      <m:sup>
                        <m:r>
                          <a:rPr lang="en-US" sz="3000" b="0" i="1" smtClean="0">
                            <a:latin typeface="Cambria Math" panose="02040503050406030204" pitchFamily="18" charset="0"/>
                          </a:rPr>
                          <m:t>𝑡h</m:t>
                        </m:r>
                      </m:sup>
                    </m:sSup>
                  </m:oMath>
                </a14:m>
                <a:r>
                  <a:rPr lang="en-US" sz="3000" dirty="0"/>
                  <a:t> alternative, </a:t>
                </a:r>
                <a14:m>
                  <m:oMath xmlns:m="http://schemas.openxmlformats.org/officeDocument/2006/math">
                    <m:r>
                      <a:rPr lang="en-US" sz="3000" b="0" i="1" smtClean="0">
                        <a:latin typeface="Cambria Math" panose="02040503050406030204" pitchFamily="18" charset="0"/>
                      </a:rPr>
                      <m:t>𝑖</m:t>
                    </m:r>
                    <m:r>
                      <a:rPr lang="en-US" sz="3000" b="0" i="1" smtClean="0">
                        <a:latin typeface="Cambria Math" panose="02040503050406030204" pitchFamily="18" charset="0"/>
                      </a:rPr>
                      <m:t>=1, ⋯,</m:t>
                    </m:r>
                    <m:r>
                      <a:rPr lang="en-US" sz="3000" b="0" i="1" smtClean="0">
                        <a:latin typeface="Cambria Math" panose="02040503050406030204" pitchFamily="18" charset="0"/>
                        <a:ea typeface="Cambria Math" panose="02040503050406030204" pitchFamily="18" charset="0"/>
                      </a:rPr>
                      <m:t>𝑚</m:t>
                    </m:r>
                  </m:oMath>
                </a14:m>
                <a:endParaRPr lang="en-US" sz="3000" b="0" dirty="0">
                  <a:ea typeface="Cambria Math" panose="02040503050406030204" pitchFamily="18" charset="0"/>
                </a:endParaRPr>
              </a:p>
              <a:p>
                <a:pPr>
                  <a:buFont typeface="Wingdings" panose="05000000000000000000" pitchFamily="2" charset="2"/>
                  <a:buChar char="§"/>
                </a:pPr>
                <a:r>
                  <a:rPr lang="en-US" sz="3000" dirty="0"/>
                  <a:t>From this matrix we need to find the utility that actually accrues by under taking the </a:t>
                </a:r>
                <a14:m>
                  <m:oMath xmlns:m="http://schemas.openxmlformats.org/officeDocument/2006/math">
                    <m:sSup>
                      <m:sSupPr>
                        <m:ctrlPr>
                          <a:rPr lang="en-US" sz="3000" i="1">
                            <a:latin typeface="Cambria Math" panose="02040503050406030204" pitchFamily="18" charset="0"/>
                          </a:rPr>
                        </m:ctrlPr>
                      </m:sSupPr>
                      <m:e>
                        <m:r>
                          <a:rPr lang="en-US" sz="3000" i="1">
                            <a:latin typeface="Cambria Math" panose="02040503050406030204" pitchFamily="18" charset="0"/>
                          </a:rPr>
                          <m:t>𝑗</m:t>
                        </m:r>
                      </m:e>
                      <m:sup>
                        <m:r>
                          <a:rPr lang="en-US" sz="3000" i="1">
                            <a:latin typeface="Cambria Math" panose="02040503050406030204" pitchFamily="18" charset="0"/>
                          </a:rPr>
                          <m:t>𝑡h</m:t>
                        </m:r>
                      </m:sup>
                    </m:sSup>
                  </m:oMath>
                </a14:m>
                <a:r>
                  <a:rPr lang="en-US" sz="3000" dirty="0"/>
                  <a:t> criterion, </a:t>
                </a:r>
                <a14:m>
                  <m:oMath xmlns:m="http://schemas.openxmlformats.org/officeDocument/2006/math">
                    <m:r>
                      <a:rPr lang="en-US" sz="3000" i="1">
                        <a:latin typeface="Cambria Math" panose="02040503050406030204" pitchFamily="18" charset="0"/>
                      </a:rPr>
                      <m:t>𝑗</m:t>
                    </m:r>
                    <m:r>
                      <a:rPr lang="en-US" sz="3000" i="1">
                        <a:latin typeface="Cambria Math" panose="02040503050406030204" pitchFamily="18" charset="0"/>
                      </a:rPr>
                      <m:t>=1, ⋯,</m:t>
                    </m:r>
                    <m:r>
                      <a:rPr lang="en-US" sz="3000" i="1">
                        <a:latin typeface="Cambria Math" panose="02040503050406030204" pitchFamily="18" charset="0"/>
                        <a:ea typeface="Cambria Math" panose="02040503050406030204" pitchFamily="18" charset="0"/>
                      </a:rPr>
                      <m:t>𝑛</m:t>
                    </m:r>
                  </m:oMath>
                </a14:m>
                <a:r>
                  <a:rPr lang="en-US" sz="3000" dirty="0"/>
                  <a:t> and for the </a:t>
                </a:r>
                <a14:m>
                  <m:oMath xmlns:m="http://schemas.openxmlformats.org/officeDocument/2006/math">
                    <m:sSup>
                      <m:sSupPr>
                        <m:ctrlPr>
                          <a:rPr lang="en-US" sz="3000" i="1">
                            <a:latin typeface="Cambria Math" panose="02040503050406030204" pitchFamily="18" charset="0"/>
                          </a:rPr>
                        </m:ctrlPr>
                      </m:sSupPr>
                      <m:e>
                        <m:r>
                          <a:rPr lang="en-US" sz="3000" i="1">
                            <a:latin typeface="Cambria Math" panose="02040503050406030204" pitchFamily="18" charset="0"/>
                          </a:rPr>
                          <m:t>𝑖</m:t>
                        </m:r>
                      </m:e>
                      <m:sup>
                        <m:r>
                          <a:rPr lang="en-US" sz="3000" i="1">
                            <a:latin typeface="Cambria Math" panose="02040503050406030204" pitchFamily="18" charset="0"/>
                          </a:rPr>
                          <m:t>𝑡h</m:t>
                        </m:r>
                      </m:sup>
                    </m:sSup>
                  </m:oMath>
                </a14:m>
                <a:r>
                  <a:rPr lang="en-US" sz="3000" dirty="0"/>
                  <a:t> alternative, </a:t>
                </a:r>
                <a14:m>
                  <m:oMath xmlns:m="http://schemas.openxmlformats.org/officeDocument/2006/math">
                    <m:r>
                      <a:rPr lang="en-US" sz="3000" i="1">
                        <a:latin typeface="Cambria Math" panose="02040503050406030204" pitchFamily="18" charset="0"/>
                      </a:rPr>
                      <m:t>𝑖</m:t>
                    </m:r>
                    <m:r>
                      <a:rPr lang="en-US" sz="3000" i="1">
                        <a:latin typeface="Cambria Math" panose="02040503050406030204" pitchFamily="18" charset="0"/>
                      </a:rPr>
                      <m:t>=1, ⋯,</m:t>
                    </m:r>
                    <m:r>
                      <a:rPr lang="en-US" sz="3000" i="1">
                        <a:latin typeface="Cambria Math" panose="02040503050406030204" pitchFamily="18" charset="0"/>
                        <a:ea typeface="Cambria Math" panose="02040503050406030204" pitchFamily="18" charset="0"/>
                      </a:rPr>
                      <m:t>𝑚</m:t>
                    </m:r>
                  </m:oMath>
                </a14:m>
                <a:endParaRPr lang="en-US" sz="3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801" r="-116"/>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C37525A-8BCF-4C56-880F-33612C20EBE4}"/>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673BED67-A0BA-4ECF-B535-B102A98AA8A9}"/>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53EB56EA-0B89-4AE4-A01B-359EB1ACB155}"/>
              </a:ext>
            </a:extLst>
          </p:cNvPr>
          <p:cNvSpPr>
            <a:spLocks noGrp="1"/>
          </p:cNvSpPr>
          <p:nvPr>
            <p:ph type="sldNum" sz="quarter" idx="12"/>
          </p:nvPr>
        </p:nvSpPr>
        <p:spPr/>
        <p:txBody>
          <a:bodyPr/>
          <a:lstStyle/>
          <a:p>
            <a:fld id="{9EE94C91-E7C7-4CA4-8153-EE2D68CBA75F}" type="slidenum">
              <a:rPr lang="en-US" smtClean="0"/>
              <a:t>44</a:t>
            </a:fld>
            <a:endParaRPr lang="en-US"/>
          </a:p>
        </p:txBody>
      </p:sp>
    </p:spTree>
    <p:extLst>
      <p:ext uri="{BB962C8B-B14F-4D97-AF65-F5344CB8AC3E}">
        <p14:creationId xmlns:p14="http://schemas.microsoft.com/office/powerpoint/2010/main" val="747631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marL="0" indent="0" algn="ctr">
                  <a:buNone/>
                </a:pPr>
                <a:r>
                  <a:rPr lang="en-US" sz="2300" b="1" dirty="0">
                    <a:solidFill>
                      <a:srgbClr val="FF0000"/>
                    </a:solidFill>
                  </a:rPr>
                  <a:t>Step 1 (Normalize the decision matrix)</a:t>
                </a:r>
              </a:p>
              <a:p>
                <a:pPr>
                  <a:buFont typeface="Wingdings" panose="05000000000000000000" pitchFamily="2" charset="2"/>
                  <a:buChar char="§"/>
                </a:pPr>
                <a:r>
                  <a:rPr lang="en-US" sz="2300" dirty="0"/>
                  <a:t>Considering logarithmic utility function we have </a:t>
                </a:r>
                <a14:m>
                  <m:oMath xmlns:m="http://schemas.openxmlformats.org/officeDocument/2006/math">
                    <m:sSub>
                      <m:sSubPr>
                        <m:ctrlPr>
                          <a:rPr lang="en-US" sz="2300" b="0" i="1" smtClean="0">
                            <a:latin typeface="Cambria Math" panose="02040503050406030204" pitchFamily="18" charset="0"/>
                          </a:rPr>
                        </m:ctrlPr>
                      </m:sSubPr>
                      <m:e>
                        <m:r>
                          <a:rPr lang="en-US" sz="2300" i="1">
                            <a:latin typeface="Cambria Math" panose="02040503050406030204" pitchFamily="18" charset="0"/>
                          </a:rPr>
                          <m:t>𝑋</m:t>
                        </m:r>
                      </m:e>
                      <m:sub>
                        <m:r>
                          <a:rPr lang="en-US" sz="2300" b="0" i="1" smtClean="0">
                            <a:latin typeface="Cambria Math" panose="02040503050406030204" pitchFamily="18" charset="0"/>
                          </a:rPr>
                          <m:t>𝑛𝑜𝑛</m:t>
                        </m:r>
                        <m:r>
                          <a:rPr lang="en-US" sz="2300" b="0" i="1" smtClean="0">
                            <a:latin typeface="Cambria Math" panose="02040503050406030204" pitchFamily="18" charset="0"/>
                          </a:rPr>
                          <m:t>−</m:t>
                        </m:r>
                        <m:r>
                          <a:rPr lang="en-US" sz="2300" b="0" i="1" smtClean="0">
                            <a:latin typeface="Cambria Math" panose="02040503050406030204" pitchFamily="18" charset="0"/>
                          </a:rPr>
                          <m:t>𝑛𝑜𝑟𝑚𝑎𝑙𝑖𝑧𝑒𝑑</m:t>
                        </m:r>
                      </m:sub>
                    </m:sSub>
                    <m:r>
                      <a:rPr lang="en-US" sz="2300" b="0" i="1" smtClean="0">
                        <a:latin typeface="Cambria Math" panose="02040503050406030204" pitchFamily="18" charset="0"/>
                      </a:rPr>
                      <m:t>=</m:t>
                    </m:r>
                    <m:d>
                      <m:dPr>
                        <m:begChr m:val="["/>
                        <m:endChr m:val="]"/>
                        <m:ctrlPr>
                          <a:rPr lang="en-US" sz="2300" b="0" i="1" smtClean="0">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b="0" i="1" smtClean="0">
                                          <a:latin typeface="Cambria Math" panose="02040503050406030204" pitchFamily="18" charset="0"/>
                                        </a:rPr>
                                        <m:t>10</m:t>
                                      </m:r>
                                    </m:sub>
                                  </m:sSub>
                                </m:fName>
                                <m:e>
                                  <m:r>
                                    <a:rPr lang="en-US" sz="2300" b="0" i="1" smtClean="0">
                                      <a:latin typeface="Cambria Math" panose="02040503050406030204" pitchFamily="18" charset="0"/>
                                    </a:rPr>
                                    <m:t>100</m:t>
                                  </m:r>
                                </m:e>
                              </m:func>
                            </m:e>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b="0" i="1" smtClean="0">
                                      <a:latin typeface="Cambria Math" panose="02040503050406030204" pitchFamily="18" charset="0"/>
                                    </a:rPr>
                                    <m:t>200</m:t>
                                  </m:r>
                                </m:e>
                              </m:func>
                            </m:e>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b="0" i="1" smtClean="0">
                                      <a:latin typeface="Cambria Math" panose="02040503050406030204" pitchFamily="18" charset="0"/>
                                    </a:rPr>
                                    <m:t>200</m:t>
                                  </m:r>
                                </m:e>
                              </m:func>
                            </m:e>
                          </m:mr>
                          <m:mr>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b="0" i="1" smtClean="0">
                                      <a:latin typeface="Cambria Math" panose="02040503050406030204" pitchFamily="18" charset="0"/>
                                    </a:rPr>
                                    <m:t>2</m:t>
                                  </m:r>
                                  <m:r>
                                    <a:rPr lang="en-US" sz="2300" i="1">
                                      <a:latin typeface="Cambria Math" panose="02040503050406030204" pitchFamily="18" charset="0"/>
                                    </a:rPr>
                                    <m:t>00</m:t>
                                  </m:r>
                                </m:e>
                              </m:func>
                            </m:e>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b="0" i="1" smtClean="0">
                                      <a:latin typeface="Cambria Math" panose="02040503050406030204" pitchFamily="18" charset="0"/>
                                    </a:rPr>
                                    <m:t>5</m:t>
                                  </m:r>
                                  <m:r>
                                    <a:rPr lang="en-US" sz="2300" i="1">
                                      <a:latin typeface="Cambria Math" panose="02040503050406030204" pitchFamily="18" charset="0"/>
                                    </a:rPr>
                                    <m:t>0</m:t>
                                  </m:r>
                                </m:e>
                              </m:func>
                            </m:e>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b="0" i="1" smtClean="0">
                                      <a:latin typeface="Cambria Math" panose="02040503050406030204" pitchFamily="18" charset="0"/>
                                    </a:rPr>
                                    <m:t>25</m:t>
                                  </m:r>
                                  <m:r>
                                    <a:rPr lang="en-US" sz="2300" i="1">
                                      <a:latin typeface="Cambria Math" panose="02040503050406030204" pitchFamily="18" charset="0"/>
                                    </a:rPr>
                                    <m:t>0</m:t>
                                  </m:r>
                                </m:e>
                              </m:func>
                            </m:e>
                          </m:mr>
                          <m:mr>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i="1">
                                      <a:latin typeface="Cambria Math" panose="02040503050406030204" pitchFamily="18" charset="0"/>
                                    </a:rPr>
                                    <m:t>1</m:t>
                                  </m:r>
                                  <m:r>
                                    <a:rPr lang="en-US" sz="2300" b="0" i="1" smtClean="0">
                                      <a:latin typeface="Cambria Math" panose="02040503050406030204" pitchFamily="18" charset="0"/>
                                    </a:rPr>
                                    <m:t>5</m:t>
                                  </m:r>
                                  <m:r>
                                    <a:rPr lang="en-US" sz="2300" i="1">
                                      <a:latin typeface="Cambria Math" panose="02040503050406030204" pitchFamily="18" charset="0"/>
                                    </a:rPr>
                                    <m:t>0</m:t>
                                  </m:r>
                                </m:e>
                              </m:func>
                            </m:e>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i="1">
                                      <a:latin typeface="Cambria Math" panose="02040503050406030204" pitchFamily="18" charset="0"/>
                                    </a:rPr>
                                    <m:t>1</m:t>
                                  </m:r>
                                  <m:r>
                                    <a:rPr lang="en-US" sz="2300" b="0" i="1" smtClean="0">
                                      <a:latin typeface="Cambria Math" panose="02040503050406030204" pitchFamily="18" charset="0"/>
                                    </a:rPr>
                                    <m:t>5</m:t>
                                  </m:r>
                                  <m:r>
                                    <a:rPr lang="en-US" sz="2300" i="1">
                                      <a:latin typeface="Cambria Math" panose="02040503050406030204" pitchFamily="18" charset="0"/>
                                    </a:rPr>
                                    <m:t>0</m:t>
                                  </m:r>
                                </m:e>
                              </m:func>
                            </m:e>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b="0" i="1" smtClean="0">
                                      <a:latin typeface="Cambria Math" panose="02040503050406030204" pitchFamily="18" charset="0"/>
                                    </a:rPr>
                                    <m:t>5</m:t>
                                  </m:r>
                                  <m:r>
                                    <a:rPr lang="en-US" sz="2300" i="1">
                                      <a:latin typeface="Cambria Math" panose="02040503050406030204" pitchFamily="18" charset="0"/>
                                    </a:rPr>
                                    <m:t>00</m:t>
                                  </m:r>
                                </m:e>
                              </m:func>
                            </m:e>
                          </m:mr>
                        </m:m>
                      </m:e>
                    </m:d>
                  </m:oMath>
                </a14:m>
                <a:endParaRPr lang="en-US" sz="2300" dirty="0"/>
              </a:p>
              <a:p>
                <a:pPr>
                  <a:buFont typeface="Wingdings" panose="05000000000000000000" pitchFamily="2" charset="2"/>
                  <a:buChar char="§"/>
                </a:pPr>
                <a:r>
                  <a:rPr lang="en-US" sz="2300" dirty="0"/>
                  <a:t>Using normalization concept we have </a:t>
                </a:r>
                <a14:m>
                  <m:oMath xmlns:m="http://schemas.openxmlformats.org/officeDocument/2006/math">
                    <m:r>
                      <a:rPr lang="en-US" sz="2300" b="1" i="1" smtClean="0">
                        <a:latin typeface="Cambria Math" panose="02040503050406030204" pitchFamily="18" charset="0"/>
                      </a:rPr>
                      <m:t>𝑿</m:t>
                    </m:r>
                    <m:r>
                      <a:rPr lang="en-US" sz="2300" i="1">
                        <a:latin typeface="Cambria Math" panose="02040503050406030204" pitchFamily="18" charset="0"/>
                      </a:rPr>
                      <m:t>=</m:t>
                    </m:r>
                    <m:d>
                      <m:dPr>
                        <m:begChr m:val="["/>
                        <m:endChr m:val="]"/>
                        <m:ctrlPr>
                          <a:rPr lang="en-US" sz="2300" i="1">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f>
                                <m:fPr>
                                  <m:ctrlPr>
                                    <a:rPr lang="en-US" sz="2300" i="1" smtClean="0">
                                      <a:latin typeface="Cambria Math" panose="02040503050406030204" pitchFamily="18" charset="0"/>
                                    </a:rPr>
                                  </m:ctrlPr>
                                </m:fPr>
                                <m:num>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i="1">
                                          <a:latin typeface="Cambria Math" panose="02040503050406030204" pitchFamily="18" charset="0"/>
                                        </a:rPr>
                                        <m:t>100</m:t>
                                      </m:r>
                                    </m:e>
                                  </m:func>
                                </m:num>
                                <m:den>
                                  <m:d>
                                    <m:dPr>
                                      <m:begChr m:val="{"/>
                                      <m:endChr m:val="}"/>
                                      <m:ctrlPr>
                                        <a:rPr lang="en-US" sz="2300" i="1" smtClean="0">
                                          <a:latin typeface="Cambria Math" panose="02040503050406030204" pitchFamily="18" charset="0"/>
                                        </a:rPr>
                                      </m:ctrlPr>
                                    </m:dPr>
                                    <m:e>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i="1">
                                              <a:latin typeface="Cambria Math" panose="02040503050406030204" pitchFamily="18" charset="0"/>
                                            </a:rPr>
                                            <m:t>100</m:t>
                                          </m:r>
                                        </m:e>
                                      </m:func>
                                      <m:r>
                                        <a:rPr lang="en-US" sz="2300" b="0" i="1" smtClean="0">
                                          <a:latin typeface="Cambria Math" panose="02040503050406030204" pitchFamily="18" charset="0"/>
                                        </a:rPr>
                                        <m:t>+</m:t>
                                      </m:r>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b="0" i="1" smtClean="0">
                                              <a:latin typeface="Cambria Math" panose="02040503050406030204" pitchFamily="18" charset="0"/>
                                            </a:rPr>
                                            <m:t>2</m:t>
                                          </m:r>
                                          <m:r>
                                            <a:rPr lang="en-US" sz="2300" i="1">
                                              <a:latin typeface="Cambria Math" panose="02040503050406030204" pitchFamily="18" charset="0"/>
                                            </a:rPr>
                                            <m:t>00</m:t>
                                          </m:r>
                                        </m:e>
                                      </m:func>
                                      <m:r>
                                        <a:rPr lang="en-US" sz="2300" b="0" i="1" smtClean="0">
                                          <a:latin typeface="Cambria Math" panose="02040503050406030204" pitchFamily="18" charset="0"/>
                                        </a:rPr>
                                        <m:t>+</m:t>
                                      </m:r>
                                      <m:func>
                                        <m:funcPr>
                                          <m:ctrlPr>
                                            <a:rPr lang="en-US" sz="2300" i="1">
                                              <a:latin typeface="Cambria Math" panose="02040503050406030204" pitchFamily="18" charset="0"/>
                                            </a:rPr>
                                          </m:ctrlPr>
                                        </m:funcPr>
                                        <m:fName>
                                          <m:sSub>
                                            <m:sSubPr>
                                              <m:ctrlPr>
                                                <a:rPr lang="en-US" sz="2300" i="1">
                                                  <a:latin typeface="Cambria Math" panose="02040503050406030204" pitchFamily="18" charset="0"/>
                                                </a:rPr>
                                              </m:ctrlPr>
                                            </m:sSubPr>
                                            <m:e>
                                              <m:r>
                                                <m:rPr>
                                                  <m:sty m:val="p"/>
                                                </m:rPr>
                                                <a:rPr lang="en-US" sz="2300">
                                                  <a:latin typeface="Cambria Math" panose="02040503050406030204" pitchFamily="18" charset="0"/>
                                                </a:rPr>
                                                <m:t>log</m:t>
                                              </m:r>
                                            </m:e>
                                            <m:sub>
                                              <m:r>
                                                <a:rPr lang="en-US" sz="2300" i="1">
                                                  <a:latin typeface="Cambria Math" panose="02040503050406030204" pitchFamily="18" charset="0"/>
                                                </a:rPr>
                                                <m:t>10</m:t>
                                              </m:r>
                                            </m:sub>
                                          </m:sSub>
                                        </m:fName>
                                        <m:e>
                                          <m:r>
                                            <a:rPr lang="en-US" sz="2300" i="1">
                                              <a:latin typeface="Cambria Math" panose="02040503050406030204" pitchFamily="18" charset="0"/>
                                            </a:rPr>
                                            <m:t>1</m:t>
                                          </m:r>
                                          <m:r>
                                            <a:rPr lang="en-US" sz="2300" b="0" i="1" smtClean="0">
                                              <a:latin typeface="Cambria Math" panose="02040503050406030204" pitchFamily="18" charset="0"/>
                                            </a:rPr>
                                            <m:t>5</m:t>
                                          </m:r>
                                          <m:r>
                                            <a:rPr lang="en-US" sz="2300" i="1">
                                              <a:latin typeface="Cambria Math" panose="02040503050406030204" pitchFamily="18" charset="0"/>
                                            </a:rPr>
                                            <m:t>0</m:t>
                                          </m:r>
                                        </m:e>
                                      </m:func>
                                    </m:e>
                                  </m:d>
                                </m:den>
                              </m:f>
                            </m:e>
                            <m:e>
                              <m:sSub>
                                <m:sSubPr>
                                  <m:ctrlPr>
                                    <a:rPr lang="en-US" sz="2300" i="1" smtClean="0">
                                      <a:latin typeface="Cambria Math" panose="02040503050406030204" pitchFamily="18" charset="0"/>
                                    </a:rPr>
                                  </m:ctrlPr>
                                </m:sSubPr>
                                <m:e>
                                  <m:r>
                                    <a:rPr lang="en-US" sz="2300" b="0" i="1" smtClean="0">
                                      <a:latin typeface="Cambria Math" panose="02040503050406030204" pitchFamily="18" charset="0"/>
                                    </a:rPr>
                                    <m:t>𝑥</m:t>
                                  </m:r>
                                </m:e>
                                <m:sub>
                                  <m:r>
                                    <a:rPr lang="en-US" sz="2300" b="0" i="1" smtClean="0">
                                      <a:latin typeface="Cambria Math" panose="02040503050406030204" pitchFamily="18" charset="0"/>
                                    </a:rPr>
                                    <m:t>12</m:t>
                                  </m:r>
                                </m:sub>
                              </m:sSub>
                            </m:e>
                            <m:e>
                              <m:sSub>
                                <m:sSubPr>
                                  <m:ctrlPr>
                                    <a:rPr lang="en-US" sz="2300" i="1">
                                      <a:latin typeface="Cambria Math" panose="02040503050406030204" pitchFamily="18" charset="0"/>
                                    </a:rPr>
                                  </m:ctrlPr>
                                </m:sSubPr>
                                <m:e>
                                  <m:r>
                                    <a:rPr lang="en-US" sz="2300" i="1">
                                      <a:latin typeface="Cambria Math" panose="02040503050406030204" pitchFamily="18" charset="0"/>
                                    </a:rPr>
                                    <m:t>𝑥</m:t>
                                  </m:r>
                                </m:e>
                                <m:sub>
                                  <m:r>
                                    <a:rPr lang="en-US" sz="2300" i="1">
                                      <a:latin typeface="Cambria Math" panose="02040503050406030204" pitchFamily="18" charset="0"/>
                                    </a:rPr>
                                    <m:t>1</m:t>
                                  </m:r>
                                  <m:r>
                                    <a:rPr lang="en-US" sz="2300" b="0" i="1" smtClean="0">
                                      <a:latin typeface="Cambria Math" panose="02040503050406030204" pitchFamily="18" charset="0"/>
                                    </a:rPr>
                                    <m:t>3</m:t>
                                  </m:r>
                                </m:sub>
                              </m:sSub>
                            </m:e>
                          </m:mr>
                          <m:mr>
                            <m:e>
                              <m:sSub>
                                <m:sSubPr>
                                  <m:ctrlPr>
                                    <a:rPr lang="en-US" sz="2300" i="1">
                                      <a:latin typeface="Cambria Math" panose="02040503050406030204" pitchFamily="18" charset="0"/>
                                    </a:rPr>
                                  </m:ctrlPr>
                                </m:sSubPr>
                                <m:e>
                                  <m:r>
                                    <a:rPr lang="en-US" sz="2300" i="1">
                                      <a:latin typeface="Cambria Math" panose="02040503050406030204" pitchFamily="18" charset="0"/>
                                    </a:rPr>
                                    <m:t>𝑥</m:t>
                                  </m:r>
                                </m:e>
                                <m:sub>
                                  <m:r>
                                    <a:rPr lang="en-US" sz="2300" b="0" i="1" smtClean="0">
                                      <a:latin typeface="Cambria Math" panose="02040503050406030204" pitchFamily="18" charset="0"/>
                                    </a:rPr>
                                    <m:t>21</m:t>
                                  </m:r>
                                </m:sub>
                              </m:sSub>
                            </m:e>
                            <m:e>
                              <m:sSub>
                                <m:sSubPr>
                                  <m:ctrlPr>
                                    <a:rPr lang="en-US" sz="2300" i="1">
                                      <a:latin typeface="Cambria Math" panose="02040503050406030204" pitchFamily="18" charset="0"/>
                                    </a:rPr>
                                  </m:ctrlPr>
                                </m:sSubPr>
                                <m:e>
                                  <m:r>
                                    <a:rPr lang="en-US" sz="2300" i="1">
                                      <a:latin typeface="Cambria Math" panose="02040503050406030204" pitchFamily="18" charset="0"/>
                                    </a:rPr>
                                    <m:t>𝑥</m:t>
                                  </m:r>
                                </m:e>
                                <m:sub>
                                  <m:r>
                                    <a:rPr lang="en-US" sz="2300" b="0" i="1" smtClean="0">
                                      <a:latin typeface="Cambria Math" panose="02040503050406030204" pitchFamily="18" charset="0"/>
                                    </a:rPr>
                                    <m:t>2</m:t>
                                  </m:r>
                                  <m:r>
                                    <a:rPr lang="en-US" sz="2300" i="1">
                                      <a:latin typeface="Cambria Math" panose="02040503050406030204" pitchFamily="18" charset="0"/>
                                    </a:rPr>
                                    <m:t>2</m:t>
                                  </m:r>
                                </m:sub>
                              </m:sSub>
                            </m:e>
                            <m:e>
                              <m:sSub>
                                <m:sSubPr>
                                  <m:ctrlPr>
                                    <a:rPr lang="en-US" sz="2300" i="1">
                                      <a:latin typeface="Cambria Math" panose="02040503050406030204" pitchFamily="18" charset="0"/>
                                    </a:rPr>
                                  </m:ctrlPr>
                                </m:sSubPr>
                                <m:e>
                                  <m:r>
                                    <a:rPr lang="en-US" sz="2300" i="1">
                                      <a:latin typeface="Cambria Math" panose="02040503050406030204" pitchFamily="18" charset="0"/>
                                    </a:rPr>
                                    <m:t>𝑥</m:t>
                                  </m:r>
                                </m:e>
                                <m:sub>
                                  <m:r>
                                    <a:rPr lang="en-US" sz="2300" b="0" i="1" smtClean="0">
                                      <a:latin typeface="Cambria Math" panose="02040503050406030204" pitchFamily="18" charset="0"/>
                                    </a:rPr>
                                    <m:t>23</m:t>
                                  </m:r>
                                </m:sub>
                              </m:sSub>
                            </m:e>
                          </m:mr>
                          <m:mr>
                            <m:e>
                              <m:sSub>
                                <m:sSubPr>
                                  <m:ctrlPr>
                                    <a:rPr lang="en-US" sz="2300" i="1">
                                      <a:latin typeface="Cambria Math" panose="02040503050406030204" pitchFamily="18" charset="0"/>
                                    </a:rPr>
                                  </m:ctrlPr>
                                </m:sSubPr>
                                <m:e>
                                  <m:r>
                                    <a:rPr lang="en-US" sz="2300" i="1">
                                      <a:latin typeface="Cambria Math" panose="02040503050406030204" pitchFamily="18" charset="0"/>
                                    </a:rPr>
                                    <m:t>𝑥</m:t>
                                  </m:r>
                                </m:e>
                                <m:sub>
                                  <m:r>
                                    <a:rPr lang="en-US" sz="2300" b="0" i="1" smtClean="0">
                                      <a:latin typeface="Cambria Math" panose="02040503050406030204" pitchFamily="18" charset="0"/>
                                    </a:rPr>
                                    <m:t>31</m:t>
                                  </m:r>
                                </m:sub>
                              </m:sSub>
                            </m:e>
                            <m:e>
                              <m:sSub>
                                <m:sSubPr>
                                  <m:ctrlPr>
                                    <a:rPr lang="en-US" sz="2300" i="1">
                                      <a:latin typeface="Cambria Math" panose="02040503050406030204" pitchFamily="18" charset="0"/>
                                    </a:rPr>
                                  </m:ctrlPr>
                                </m:sSubPr>
                                <m:e>
                                  <m:r>
                                    <a:rPr lang="en-US" sz="2300" i="1">
                                      <a:latin typeface="Cambria Math" panose="02040503050406030204" pitchFamily="18" charset="0"/>
                                    </a:rPr>
                                    <m:t>𝑥</m:t>
                                  </m:r>
                                </m:e>
                                <m:sub>
                                  <m:r>
                                    <a:rPr lang="en-US" sz="2300" b="0" i="1" smtClean="0">
                                      <a:latin typeface="Cambria Math" panose="02040503050406030204" pitchFamily="18" charset="0"/>
                                    </a:rPr>
                                    <m:t>32</m:t>
                                  </m:r>
                                </m:sub>
                              </m:sSub>
                            </m:e>
                            <m:e>
                              <m:sSub>
                                <m:sSubPr>
                                  <m:ctrlPr>
                                    <a:rPr lang="en-US" sz="2300" i="1">
                                      <a:latin typeface="Cambria Math" panose="02040503050406030204" pitchFamily="18" charset="0"/>
                                    </a:rPr>
                                  </m:ctrlPr>
                                </m:sSubPr>
                                <m:e>
                                  <m:r>
                                    <a:rPr lang="en-US" sz="2300" i="1">
                                      <a:latin typeface="Cambria Math" panose="02040503050406030204" pitchFamily="18" charset="0"/>
                                    </a:rPr>
                                    <m:t>𝑥</m:t>
                                  </m:r>
                                </m:e>
                                <m:sub>
                                  <m:r>
                                    <a:rPr lang="en-US" sz="2300" b="0" i="1" smtClean="0">
                                      <a:latin typeface="Cambria Math" panose="02040503050406030204" pitchFamily="18" charset="0"/>
                                    </a:rPr>
                                    <m:t>33</m:t>
                                  </m:r>
                                </m:sub>
                              </m:sSub>
                            </m:e>
                          </m:mr>
                        </m:m>
                      </m:e>
                    </m:d>
                  </m:oMath>
                </a14:m>
                <a:endParaRPr lang="en-US" sz="2300" dirty="0"/>
              </a:p>
              <a:p>
                <a:pPr>
                  <a:buFont typeface="Wingdings" panose="05000000000000000000" pitchFamily="2" charset="2"/>
                  <a:buChar char="§"/>
                </a:pPr>
                <a14:m>
                  <m:oMath xmlns:m="http://schemas.openxmlformats.org/officeDocument/2006/math">
                    <m:r>
                      <a:rPr lang="en-US" sz="2300" b="1" i="1" smtClean="0">
                        <a:latin typeface="Cambria Math" panose="02040503050406030204" pitchFamily="18" charset="0"/>
                      </a:rPr>
                      <m:t>𝑿</m:t>
                    </m:r>
                    <m:r>
                      <a:rPr lang="en-US" sz="2300" i="1">
                        <a:latin typeface="Cambria Math" panose="02040503050406030204" pitchFamily="18" charset="0"/>
                      </a:rPr>
                      <m:t>=</m:t>
                    </m:r>
                    <m:d>
                      <m:dPr>
                        <m:begChr m:val="["/>
                        <m:endChr m:val="]"/>
                        <m:ctrlPr>
                          <a:rPr lang="en-US" sz="2300" i="1">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r>
                                <a:rPr lang="en-US" sz="2300" b="0" i="1" smtClean="0">
                                  <a:latin typeface="Cambria Math" panose="02040503050406030204" pitchFamily="18" charset="0"/>
                                </a:rPr>
                                <m:t>0.31</m:t>
                              </m:r>
                            </m:e>
                            <m:e>
                              <m:r>
                                <a:rPr lang="en-US" sz="2300" b="0" i="1" smtClean="0">
                                  <a:latin typeface="Cambria Math" panose="02040503050406030204" pitchFamily="18" charset="0"/>
                                </a:rPr>
                                <m:t>0.37</m:t>
                              </m:r>
                            </m:e>
                            <m:e>
                              <m:r>
                                <a:rPr lang="en-US" sz="2300" b="0" i="1" smtClean="0">
                                  <a:latin typeface="Cambria Math" panose="02040503050406030204" pitchFamily="18" charset="0"/>
                                </a:rPr>
                                <m:t>0.33</m:t>
                              </m:r>
                            </m:e>
                          </m:mr>
                          <m:mr>
                            <m:e>
                              <m:r>
                                <a:rPr lang="en-US" sz="2300" b="0" i="1" smtClean="0">
                                  <a:latin typeface="Cambria Math" panose="02040503050406030204" pitchFamily="18" charset="0"/>
                                </a:rPr>
                                <m:t>0.36</m:t>
                              </m:r>
                            </m:e>
                            <m:e>
                              <m:r>
                                <a:rPr lang="en-US" sz="2300" b="0" i="1" smtClean="0">
                                  <a:latin typeface="Cambria Math" panose="02040503050406030204" pitchFamily="18" charset="0"/>
                                </a:rPr>
                                <m:t>0.28</m:t>
                              </m:r>
                            </m:e>
                            <m:e>
                              <m:r>
                                <a:rPr lang="en-US" sz="2300" b="0" i="1" smtClean="0">
                                  <a:latin typeface="Cambria Math" panose="02040503050406030204" pitchFamily="18" charset="0"/>
                                </a:rPr>
                                <m:t>0.34</m:t>
                              </m:r>
                            </m:e>
                          </m:mr>
                          <m:mr>
                            <m:e>
                              <m:r>
                                <a:rPr lang="en-US" sz="2300" b="0" i="1" smtClean="0">
                                  <a:latin typeface="Cambria Math" panose="02040503050406030204" pitchFamily="18" charset="0"/>
                                </a:rPr>
                                <m:t>0.34</m:t>
                              </m:r>
                            </m:e>
                            <m:e>
                              <m:r>
                                <a:rPr lang="en-US" sz="2300" b="0" i="1" smtClean="0">
                                  <a:latin typeface="Cambria Math" panose="02040503050406030204" pitchFamily="18" charset="0"/>
                                </a:rPr>
                                <m:t>0.35</m:t>
                              </m:r>
                            </m:e>
                            <m:e>
                              <m:r>
                                <a:rPr lang="en-US" sz="2300" b="0" i="1" smtClean="0">
                                  <a:latin typeface="Cambria Math" panose="02040503050406030204" pitchFamily="18" charset="0"/>
                                </a:rPr>
                                <m:t>0.33</m:t>
                              </m:r>
                            </m:e>
                          </m:mr>
                        </m:m>
                      </m:e>
                    </m:d>
                  </m:oMath>
                </a14:m>
                <a:endParaRPr lang="en-US" sz="2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696" t="-182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5DDAE02-A7DF-40C5-8620-1C1BEACBF3D2}"/>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EA928250-824A-4F09-9D7E-DEC38F551D78}"/>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FEFA8CF2-C40A-4267-97B5-FE6E7196968E}"/>
              </a:ext>
            </a:extLst>
          </p:cNvPr>
          <p:cNvSpPr>
            <a:spLocks noGrp="1"/>
          </p:cNvSpPr>
          <p:nvPr>
            <p:ph type="sldNum" sz="quarter" idx="12"/>
          </p:nvPr>
        </p:nvSpPr>
        <p:spPr/>
        <p:txBody>
          <a:bodyPr/>
          <a:lstStyle/>
          <a:p>
            <a:fld id="{9EE94C91-E7C7-4CA4-8153-EE2D68CBA75F}" type="slidenum">
              <a:rPr lang="en-US" smtClean="0"/>
              <a:t>45</a:t>
            </a:fld>
            <a:endParaRPr lang="en-US"/>
          </a:p>
        </p:txBody>
      </p:sp>
    </p:spTree>
    <p:extLst>
      <p:ext uri="{BB962C8B-B14F-4D97-AF65-F5344CB8AC3E}">
        <p14:creationId xmlns:p14="http://schemas.microsoft.com/office/powerpoint/2010/main" val="2725840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977900" y="1952625"/>
                <a:ext cx="10515600" cy="4351338"/>
              </a:xfrm>
            </p:spPr>
            <p:txBody>
              <a:bodyPr>
                <a:noAutofit/>
              </a:bodyPr>
              <a:lstStyle/>
              <a:p>
                <a:pPr marL="0" indent="0" algn="ctr">
                  <a:buNone/>
                </a:pPr>
                <a:r>
                  <a:rPr lang="en-US" sz="2500" b="1" dirty="0">
                    <a:solidFill>
                      <a:srgbClr val="FF0000"/>
                    </a:solidFill>
                  </a:rPr>
                  <a:t>Step 2 (Weighting the normalized decision matrix)</a:t>
                </a:r>
              </a:p>
              <a:p>
                <a:pPr>
                  <a:buFont typeface="Wingdings" panose="05000000000000000000" pitchFamily="2" charset="2"/>
                  <a:buChar char="§"/>
                </a:pPr>
                <a:r>
                  <a:rPr lang="en-US" sz="2500" dirty="0"/>
                  <a:t>As is the norm we multiple each of the columns of the previous matrix, </a:t>
                </a:r>
                <a:r>
                  <a:rPr lang="en-US" sz="2500" b="1" dirty="0"/>
                  <a:t>X</a:t>
                </a:r>
                <a:r>
                  <a:rPr lang="en-US" sz="2500" dirty="0"/>
                  <a:t>, by the associated weights of importance corresponding to the decision criterion, so if the weights are </a:t>
                </a:r>
                <a:r>
                  <a:rPr lang="en-US" sz="2500" b="1" dirty="0"/>
                  <a:t>W</a:t>
                </a:r>
                <a:r>
                  <a:rPr lang="en-US" sz="2500" dirty="0"/>
                  <a:t> = (w</a:t>
                </a:r>
                <a:r>
                  <a:rPr lang="en-US" sz="2500" baseline="-25000" dirty="0"/>
                  <a:t>1</a:t>
                </a:r>
                <a:r>
                  <a:rPr lang="en-US" sz="2500" dirty="0"/>
                  <a:t>, w</a:t>
                </a:r>
                <a:r>
                  <a:rPr lang="en-US" sz="2500" baseline="-25000" dirty="0"/>
                  <a:t>2</a:t>
                </a:r>
                <a:r>
                  <a:rPr lang="en-US" sz="2500" dirty="0"/>
                  <a:t>,…., </a:t>
                </a:r>
                <a:r>
                  <a:rPr lang="en-US" sz="2500" dirty="0" err="1"/>
                  <a:t>w</a:t>
                </a:r>
                <a:r>
                  <a:rPr lang="en-US" sz="2500" baseline="-25000" dirty="0" err="1"/>
                  <a:t>n</a:t>
                </a:r>
                <a:r>
                  <a:rPr lang="en-US" sz="2500" dirty="0"/>
                  <a:t>), then we have </a:t>
                </a:r>
                <a:r>
                  <a:rPr lang="en-US" sz="2500" b="1" dirty="0" err="1"/>
                  <a:t>Y</a:t>
                </a:r>
                <a:r>
                  <a:rPr lang="en-US" sz="2500" b="1" baseline="-25000" dirty="0" err="1"/>
                  <a:t>mXn</a:t>
                </a:r>
                <a:r>
                  <a:rPr lang="en-US" sz="2500" dirty="0"/>
                  <a:t>=</a:t>
                </a:r>
                <a:r>
                  <a:rPr lang="en-US" sz="2500" b="1" dirty="0" err="1"/>
                  <a:t>X</a:t>
                </a:r>
                <a:r>
                  <a:rPr lang="en-US" sz="2500" b="1" baseline="-25000" dirty="0" err="1"/>
                  <a:t>mXn</a:t>
                </a:r>
                <a:r>
                  <a:rPr lang="en-US" sz="2500" b="1" dirty="0" err="1"/>
                  <a:t>W</a:t>
                </a:r>
                <a:r>
                  <a:rPr lang="en-US" sz="2500" b="1" baseline="-25000" dirty="0" err="1"/>
                  <a:t>nXn</a:t>
                </a:r>
                <a:r>
                  <a:rPr lang="en-US" sz="2500" dirty="0"/>
                  <a:t> </a:t>
                </a:r>
              </a:p>
              <a:p>
                <a:pPr>
                  <a:buFont typeface="Wingdings" panose="05000000000000000000" pitchFamily="2" charset="2"/>
                  <a:buChar char="§"/>
                </a:pPr>
                <a14:m>
                  <m:oMath xmlns:m="http://schemas.openxmlformats.org/officeDocument/2006/math">
                    <m:r>
                      <a:rPr lang="en-US" sz="2500" b="0" i="1" smtClean="0">
                        <a:latin typeface="Cambria Math" panose="02040503050406030204" pitchFamily="18" charset="0"/>
                      </a:rPr>
                      <m:t>𝑌</m:t>
                    </m:r>
                    <m:r>
                      <a:rPr lang="en-US" sz="2500" b="0" i="1" smtClean="0">
                        <a:latin typeface="Cambria Math" panose="02040503050406030204" pitchFamily="18" charset="0"/>
                      </a:rPr>
                      <m:t>=</m:t>
                    </m:r>
                    <m:d>
                      <m:dPr>
                        <m:begChr m:val="["/>
                        <m:endChr m:val="]"/>
                        <m:ctrlPr>
                          <a:rPr lang="en-US" sz="2500" b="0" i="1" smtClean="0">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sSub>
                                <m:sSubPr>
                                  <m:ctrlPr>
                                    <a:rPr lang="en-US" sz="2500" i="1">
                                      <a:latin typeface="Cambria Math" panose="02040503050406030204" pitchFamily="18" charset="0"/>
                                    </a:rPr>
                                  </m:ctrlPr>
                                </m:sSubPr>
                                <m:e>
                                  <m:r>
                                    <a:rPr lang="en-US" sz="2500" i="1">
                                      <a:latin typeface="Cambria Math" panose="02040503050406030204" pitchFamily="18" charset="0"/>
                                    </a:rPr>
                                    <m:t>𝑦</m:t>
                                  </m:r>
                                </m:e>
                                <m:sub>
                                  <m:r>
                                    <a:rPr lang="en-US" sz="2500" i="1">
                                      <a:latin typeface="Cambria Math" panose="02040503050406030204" pitchFamily="18" charset="0"/>
                                    </a:rPr>
                                    <m:t>11</m:t>
                                  </m:r>
                                </m:sub>
                              </m:sSub>
                            </m:e>
                            <m:e>
                              <m:r>
                                <a:rPr lang="en-US" sz="2500" i="1">
                                  <a:latin typeface="Cambria Math" panose="02040503050406030204" pitchFamily="18" charset="0"/>
                                  <a:ea typeface="Cambria Math" panose="02040503050406030204" pitchFamily="18" charset="0"/>
                                </a:rPr>
                                <m:t>⋯</m:t>
                              </m:r>
                            </m:e>
                            <m:e>
                              <m:sSub>
                                <m:sSubPr>
                                  <m:ctrlPr>
                                    <a:rPr lang="en-US" sz="2500" i="1">
                                      <a:latin typeface="Cambria Math" panose="02040503050406030204" pitchFamily="18" charset="0"/>
                                    </a:rPr>
                                  </m:ctrlPr>
                                </m:sSubPr>
                                <m:e>
                                  <m:r>
                                    <a:rPr lang="en-US" sz="2500" i="1">
                                      <a:latin typeface="Cambria Math" panose="02040503050406030204" pitchFamily="18" charset="0"/>
                                    </a:rPr>
                                    <m:t>𝑦</m:t>
                                  </m:r>
                                </m:e>
                                <m:sub>
                                  <m:r>
                                    <a:rPr lang="en-US" sz="2500" i="1">
                                      <a:latin typeface="Cambria Math" panose="02040503050406030204" pitchFamily="18" charset="0"/>
                                    </a:rPr>
                                    <m:t>1</m:t>
                                  </m:r>
                                  <m:r>
                                    <a:rPr lang="en-US" sz="2500" i="1">
                                      <a:latin typeface="Cambria Math" panose="02040503050406030204" pitchFamily="18" charset="0"/>
                                    </a:rPr>
                                    <m:t>𝑛</m:t>
                                  </m:r>
                                </m:sub>
                              </m:sSub>
                            </m:e>
                          </m:mr>
                          <m:mr>
                            <m:e>
                              <m:r>
                                <a:rPr lang="en-US" sz="2500" i="1">
                                  <a:latin typeface="Cambria Math" panose="02040503050406030204" pitchFamily="18" charset="0"/>
                                  <a:ea typeface="Cambria Math" panose="02040503050406030204" pitchFamily="18" charset="0"/>
                                </a:rPr>
                                <m:t>⋮</m:t>
                              </m:r>
                            </m:e>
                            <m:e>
                              <m:r>
                                <a:rPr lang="en-US" sz="2500" i="1">
                                  <a:latin typeface="Cambria Math" panose="02040503050406030204" pitchFamily="18" charset="0"/>
                                  <a:ea typeface="Cambria Math" panose="02040503050406030204" pitchFamily="18" charset="0"/>
                                </a:rPr>
                                <m:t>⋱</m:t>
                              </m:r>
                            </m:e>
                            <m:e>
                              <m:r>
                                <a:rPr lang="en-US" sz="2500" i="1">
                                  <a:latin typeface="Cambria Math" panose="02040503050406030204" pitchFamily="18" charset="0"/>
                                  <a:ea typeface="Cambria Math" panose="02040503050406030204" pitchFamily="18" charset="0"/>
                                </a:rPr>
                                <m:t>⋮</m:t>
                              </m:r>
                            </m:e>
                          </m:mr>
                          <m:mr>
                            <m:e>
                              <m:sSub>
                                <m:sSubPr>
                                  <m:ctrlPr>
                                    <a:rPr lang="en-US" sz="2500" i="1">
                                      <a:latin typeface="Cambria Math" panose="02040503050406030204" pitchFamily="18" charset="0"/>
                                    </a:rPr>
                                  </m:ctrlPr>
                                </m:sSubPr>
                                <m:e>
                                  <m:r>
                                    <a:rPr lang="en-US" sz="2500" i="1">
                                      <a:latin typeface="Cambria Math" panose="02040503050406030204" pitchFamily="18" charset="0"/>
                                    </a:rPr>
                                    <m:t>𝑦</m:t>
                                  </m:r>
                                </m:e>
                                <m:sub>
                                  <m:r>
                                    <a:rPr lang="en-US" sz="2500" i="1">
                                      <a:latin typeface="Cambria Math" panose="02040503050406030204" pitchFamily="18" charset="0"/>
                                    </a:rPr>
                                    <m:t>𝑚</m:t>
                                  </m:r>
                                  <m:r>
                                    <a:rPr lang="en-US" sz="2500" i="1">
                                      <a:latin typeface="Cambria Math" panose="02040503050406030204" pitchFamily="18" charset="0"/>
                                    </a:rPr>
                                    <m:t>1</m:t>
                                  </m:r>
                                </m:sub>
                              </m:sSub>
                            </m:e>
                            <m:e>
                              <m:r>
                                <a:rPr lang="en-US" sz="2500" i="1">
                                  <a:latin typeface="Cambria Math" panose="02040503050406030204" pitchFamily="18" charset="0"/>
                                  <a:ea typeface="Cambria Math" panose="02040503050406030204" pitchFamily="18" charset="0"/>
                                </a:rPr>
                                <m:t>⋯</m:t>
                              </m:r>
                            </m:e>
                            <m:e>
                              <m:sSub>
                                <m:sSubPr>
                                  <m:ctrlPr>
                                    <a:rPr lang="en-US" sz="2500" i="1">
                                      <a:latin typeface="Cambria Math" panose="02040503050406030204" pitchFamily="18" charset="0"/>
                                    </a:rPr>
                                  </m:ctrlPr>
                                </m:sSubPr>
                                <m:e>
                                  <m:r>
                                    <a:rPr lang="en-US" sz="2500" i="1">
                                      <a:latin typeface="Cambria Math" panose="02040503050406030204" pitchFamily="18" charset="0"/>
                                    </a:rPr>
                                    <m:t>𝑦</m:t>
                                  </m:r>
                                </m:e>
                                <m:sub>
                                  <m:r>
                                    <a:rPr lang="en-US" sz="2500" i="1">
                                      <a:latin typeface="Cambria Math" panose="02040503050406030204" pitchFamily="18" charset="0"/>
                                    </a:rPr>
                                    <m:t>𝑚𝑛</m:t>
                                  </m:r>
                                </m:sub>
                              </m:sSub>
                            </m:e>
                          </m:mr>
                        </m:m>
                      </m:e>
                    </m:d>
                    <m:r>
                      <a:rPr lang="en-US" sz="2500" b="0" i="1" smtClean="0">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sSub>
                                <m:sSubPr>
                                  <m:ctrlPr>
                                    <a:rPr lang="en-US" sz="2500" i="1">
                                      <a:latin typeface="Cambria Math" panose="02040503050406030204" pitchFamily="18" charset="0"/>
                                    </a:rPr>
                                  </m:ctrlPr>
                                </m:sSubPr>
                                <m:e>
                                  <m:r>
                                    <a:rPr lang="en-US" sz="2500" b="0" i="1" smtClean="0">
                                      <a:latin typeface="Cambria Math" panose="02040503050406030204" pitchFamily="18" charset="0"/>
                                    </a:rPr>
                                    <m:t>𝑥</m:t>
                                  </m:r>
                                </m:e>
                                <m:sub>
                                  <m:r>
                                    <a:rPr lang="en-US" sz="2500" i="1">
                                      <a:latin typeface="Cambria Math" panose="02040503050406030204" pitchFamily="18" charset="0"/>
                                    </a:rPr>
                                    <m:t>11</m:t>
                                  </m:r>
                                </m:sub>
                              </m:sSub>
                            </m:e>
                            <m:e>
                              <m:r>
                                <a:rPr lang="en-US" sz="2500" i="1">
                                  <a:latin typeface="Cambria Math" panose="02040503050406030204" pitchFamily="18" charset="0"/>
                                  <a:ea typeface="Cambria Math" panose="02040503050406030204" pitchFamily="18" charset="0"/>
                                </a:rPr>
                                <m:t>⋯</m:t>
                              </m:r>
                            </m:e>
                            <m:e>
                              <m:sSub>
                                <m:sSubPr>
                                  <m:ctrlPr>
                                    <a:rPr lang="en-US" sz="2500" i="1">
                                      <a:latin typeface="Cambria Math" panose="02040503050406030204" pitchFamily="18" charset="0"/>
                                    </a:rPr>
                                  </m:ctrlPr>
                                </m:sSubPr>
                                <m:e>
                                  <m:r>
                                    <a:rPr lang="en-US" sz="2500" b="0" i="1" smtClean="0">
                                      <a:latin typeface="Cambria Math" panose="02040503050406030204" pitchFamily="18" charset="0"/>
                                    </a:rPr>
                                    <m:t>𝑥</m:t>
                                  </m:r>
                                </m:e>
                                <m:sub>
                                  <m:r>
                                    <a:rPr lang="en-US" sz="2500" i="1">
                                      <a:latin typeface="Cambria Math" panose="02040503050406030204" pitchFamily="18" charset="0"/>
                                    </a:rPr>
                                    <m:t>1</m:t>
                                  </m:r>
                                  <m:r>
                                    <a:rPr lang="en-US" sz="2500" i="1">
                                      <a:latin typeface="Cambria Math" panose="02040503050406030204" pitchFamily="18" charset="0"/>
                                    </a:rPr>
                                    <m:t>𝑛</m:t>
                                  </m:r>
                                </m:sub>
                              </m:sSub>
                            </m:e>
                          </m:mr>
                          <m:mr>
                            <m:e>
                              <m:r>
                                <a:rPr lang="en-US" sz="2500" i="1">
                                  <a:latin typeface="Cambria Math" panose="02040503050406030204" pitchFamily="18" charset="0"/>
                                  <a:ea typeface="Cambria Math" panose="02040503050406030204" pitchFamily="18" charset="0"/>
                                </a:rPr>
                                <m:t>⋮</m:t>
                              </m:r>
                            </m:e>
                            <m:e>
                              <m:r>
                                <a:rPr lang="en-US" sz="2500" i="1">
                                  <a:latin typeface="Cambria Math" panose="02040503050406030204" pitchFamily="18" charset="0"/>
                                  <a:ea typeface="Cambria Math" panose="02040503050406030204" pitchFamily="18" charset="0"/>
                                </a:rPr>
                                <m:t>⋱</m:t>
                              </m:r>
                            </m:e>
                            <m:e>
                              <m:r>
                                <a:rPr lang="en-US" sz="2500" i="1">
                                  <a:latin typeface="Cambria Math" panose="02040503050406030204" pitchFamily="18" charset="0"/>
                                  <a:ea typeface="Cambria Math" panose="02040503050406030204" pitchFamily="18" charset="0"/>
                                </a:rPr>
                                <m:t>⋮</m:t>
                              </m:r>
                            </m:e>
                          </m:mr>
                          <m:mr>
                            <m:e>
                              <m:sSub>
                                <m:sSubPr>
                                  <m:ctrlPr>
                                    <a:rPr lang="en-US" sz="2500" i="1">
                                      <a:latin typeface="Cambria Math" panose="02040503050406030204" pitchFamily="18" charset="0"/>
                                    </a:rPr>
                                  </m:ctrlPr>
                                </m:sSubPr>
                                <m:e>
                                  <m:r>
                                    <a:rPr lang="en-US" sz="2500" b="0" i="1" smtClean="0">
                                      <a:latin typeface="Cambria Math" panose="02040503050406030204" pitchFamily="18" charset="0"/>
                                    </a:rPr>
                                    <m:t>𝑥</m:t>
                                  </m:r>
                                </m:e>
                                <m:sub>
                                  <m:r>
                                    <a:rPr lang="en-US" sz="2500" i="1">
                                      <a:latin typeface="Cambria Math" panose="02040503050406030204" pitchFamily="18" charset="0"/>
                                    </a:rPr>
                                    <m:t>𝑚</m:t>
                                  </m:r>
                                  <m:r>
                                    <a:rPr lang="en-US" sz="2500" i="1">
                                      <a:latin typeface="Cambria Math" panose="02040503050406030204" pitchFamily="18" charset="0"/>
                                    </a:rPr>
                                    <m:t>1</m:t>
                                  </m:r>
                                </m:sub>
                              </m:sSub>
                            </m:e>
                            <m:e>
                              <m:r>
                                <a:rPr lang="en-US" sz="2500" i="1">
                                  <a:latin typeface="Cambria Math" panose="02040503050406030204" pitchFamily="18" charset="0"/>
                                  <a:ea typeface="Cambria Math" panose="02040503050406030204" pitchFamily="18" charset="0"/>
                                </a:rPr>
                                <m:t>⋯</m:t>
                              </m:r>
                            </m:e>
                            <m:e>
                              <m:sSub>
                                <m:sSubPr>
                                  <m:ctrlPr>
                                    <a:rPr lang="en-US" sz="2500" i="1">
                                      <a:latin typeface="Cambria Math" panose="02040503050406030204" pitchFamily="18" charset="0"/>
                                    </a:rPr>
                                  </m:ctrlPr>
                                </m:sSubPr>
                                <m:e>
                                  <m:r>
                                    <a:rPr lang="en-US" sz="2500" b="0" i="1" smtClean="0">
                                      <a:latin typeface="Cambria Math" panose="02040503050406030204" pitchFamily="18" charset="0"/>
                                    </a:rPr>
                                    <m:t>𝑥</m:t>
                                  </m:r>
                                </m:e>
                                <m:sub>
                                  <m:r>
                                    <a:rPr lang="en-US" sz="2500" i="1">
                                      <a:latin typeface="Cambria Math" panose="02040503050406030204" pitchFamily="18" charset="0"/>
                                    </a:rPr>
                                    <m:t>𝑚𝑛</m:t>
                                  </m:r>
                                </m:sub>
                              </m:sSub>
                            </m:e>
                          </m:mr>
                        </m:m>
                      </m:e>
                    </m:d>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sSub>
                                <m:sSubPr>
                                  <m:ctrlPr>
                                    <a:rPr lang="en-US" sz="2500" i="1">
                                      <a:latin typeface="Cambria Math" panose="02040503050406030204" pitchFamily="18" charset="0"/>
                                    </a:rPr>
                                  </m:ctrlPr>
                                </m:sSubPr>
                                <m:e>
                                  <m:r>
                                    <a:rPr lang="en-US" sz="2500" i="1">
                                      <a:latin typeface="Cambria Math" panose="02040503050406030204" pitchFamily="18" charset="0"/>
                                    </a:rPr>
                                    <m:t>𝑤</m:t>
                                  </m:r>
                                </m:e>
                                <m:sub>
                                  <m:r>
                                    <a:rPr lang="en-US" sz="2500" i="1">
                                      <a:latin typeface="Cambria Math" panose="02040503050406030204" pitchFamily="18" charset="0"/>
                                    </a:rPr>
                                    <m:t>1</m:t>
                                  </m:r>
                                </m:sub>
                              </m:sSub>
                            </m:e>
                            <m:e>
                              <m:r>
                                <a:rPr lang="en-US" sz="2500" i="1">
                                  <a:latin typeface="Cambria Math" panose="02040503050406030204" pitchFamily="18" charset="0"/>
                                  <a:ea typeface="Cambria Math" panose="02040503050406030204" pitchFamily="18" charset="0"/>
                                </a:rPr>
                                <m:t>⋯</m:t>
                              </m:r>
                            </m:e>
                            <m:e>
                              <m:r>
                                <a:rPr lang="en-US" sz="2500" i="1">
                                  <a:latin typeface="Cambria Math" panose="02040503050406030204" pitchFamily="18" charset="0"/>
                                </a:rPr>
                                <m:t>0</m:t>
                              </m:r>
                            </m:e>
                          </m:mr>
                          <m:mr>
                            <m:e>
                              <m:r>
                                <a:rPr lang="en-US" sz="2500" i="1">
                                  <a:latin typeface="Cambria Math" panose="02040503050406030204" pitchFamily="18" charset="0"/>
                                  <a:ea typeface="Cambria Math" panose="02040503050406030204" pitchFamily="18" charset="0"/>
                                </a:rPr>
                                <m:t>⋮</m:t>
                              </m:r>
                            </m:e>
                            <m:e>
                              <m:r>
                                <a:rPr lang="en-US" sz="2500" i="1">
                                  <a:latin typeface="Cambria Math" panose="02040503050406030204" pitchFamily="18" charset="0"/>
                                  <a:ea typeface="Cambria Math" panose="02040503050406030204" pitchFamily="18" charset="0"/>
                                </a:rPr>
                                <m:t>⋱</m:t>
                              </m:r>
                            </m:e>
                            <m:e>
                              <m:r>
                                <a:rPr lang="en-US" sz="2500" i="1">
                                  <a:latin typeface="Cambria Math" panose="02040503050406030204" pitchFamily="18" charset="0"/>
                                  <a:ea typeface="Cambria Math" panose="02040503050406030204" pitchFamily="18" charset="0"/>
                                </a:rPr>
                                <m:t>⋮</m:t>
                              </m:r>
                            </m:e>
                          </m:mr>
                          <m:mr>
                            <m:e>
                              <m:r>
                                <a:rPr lang="en-US" sz="2500" i="1">
                                  <a:latin typeface="Cambria Math" panose="02040503050406030204" pitchFamily="18" charset="0"/>
                                </a:rPr>
                                <m:t>0</m:t>
                              </m:r>
                            </m:e>
                            <m:e>
                              <m:r>
                                <a:rPr lang="en-US" sz="2500" i="1">
                                  <a:latin typeface="Cambria Math" panose="02040503050406030204" pitchFamily="18" charset="0"/>
                                  <a:ea typeface="Cambria Math" panose="02040503050406030204" pitchFamily="18" charset="0"/>
                                </a:rPr>
                                <m:t>⋯</m:t>
                              </m:r>
                            </m:e>
                            <m:e>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𝑤</m:t>
                                  </m:r>
                                </m:e>
                                <m:sub>
                                  <m:r>
                                    <a:rPr lang="en-US" sz="2500" i="1">
                                      <a:latin typeface="Cambria Math" panose="02040503050406030204" pitchFamily="18" charset="0"/>
                                      <a:ea typeface="Cambria Math" panose="02040503050406030204" pitchFamily="18" charset="0"/>
                                    </a:rPr>
                                    <m:t>𝑛</m:t>
                                  </m:r>
                                </m:sub>
                              </m:sSub>
                            </m:e>
                          </m:mr>
                        </m:m>
                      </m:e>
                    </m:d>
                    <m:r>
                      <a:rPr lang="en-US" sz="2500" b="0" i="1" smtClean="0">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sSub>
                                <m:sSubPr>
                                  <m:ctrlPr>
                                    <a:rPr lang="en-US" sz="2500" i="1">
                                      <a:latin typeface="Cambria Math" panose="02040503050406030204" pitchFamily="18" charset="0"/>
                                    </a:rPr>
                                  </m:ctrlPr>
                                </m:sSubPr>
                                <m:e>
                                  <m:r>
                                    <a:rPr lang="en-US" sz="2500" i="1">
                                      <a:latin typeface="Cambria Math" panose="02040503050406030204" pitchFamily="18" charset="0"/>
                                    </a:rPr>
                                    <m:t>𝑤</m:t>
                                  </m:r>
                                </m:e>
                                <m:sub>
                                  <m:r>
                                    <a:rPr lang="en-US" sz="2500" i="1">
                                      <a:latin typeface="Cambria Math" panose="02040503050406030204" pitchFamily="18" charset="0"/>
                                    </a:rPr>
                                    <m:t>1</m:t>
                                  </m:r>
                                </m:sub>
                              </m:sSub>
                              <m:sSub>
                                <m:sSubPr>
                                  <m:ctrlPr>
                                    <a:rPr lang="en-US" sz="2500" i="1">
                                      <a:latin typeface="Cambria Math" panose="02040503050406030204" pitchFamily="18" charset="0"/>
                                    </a:rPr>
                                  </m:ctrlPr>
                                </m:sSubPr>
                                <m:e>
                                  <m:r>
                                    <a:rPr lang="en-US" sz="2500" b="0" i="1" smtClean="0">
                                      <a:latin typeface="Cambria Math" panose="02040503050406030204" pitchFamily="18" charset="0"/>
                                    </a:rPr>
                                    <m:t>𝑥</m:t>
                                  </m:r>
                                </m:e>
                                <m:sub>
                                  <m:r>
                                    <a:rPr lang="en-US" sz="2500" i="1">
                                      <a:latin typeface="Cambria Math" panose="02040503050406030204" pitchFamily="18" charset="0"/>
                                    </a:rPr>
                                    <m:t>1</m:t>
                                  </m:r>
                                  <m:r>
                                    <a:rPr lang="en-US" sz="2500" b="0" i="1" smtClean="0">
                                      <a:latin typeface="Cambria Math" panose="02040503050406030204" pitchFamily="18" charset="0"/>
                                    </a:rPr>
                                    <m:t>1</m:t>
                                  </m:r>
                                </m:sub>
                              </m:sSub>
                            </m:e>
                            <m:e>
                              <m:r>
                                <a:rPr lang="en-US" sz="2500" i="1">
                                  <a:latin typeface="Cambria Math" panose="02040503050406030204" pitchFamily="18" charset="0"/>
                                  <a:ea typeface="Cambria Math" panose="02040503050406030204" pitchFamily="18" charset="0"/>
                                </a:rPr>
                                <m:t>⋯</m:t>
                              </m:r>
                            </m:e>
                            <m:e>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𝑤</m:t>
                                  </m:r>
                                </m:e>
                                <m:sub>
                                  <m:r>
                                    <a:rPr lang="en-US" sz="2500" i="1">
                                      <a:latin typeface="Cambria Math" panose="02040503050406030204" pitchFamily="18" charset="0"/>
                                      <a:ea typeface="Cambria Math" panose="02040503050406030204" pitchFamily="18" charset="0"/>
                                    </a:rPr>
                                    <m:t>𝑛</m:t>
                                  </m:r>
                                </m:sub>
                              </m:sSub>
                              <m:sSub>
                                <m:sSubPr>
                                  <m:ctrlPr>
                                    <a:rPr lang="en-US" sz="2500" i="1">
                                      <a:latin typeface="Cambria Math" panose="02040503050406030204" pitchFamily="18" charset="0"/>
                                    </a:rPr>
                                  </m:ctrlPr>
                                </m:sSubPr>
                                <m:e>
                                  <m:r>
                                    <a:rPr lang="en-US" sz="2500" i="1">
                                      <a:latin typeface="Cambria Math" panose="02040503050406030204" pitchFamily="18" charset="0"/>
                                    </a:rPr>
                                    <m:t>𝑥</m:t>
                                  </m:r>
                                </m:e>
                                <m:sub>
                                  <m:r>
                                    <a:rPr lang="en-US" sz="2500" i="1">
                                      <a:latin typeface="Cambria Math" panose="02040503050406030204" pitchFamily="18" charset="0"/>
                                    </a:rPr>
                                    <m:t>1</m:t>
                                  </m:r>
                                  <m:r>
                                    <a:rPr lang="en-US" sz="2500" i="1">
                                      <a:latin typeface="Cambria Math" panose="02040503050406030204" pitchFamily="18" charset="0"/>
                                    </a:rPr>
                                    <m:t>𝑛</m:t>
                                  </m:r>
                                </m:sub>
                              </m:sSub>
                            </m:e>
                          </m:mr>
                          <m:mr>
                            <m:e>
                              <m:r>
                                <a:rPr lang="en-US" sz="2500" i="1">
                                  <a:latin typeface="Cambria Math" panose="02040503050406030204" pitchFamily="18" charset="0"/>
                                  <a:ea typeface="Cambria Math" panose="02040503050406030204" pitchFamily="18" charset="0"/>
                                </a:rPr>
                                <m:t>⋮</m:t>
                              </m:r>
                            </m:e>
                            <m:e>
                              <m:r>
                                <a:rPr lang="en-US" sz="2500" i="1">
                                  <a:latin typeface="Cambria Math" panose="02040503050406030204" pitchFamily="18" charset="0"/>
                                  <a:ea typeface="Cambria Math" panose="02040503050406030204" pitchFamily="18" charset="0"/>
                                </a:rPr>
                                <m:t>⋱</m:t>
                              </m:r>
                            </m:e>
                            <m:e>
                              <m:r>
                                <a:rPr lang="en-US" sz="2500" i="1">
                                  <a:latin typeface="Cambria Math" panose="02040503050406030204" pitchFamily="18" charset="0"/>
                                  <a:ea typeface="Cambria Math" panose="02040503050406030204" pitchFamily="18" charset="0"/>
                                </a:rPr>
                                <m:t>⋮</m:t>
                              </m:r>
                            </m:e>
                          </m:mr>
                          <m:mr>
                            <m:e>
                              <m:sSub>
                                <m:sSubPr>
                                  <m:ctrlPr>
                                    <a:rPr lang="en-US" sz="2500" i="1">
                                      <a:latin typeface="Cambria Math" panose="02040503050406030204" pitchFamily="18" charset="0"/>
                                    </a:rPr>
                                  </m:ctrlPr>
                                </m:sSubPr>
                                <m:e>
                                  <m:r>
                                    <a:rPr lang="en-US" sz="2500" i="1">
                                      <a:latin typeface="Cambria Math" panose="02040503050406030204" pitchFamily="18" charset="0"/>
                                    </a:rPr>
                                    <m:t>𝑤</m:t>
                                  </m:r>
                                </m:e>
                                <m:sub>
                                  <m:r>
                                    <a:rPr lang="en-US" sz="2500" i="1">
                                      <a:latin typeface="Cambria Math" panose="02040503050406030204" pitchFamily="18" charset="0"/>
                                    </a:rPr>
                                    <m:t>1</m:t>
                                  </m:r>
                                </m:sub>
                              </m:sSub>
                              <m:sSub>
                                <m:sSubPr>
                                  <m:ctrlPr>
                                    <a:rPr lang="en-US" sz="2500" i="1">
                                      <a:latin typeface="Cambria Math" panose="02040503050406030204" pitchFamily="18" charset="0"/>
                                    </a:rPr>
                                  </m:ctrlPr>
                                </m:sSubPr>
                                <m:e>
                                  <m:r>
                                    <a:rPr lang="en-US" sz="2500" i="1">
                                      <a:latin typeface="Cambria Math" panose="02040503050406030204" pitchFamily="18" charset="0"/>
                                    </a:rPr>
                                    <m:t>𝑥</m:t>
                                  </m:r>
                                </m:e>
                                <m:sub>
                                  <m:r>
                                    <a:rPr lang="en-US" sz="2500" i="1">
                                      <a:latin typeface="Cambria Math" panose="02040503050406030204" pitchFamily="18" charset="0"/>
                                    </a:rPr>
                                    <m:t>𝑚</m:t>
                                  </m:r>
                                  <m:r>
                                    <a:rPr lang="en-US" sz="2500" i="1">
                                      <a:latin typeface="Cambria Math" panose="02040503050406030204" pitchFamily="18" charset="0"/>
                                    </a:rPr>
                                    <m:t>1</m:t>
                                  </m:r>
                                </m:sub>
                              </m:sSub>
                            </m:e>
                            <m:e>
                              <m:r>
                                <a:rPr lang="en-US" sz="2500" i="1">
                                  <a:latin typeface="Cambria Math" panose="02040503050406030204" pitchFamily="18" charset="0"/>
                                  <a:ea typeface="Cambria Math" panose="02040503050406030204" pitchFamily="18" charset="0"/>
                                </a:rPr>
                                <m:t>⋯</m:t>
                              </m:r>
                            </m:e>
                            <m:e>
                              <m:sSub>
                                <m:sSubPr>
                                  <m:ctrlPr>
                                    <a:rPr lang="en-US" sz="2500" i="1">
                                      <a:latin typeface="Cambria Math" panose="02040503050406030204" pitchFamily="18" charset="0"/>
                                    </a:rPr>
                                  </m:ctrlPr>
                                </m:sSubPr>
                                <m:e>
                                  <m:r>
                                    <a:rPr lang="en-US" sz="2500" i="1">
                                      <a:latin typeface="Cambria Math" panose="02040503050406030204" pitchFamily="18" charset="0"/>
                                    </a:rPr>
                                    <m:t>𝑤</m:t>
                                  </m:r>
                                </m:e>
                                <m:sub>
                                  <m:r>
                                    <a:rPr lang="en-US" sz="2500" b="0" i="1" smtClean="0">
                                      <a:latin typeface="Cambria Math" panose="02040503050406030204" pitchFamily="18" charset="0"/>
                                    </a:rPr>
                                    <m:t>𝑛</m:t>
                                  </m:r>
                                </m:sub>
                              </m:sSub>
                              <m:sSub>
                                <m:sSubPr>
                                  <m:ctrlPr>
                                    <a:rPr lang="en-US" sz="2500" i="1">
                                      <a:latin typeface="Cambria Math" panose="02040503050406030204" pitchFamily="18" charset="0"/>
                                    </a:rPr>
                                  </m:ctrlPr>
                                </m:sSubPr>
                                <m:e>
                                  <m:r>
                                    <a:rPr lang="en-US" sz="2500" i="1">
                                      <a:latin typeface="Cambria Math" panose="02040503050406030204" pitchFamily="18" charset="0"/>
                                    </a:rPr>
                                    <m:t>𝑥</m:t>
                                  </m:r>
                                </m:e>
                                <m:sub>
                                  <m:r>
                                    <a:rPr lang="en-US" sz="2500" b="0" i="1" smtClean="0">
                                      <a:latin typeface="Cambria Math" panose="02040503050406030204" pitchFamily="18" charset="0"/>
                                    </a:rPr>
                                    <m:t>𝑚𝑛</m:t>
                                  </m:r>
                                </m:sub>
                              </m:sSub>
                            </m:e>
                          </m:mr>
                        </m:m>
                      </m:e>
                    </m:d>
                  </m:oMath>
                </a14:m>
                <a:endParaRPr lang="en-US" sz="2500" dirty="0"/>
              </a:p>
              <a:p>
                <a:pPr>
                  <a:buFont typeface="Wingdings" panose="05000000000000000000" pitchFamily="2" charset="2"/>
                  <a:buChar char="§"/>
                </a:pPr>
                <a:r>
                  <a:rPr lang="en-US" sz="2500" dirty="0"/>
                  <a:t>Remember that </a:t>
                </a:r>
                <a14:m>
                  <m:oMath xmlns:m="http://schemas.openxmlformats.org/officeDocument/2006/math">
                    <m:nary>
                      <m:naryPr>
                        <m:chr m:val="∑"/>
                        <m:ctrlPr>
                          <a:rPr lang="en-US" sz="2500" i="1" smtClean="0">
                            <a:latin typeface="Cambria Math" panose="02040503050406030204" pitchFamily="18" charset="0"/>
                          </a:rPr>
                        </m:ctrlPr>
                      </m:naryPr>
                      <m:sub>
                        <m:r>
                          <m:rPr>
                            <m:brk m:alnAt="23"/>
                          </m:rPr>
                          <a:rPr lang="en-US" sz="2500" b="0" i="1" smtClean="0">
                            <a:latin typeface="Cambria Math" panose="02040503050406030204" pitchFamily="18" charset="0"/>
                          </a:rPr>
                          <m:t>𝑖</m:t>
                        </m:r>
                        <m:r>
                          <a:rPr lang="en-US" sz="2500" b="0" i="1" smtClean="0">
                            <a:latin typeface="Cambria Math" panose="02040503050406030204" pitchFamily="18" charset="0"/>
                          </a:rPr>
                          <m:t>=1</m:t>
                        </m:r>
                      </m:sub>
                      <m:sup>
                        <m:r>
                          <a:rPr lang="en-US" sz="2500" b="0" i="1" smtClean="0">
                            <a:latin typeface="Cambria Math" panose="02040503050406030204" pitchFamily="18" charset="0"/>
                          </a:rPr>
                          <m:t>𝑛</m:t>
                        </m:r>
                      </m:sup>
                      <m:e>
                        <m:sSub>
                          <m:sSubPr>
                            <m:ctrlPr>
                              <a:rPr lang="en-US" sz="2500" i="1" smtClean="0">
                                <a:latin typeface="Cambria Math" panose="02040503050406030204" pitchFamily="18" charset="0"/>
                              </a:rPr>
                            </m:ctrlPr>
                          </m:sSubPr>
                          <m:e>
                            <m:r>
                              <a:rPr lang="en-US" sz="2500" b="0" i="1" smtClean="0">
                                <a:latin typeface="Cambria Math" panose="02040503050406030204" pitchFamily="18" charset="0"/>
                              </a:rPr>
                              <m:t>𝑤</m:t>
                            </m:r>
                          </m:e>
                          <m:sub>
                            <m:r>
                              <a:rPr lang="en-US" sz="2500" b="0" i="1" smtClean="0">
                                <a:latin typeface="Cambria Math" panose="02040503050406030204" pitchFamily="18" charset="0"/>
                              </a:rPr>
                              <m:t>𝑖</m:t>
                            </m:r>
                          </m:sub>
                        </m:sSub>
                      </m:e>
                    </m:nary>
                  </m:oMath>
                </a14:m>
                <a:endParaRPr lang="en-US" sz="25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977900" y="1952625"/>
                <a:ext cx="10515600" cy="4351338"/>
              </a:xfrm>
              <a:blipFill>
                <a:blip r:embed="rId2"/>
                <a:stretch>
                  <a:fillRect l="-812" t="-1821" r="-464" b="-14706"/>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0643A5A-CA94-4FAE-B578-A347998410BC}"/>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CE797E81-F83D-4028-B5E4-89E67180D532}"/>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7A0183E5-80B0-4DFE-A497-ECC8BC161095}"/>
              </a:ext>
            </a:extLst>
          </p:cNvPr>
          <p:cNvSpPr>
            <a:spLocks noGrp="1"/>
          </p:cNvSpPr>
          <p:nvPr>
            <p:ph type="sldNum" sz="quarter" idx="12"/>
          </p:nvPr>
        </p:nvSpPr>
        <p:spPr/>
        <p:txBody>
          <a:bodyPr/>
          <a:lstStyle/>
          <a:p>
            <a:fld id="{9EE94C91-E7C7-4CA4-8153-EE2D68CBA75F}" type="slidenum">
              <a:rPr lang="en-US" smtClean="0"/>
              <a:t>46</a:t>
            </a:fld>
            <a:endParaRPr lang="en-US"/>
          </a:p>
        </p:txBody>
      </p:sp>
    </p:spTree>
    <p:extLst>
      <p:ext uri="{BB962C8B-B14F-4D97-AF65-F5344CB8AC3E}">
        <p14:creationId xmlns:p14="http://schemas.microsoft.com/office/powerpoint/2010/main" val="2204634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977900" y="1952625"/>
                <a:ext cx="10515600" cy="4351338"/>
              </a:xfrm>
            </p:spPr>
            <p:txBody>
              <a:bodyPr>
                <a:noAutofit/>
              </a:bodyPr>
              <a:lstStyle/>
              <a:p>
                <a:pPr marL="0" indent="0" algn="ctr">
                  <a:buNone/>
                </a:pPr>
                <a:r>
                  <a:rPr lang="en-US" sz="2300" b="1" dirty="0">
                    <a:solidFill>
                      <a:srgbClr val="FF0000"/>
                    </a:solidFill>
                  </a:rPr>
                  <a:t>Step 2 (Weighting the normalized decision matrix)</a:t>
                </a:r>
              </a:p>
              <a:p>
                <a:pPr>
                  <a:buFont typeface="Wingdings" panose="05000000000000000000" pitchFamily="2" charset="2"/>
                  <a:buChar char="§"/>
                </a:pPr>
                <a:r>
                  <a:rPr lang="en-US" sz="2300" dirty="0"/>
                  <a:t>Consider </a:t>
                </a:r>
                <a14:m>
                  <m:oMath xmlns:m="http://schemas.openxmlformats.org/officeDocument/2006/math">
                    <m:r>
                      <a:rPr lang="en-US" sz="2300" b="1" i="0" smtClean="0">
                        <a:latin typeface="Cambria Math" panose="02040503050406030204" pitchFamily="18" charset="0"/>
                      </a:rPr>
                      <m:t>𝐖</m:t>
                    </m:r>
                    <m:r>
                      <a:rPr lang="en-US" sz="2300" b="0" i="0" smtClean="0">
                        <a:latin typeface="Cambria Math" panose="02040503050406030204" pitchFamily="18" charset="0"/>
                      </a:rPr>
                      <m:t>=</m:t>
                    </m:r>
                    <m:d>
                      <m:dPr>
                        <m:begChr m:val="["/>
                        <m:endChr m:val="]"/>
                        <m:ctrlPr>
                          <a:rPr lang="en-US" sz="2300" i="1">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f>
                                <m:fPr>
                                  <m:ctrlPr>
                                    <a:rPr lang="en-US" sz="2300" b="0" i="1" smtClean="0">
                                      <a:latin typeface="Cambria Math" panose="02040503050406030204" pitchFamily="18" charset="0"/>
                                    </a:rPr>
                                  </m:ctrlPr>
                                </m:fPr>
                                <m:num>
                                  <m:r>
                                    <a:rPr lang="en-US" sz="2300" b="0" i="1" smtClean="0">
                                      <a:latin typeface="Cambria Math" panose="02040503050406030204" pitchFamily="18" charset="0"/>
                                    </a:rPr>
                                    <m:t>1</m:t>
                                  </m:r>
                                </m:num>
                                <m:den>
                                  <m:r>
                                    <a:rPr lang="en-US" sz="2300" b="0" i="1" smtClean="0">
                                      <a:latin typeface="Cambria Math" panose="02040503050406030204" pitchFamily="18" charset="0"/>
                                    </a:rPr>
                                    <m:t>3</m:t>
                                  </m:r>
                                </m:den>
                              </m:f>
                            </m:e>
                            <m:e>
                              <m:r>
                                <a:rPr lang="en-US" sz="2300" b="0" i="1" smtClean="0">
                                  <a:latin typeface="Cambria Math" panose="02040503050406030204" pitchFamily="18" charset="0"/>
                                  <a:ea typeface="Cambria Math" panose="02040503050406030204" pitchFamily="18" charset="0"/>
                                </a:rPr>
                                <m:t>0</m:t>
                              </m:r>
                            </m:e>
                            <m:e>
                              <m:r>
                                <a:rPr lang="en-US" sz="2300" i="1">
                                  <a:latin typeface="Cambria Math" panose="02040503050406030204" pitchFamily="18" charset="0"/>
                                </a:rPr>
                                <m:t>0</m:t>
                              </m:r>
                            </m:e>
                          </m:mr>
                          <m:mr>
                            <m:e>
                              <m:r>
                                <a:rPr lang="en-US" sz="2300" b="0" i="1" smtClean="0">
                                  <a:latin typeface="Cambria Math" panose="02040503050406030204" pitchFamily="18" charset="0"/>
                                  <a:ea typeface="Cambria Math" panose="02040503050406030204" pitchFamily="18" charset="0"/>
                                </a:rPr>
                                <m:t>0</m:t>
                              </m:r>
                            </m:e>
                            <m:e>
                              <m:f>
                                <m:fPr>
                                  <m:ctrlPr>
                                    <a:rPr lang="en-US" sz="2300" b="0" i="1" smtClean="0">
                                      <a:latin typeface="Cambria Math" panose="02040503050406030204" pitchFamily="18" charset="0"/>
                                      <a:ea typeface="Cambria Math" panose="02040503050406030204" pitchFamily="18" charset="0"/>
                                    </a:rPr>
                                  </m:ctrlPr>
                                </m:fPr>
                                <m:num>
                                  <m:r>
                                    <a:rPr lang="en-US" sz="2300" b="0" i="1" smtClean="0">
                                      <a:latin typeface="Cambria Math" panose="02040503050406030204" pitchFamily="18" charset="0"/>
                                      <a:ea typeface="Cambria Math" panose="02040503050406030204" pitchFamily="18" charset="0"/>
                                    </a:rPr>
                                    <m:t>1</m:t>
                                  </m:r>
                                </m:num>
                                <m:den>
                                  <m:r>
                                    <a:rPr lang="en-US" sz="2300" b="0" i="1" smtClean="0">
                                      <a:latin typeface="Cambria Math" panose="02040503050406030204" pitchFamily="18" charset="0"/>
                                      <a:ea typeface="Cambria Math" panose="02040503050406030204" pitchFamily="18" charset="0"/>
                                    </a:rPr>
                                    <m:t>3</m:t>
                                  </m:r>
                                </m:den>
                              </m:f>
                            </m:e>
                            <m:e>
                              <m:r>
                                <a:rPr lang="en-US" sz="2300" b="0" i="1" smtClean="0">
                                  <a:latin typeface="Cambria Math" panose="02040503050406030204" pitchFamily="18" charset="0"/>
                                  <a:ea typeface="Cambria Math" panose="02040503050406030204" pitchFamily="18" charset="0"/>
                                </a:rPr>
                                <m:t>0</m:t>
                              </m:r>
                            </m:e>
                          </m:mr>
                          <m:mr>
                            <m:e>
                              <m:r>
                                <a:rPr lang="en-US" sz="2300" i="1">
                                  <a:latin typeface="Cambria Math" panose="02040503050406030204" pitchFamily="18" charset="0"/>
                                </a:rPr>
                                <m:t>0</m:t>
                              </m:r>
                            </m:e>
                            <m:e>
                              <m:r>
                                <a:rPr lang="en-US" sz="2300" b="0" i="1" smtClean="0">
                                  <a:latin typeface="Cambria Math" panose="02040503050406030204" pitchFamily="18" charset="0"/>
                                  <a:ea typeface="Cambria Math" panose="02040503050406030204" pitchFamily="18" charset="0"/>
                                </a:rPr>
                                <m:t>0</m:t>
                              </m:r>
                            </m:e>
                            <m:e>
                              <m:f>
                                <m:fPr>
                                  <m:ctrlPr>
                                    <a:rPr lang="en-US" sz="2300" b="0" i="1" smtClean="0">
                                      <a:latin typeface="Cambria Math" panose="02040503050406030204" pitchFamily="18" charset="0"/>
                                      <a:ea typeface="Cambria Math" panose="02040503050406030204" pitchFamily="18" charset="0"/>
                                    </a:rPr>
                                  </m:ctrlPr>
                                </m:fPr>
                                <m:num>
                                  <m:r>
                                    <a:rPr lang="en-US" sz="2300" b="0" i="1" smtClean="0">
                                      <a:latin typeface="Cambria Math" panose="02040503050406030204" pitchFamily="18" charset="0"/>
                                      <a:ea typeface="Cambria Math" panose="02040503050406030204" pitchFamily="18" charset="0"/>
                                    </a:rPr>
                                    <m:t>1</m:t>
                                  </m:r>
                                </m:num>
                                <m:den>
                                  <m:r>
                                    <a:rPr lang="en-US" sz="2300" b="0" i="1" smtClean="0">
                                      <a:latin typeface="Cambria Math" panose="02040503050406030204" pitchFamily="18" charset="0"/>
                                      <a:ea typeface="Cambria Math" panose="02040503050406030204" pitchFamily="18" charset="0"/>
                                    </a:rPr>
                                    <m:t>3</m:t>
                                  </m:r>
                                </m:den>
                              </m:f>
                            </m:e>
                          </m:mr>
                        </m:m>
                      </m:e>
                    </m:d>
                  </m:oMath>
                </a14:m>
                <a:endParaRPr lang="en-US" sz="2300" dirty="0"/>
              </a:p>
              <a:p>
                <a:pPr>
                  <a:buFont typeface="Wingdings" panose="05000000000000000000" pitchFamily="2" charset="2"/>
                  <a:buChar char="§"/>
                </a:pPr>
                <a14:m>
                  <m:oMath xmlns:m="http://schemas.openxmlformats.org/officeDocument/2006/math">
                    <m:r>
                      <a:rPr lang="en-US" sz="2300" b="0" i="1" smtClean="0">
                        <a:latin typeface="Cambria Math" panose="02040503050406030204" pitchFamily="18" charset="0"/>
                      </a:rPr>
                      <m:t>𝑌</m:t>
                    </m:r>
                    <m:r>
                      <a:rPr lang="en-US" sz="2300" b="0" i="1" smtClean="0">
                        <a:latin typeface="Cambria Math" panose="02040503050406030204" pitchFamily="18" charset="0"/>
                      </a:rPr>
                      <m:t>=</m:t>
                    </m:r>
                    <m:d>
                      <m:dPr>
                        <m:begChr m:val="["/>
                        <m:endChr m:val="]"/>
                        <m:ctrlPr>
                          <a:rPr lang="en-US" sz="2300" i="1">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r>
                                <a:rPr lang="en-US" sz="2300" i="1">
                                  <a:latin typeface="Cambria Math" panose="02040503050406030204" pitchFamily="18" charset="0"/>
                                </a:rPr>
                                <m:t>0.31</m:t>
                              </m:r>
                            </m:e>
                            <m:e>
                              <m:r>
                                <a:rPr lang="en-US" sz="2300" i="1">
                                  <a:latin typeface="Cambria Math" panose="02040503050406030204" pitchFamily="18" charset="0"/>
                                </a:rPr>
                                <m:t>0.37</m:t>
                              </m:r>
                            </m:e>
                            <m:e>
                              <m:r>
                                <a:rPr lang="en-US" sz="2300" i="1">
                                  <a:latin typeface="Cambria Math" panose="02040503050406030204" pitchFamily="18" charset="0"/>
                                </a:rPr>
                                <m:t>0.33</m:t>
                              </m:r>
                            </m:e>
                          </m:mr>
                          <m:mr>
                            <m:e>
                              <m:r>
                                <a:rPr lang="en-US" sz="2300" i="1">
                                  <a:latin typeface="Cambria Math" panose="02040503050406030204" pitchFamily="18" charset="0"/>
                                </a:rPr>
                                <m:t>0.36</m:t>
                              </m:r>
                            </m:e>
                            <m:e>
                              <m:r>
                                <a:rPr lang="en-US" sz="2300" i="1">
                                  <a:latin typeface="Cambria Math" panose="02040503050406030204" pitchFamily="18" charset="0"/>
                                </a:rPr>
                                <m:t>0.28</m:t>
                              </m:r>
                            </m:e>
                            <m:e>
                              <m:r>
                                <a:rPr lang="en-US" sz="2300" i="1">
                                  <a:latin typeface="Cambria Math" panose="02040503050406030204" pitchFamily="18" charset="0"/>
                                </a:rPr>
                                <m:t>0.34</m:t>
                              </m:r>
                            </m:e>
                          </m:mr>
                          <m:mr>
                            <m:e>
                              <m:r>
                                <a:rPr lang="en-US" sz="2300" i="1">
                                  <a:latin typeface="Cambria Math" panose="02040503050406030204" pitchFamily="18" charset="0"/>
                                </a:rPr>
                                <m:t>0.34</m:t>
                              </m:r>
                            </m:e>
                            <m:e>
                              <m:r>
                                <a:rPr lang="en-US" sz="2300" i="1">
                                  <a:latin typeface="Cambria Math" panose="02040503050406030204" pitchFamily="18" charset="0"/>
                                </a:rPr>
                                <m:t>0.35</m:t>
                              </m:r>
                            </m:e>
                            <m:e>
                              <m:r>
                                <a:rPr lang="en-US" sz="2300" i="1">
                                  <a:latin typeface="Cambria Math" panose="02040503050406030204" pitchFamily="18" charset="0"/>
                                </a:rPr>
                                <m:t>0.33</m:t>
                              </m:r>
                            </m:e>
                          </m:mr>
                        </m:m>
                      </m:e>
                    </m:d>
                    <m:d>
                      <m:dPr>
                        <m:begChr m:val="["/>
                        <m:endChr m:val="]"/>
                        <m:ctrlPr>
                          <a:rPr lang="en-US" sz="2300" i="1">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f>
                                <m:fPr>
                                  <m:ctrlPr>
                                    <a:rPr lang="en-US" sz="2300" i="1">
                                      <a:latin typeface="Cambria Math" panose="02040503050406030204" pitchFamily="18" charset="0"/>
                                    </a:rPr>
                                  </m:ctrlPr>
                                </m:fPr>
                                <m:num>
                                  <m:r>
                                    <a:rPr lang="en-US" sz="2300" i="1">
                                      <a:latin typeface="Cambria Math" panose="02040503050406030204" pitchFamily="18" charset="0"/>
                                    </a:rPr>
                                    <m:t>1</m:t>
                                  </m:r>
                                </m:num>
                                <m:den>
                                  <m:r>
                                    <a:rPr lang="en-US" sz="2300" i="1">
                                      <a:latin typeface="Cambria Math" panose="02040503050406030204" pitchFamily="18" charset="0"/>
                                    </a:rPr>
                                    <m:t>3</m:t>
                                  </m:r>
                                </m:den>
                              </m:f>
                            </m:e>
                            <m:e>
                              <m:r>
                                <a:rPr lang="en-US" sz="2300" i="1">
                                  <a:latin typeface="Cambria Math" panose="02040503050406030204" pitchFamily="18" charset="0"/>
                                  <a:ea typeface="Cambria Math" panose="02040503050406030204" pitchFamily="18" charset="0"/>
                                </a:rPr>
                                <m:t>0</m:t>
                              </m:r>
                            </m:e>
                            <m:e>
                              <m:r>
                                <a:rPr lang="en-US" sz="2300" i="1">
                                  <a:latin typeface="Cambria Math" panose="02040503050406030204" pitchFamily="18" charset="0"/>
                                </a:rPr>
                                <m:t>0</m:t>
                              </m:r>
                            </m:e>
                          </m:mr>
                          <m:mr>
                            <m:e>
                              <m:r>
                                <a:rPr lang="en-US" sz="2300" i="1">
                                  <a:latin typeface="Cambria Math" panose="02040503050406030204" pitchFamily="18" charset="0"/>
                                  <a:ea typeface="Cambria Math" panose="02040503050406030204" pitchFamily="18" charset="0"/>
                                </a:rPr>
                                <m:t>0</m:t>
                              </m:r>
                            </m:e>
                            <m:e>
                              <m:f>
                                <m:fPr>
                                  <m:ctrlPr>
                                    <a:rPr lang="en-US" sz="2300" i="1">
                                      <a:latin typeface="Cambria Math" panose="02040503050406030204" pitchFamily="18" charset="0"/>
                                      <a:ea typeface="Cambria Math" panose="02040503050406030204" pitchFamily="18" charset="0"/>
                                    </a:rPr>
                                  </m:ctrlPr>
                                </m:fPr>
                                <m:num>
                                  <m:r>
                                    <a:rPr lang="en-US" sz="2300" i="1">
                                      <a:latin typeface="Cambria Math" panose="02040503050406030204" pitchFamily="18" charset="0"/>
                                      <a:ea typeface="Cambria Math" panose="02040503050406030204" pitchFamily="18" charset="0"/>
                                    </a:rPr>
                                    <m:t>1</m:t>
                                  </m:r>
                                </m:num>
                                <m:den>
                                  <m:r>
                                    <a:rPr lang="en-US" sz="2300" i="1">
                                      <a:latin typeface="Cambria Math" panose="02040503050406030204" pitchFamily="18" charset="0"/>
                                      <a:ea typeface="Cambria Math" panose="02040503050406030204" pitchFamily="18" charset="0"/>
                                    </a:rPr>
                                    <m:t>3</m:t>
                                  </m:r>
                                </m:den>
                              </m:f>
                            </m:e>
                            <m:e>
                              <m:r>
                                <a:rPr lang="en-US" sz="2300" i="1">
                                  <a:latin typeface="Cambria Math" panose="02040503050406030204" pitchFamily="18" charset="0"/>
                                  <a:ea typeface="Cambria Math" panose="02040503050406030204" pitchFamily="18" charset="0"/>
                                </a:rPr>
                                <m:t>0</m:t>
                              </m:r>
                            </m:e>
                          </m:mr>
                          <m:mr>
                            <m:e>
                              <m:r>
                                <a:rPr lang="en-US" sz="2300" i="1">
                                  <a:latin typeface="Cambria Math" panose="02040503050406030204" pitchFamily="18" charset="0"/>
                                </a:rPr>
                                <m:t>0</m:t>
                              </m:r>
                            </m:e>
                            <m:e>
                              <m:r>
                                <a:rPr lang="en-US" sz="2300" i="1">
                                  <a:latin typeface="Cambria Math" panose="02040503050406030204" pitchFamily="18" charset="0"/>
                                  <a:ea typeface="Cambria Math" panose="02040503050406030204" pitchFamily="18" charset="0"/>
                                </a:rPr>
                                <m:t>0</m:t>
                              </m:r>
                            </m:e>
                            <m:e>
                              <m:f>
                                <m:fPr>
                                  <m:ctrlPr>
                                    <a:rPr lang="en-US" sz="2300" i="1">
                                      <a:latin typeface="Cambria Math" panose="02040503050406030204" pitchFamily="18" charset="0"/>
                                      <a:ea typeface="Cambria Math" panose="02040503050406030204" pitchFamily="18" charset="0"/>
                                    </a:rPr>
                                  </m:ctrlPr>
                                </m:fPr>
                                <m:num>
                                  <m:r>
                                    <a:rPr lang="en-US" sz="2300" i="1">
                                      <a:latin typeface="Cambria Math" panose="02040503050406030204" pitchFamily="18" charset="0"/>
                                      <a:ea typeface="Cambria Math" panose="02040503050406030204" pitchFamily="18" charset="0"/>
                                    </a:rPr>
                                    <m:t>1</m:t>
                                  </m:r>
                                </m:num>
                                <m:den>
                                  <m:r>
                                    <a:rPr lang="en-US" sz="2300" i="1">
                                      <a:latin typeface="Cambria Math" panose="02040503050406030204" pitchFamily="18" charset="0"/>
                                      <a:ea typeface="Cambria Math" panose="02040503050406030204" pitchFamily="18" charset="0"/>
                                    </a:rPr>
                                    <m:t>3</m:t>
                                  </m:r>
                                </m:den>
                              </m:f>
                            </m:e>
                          </m:mr>
                        </m:m>
                      </m:e>
                    </m:d>
                    <m:r>
                      <a:rPr lang="en-US" sz="2300" b="0" i="1" smtClean="0">
                        <a:latin typeface="Cambria Math" panose="02040503050406030204" pitchFamily="18" charset="0"/>
                      </a:rPr>
                      <m:t>=</m:t>
                    </m:r>
                    <m:d>
                      <m:dPr>
                        <m:begChr m:val="["/>
                        <m:endChr m:val="]"/>
                        <m:ctrlPr>
                          <a:rPr lang="en-US" sz="2300" i="1">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r>
                                <a:rPr lang="en-US" sz="2300" i="1" smtClean="0">
                                  <a:latin typeface="Cambria Math" panose="02040503050406030204" pitchFamily="18" charset="0"/>
                                </a:rPr>
                                <m:t>0</m:t>
                              </m:r>
                              <m:r>
                                <a:rPr lang="en-US" sz="2300" b="0" i="1" smtClean="0">
                                  <a:latin typeface="Cambria Math" panose="02040503050406030204" pitchFamily="18" charset="0"/>
                                </a:rPr>
                                <m:t>.1033</m:t>
                              </m:r>
                            </m:e>
                            <m:e>
                              <m:r>
                                <a:rPr lang="en-US" sz="2300" b="0" i="1" smtClean="0">
                                  <a:latin typeface="Cambria Math" panose="02040503050406030204" pitchFamily="18" charset="0"/>
                                  <a:ea typeface="Cambria Math" panose="02040503050406030204" pitchFamily="18" charset="0"/>
                                </a:rPr>
                                <m:t>0.1233</m:t>
                              </m:r>
                            </m:e>
                            <m:e>
                              <m:r>
                                <a:rPr lang="en-US" sz="2300" b="0" i="1" smtClean="0">
                                  <a:latin typeface="Cambria Math" panose="02040503050406030204" pitchFamily="18" charset="0"/>
                                </a:rPr>
                                <m:t>0.1100</m:t>
                              </m:r>
                            </m:e>
                          </m:mr>
                          <m:mr>
                            <m:e>
                              <m:r>
                                <a:rPr lang="en-US" sz="2300" b="0" i="1" smtClean="0">
                                  <a:latin typeface="Cambria Math" panose="02040503050406030204" pitchFamily="18" charset="0"/>
                                  <a:ea typeface="Cambria Math" panose="02040503050406030204" pitchFamily="18" charset="0"/>
                                </a:rPr>
                                <m:t>0.1200</m:t>
                              </m:r>
                            </m:e>
                            <m:e>
                              <m:r>
                                <a:rPr lang="en-US" sz="2300" b="0" i="1" smtClean="0">
                                  <a:latin typeface="Cambria Math" panose="02040503050406030204" pitchFamily="18" charset="0"/>
                                  <a:ea typeface="Cambria Math" panose="02040503050406030204" pitchFamily="18" charset="0"/>
                                </a:rPr>
                                <m:t>0.0933</m:t>
                              </m:r>
                            </m:e>
                            <m:e>
                              <m:r>
                                <a:rPr lang="en-US" sz="2300" b="0" i="1" smtClean="0">
                                  <a:latin typeface="Cambria Math" panose="02040503050406030204" pitchFamily="18" charset="0"/>
                                  <a:ea typeface="Cambria Math" panose="02040503050406030204" pitchFamily="18" charset="0"/>
                                </a:rPr>
                                <m:t>0.1133</m:t>
                              </m:r>
                            </m:e>
                          </m:mr>
                          <m:mr>
                            <m:e>
                              <m:r>
                                <a:rPr lang="en-US" sz="2300" b="0" i="1" smtClean="0">
                                  <a:latin typeface="Cambria Math" panose="02040503050406030204" pitchFamily="18" charset="0"/>
                                </a:rPr>
                                <m:t>0.1133</m:t>
                              </m:r>
                            </m:e>
                            <m:e>
                              <m:r>
                                <a:rPr lang="en-US" sz="2300" b="0" i="1" smtClean="0">
                                  <a:latin typeface="Cambria Math" panose="02040503050406030204" pitchFamily="18" charset="0"/>
                                  <a:ea typeface="Cambria Math" panose="02040503050406030204" pitchFamily="18" charset="0"/>
                                </a:rPr>
                                <m:t>0.1167</m:t>
                              </m:r>
                            </m:e>
                            <m:e>
                              <m:r>
                                <a:rPr lang="en-US" sz="2300" i="1" smtClean="0">
                                  <a:latin typeface="Cambria Math" panose="02040503050406030204" pitchFamily="18" charset="0"/>
                                </a:rPr>
                                <m:t>0</m:t>
                              </m:r>
                              <m:r>
                                <a:rPr lang="en-US" sz="2300" b="0" i="1" smtClean="0">
                                  <a:latin typeface="Cambria Math" panose="02040503050406030204" pitchFamily="18" charset="0"/>
                                </a:rPr>
                                <m:t>.1100</m:t>
                              </m:r>
                            </m:e>
                          </m:mr>
                        </m:m>
                      </m:e>
                    </m:d>
                  </m:oMath>
                </a14:m>
                <a:endParaRPr lang="en-US" sz="2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977900" y="1952625"/>
                <a:ext cx="10515600" cy="4351338"/>
              </a:xfrm>
              <a:blipFill>
                <a:blip r:embed="rId2"/>
                <a:stretch>
                  <a:fillRect l="-696" t="-182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E7DB445-AD62-4E8B-80C9-2B84E8834969}"/>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D06F4CD5-4FCF-4C27-A03A-CF335544F803}"/>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FD6F760A-B611-4AC7-B3F2-381301B49165}"/>
              </a:ext>
            </a:extLst>
          </p:cNvPr>
          <p:cNvSpPr>
            <a:spLocks noGrp="1"/>
          </p:cNvSpPr>
          <p:nvPr>
            <p:ph type="sldNum" sz="quarter" idx="12"/>
          </p:nvPr>
        </p:nvSpPr>
        <p:spPr/>
        <p:txBody>
          <a:bodyPr/>
          <a:lstStyle/>
          <a:p>
            <a:fld id="{9EE94C91-E7C7-4CA4-8153-EE2D68CBA75F}" type="slidenum">
              <a:rPr lang="en-US" smtClean="0"/>
              <a:t>47</a:t>
            </a:fld>
            <a:endParaRPr lang="en-US"/>
          </a:p>
        </p:txBody>
      </p:sp>
    </p:spTree>
    <p:extLst>
      <p:ext uri="{BB962C8B-B14F-4D97-AF65-F5344CB8AC3E}">
        <p14:creationId xmlns:p14="http://schemas.microsoft.com/office/powerpoint/2010/main" val="22884822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(contd..)</a:t>
            </a:r>
          </a:p>
        </p:txBody>
      </p:sp>
      <p:sp>
        <p:nvSpPr>
          <p:cNvPr id="3" name="Content Placeholder 2"/>
          <p:cNvSpPr>
            <a:spLocks noGrp="1"/>
          </p:cNvSpPr>
          <p:nvPr>
            <p:ph idx="1"/>
          </p:nvPr>
        </p:nvSpPr>
        <p:spPr>
          <a:xfrm>
            <a:off x="977900" y="1952625"/>
            <a:ext cx="10515600" cy="4351338"/>
          </a:xfrm>
        </p:spPr>
        <p:txBody>
          <a:bodyPr>
            <a:noAutofit/>
          </a:bodyPr>
          <a:lstStyle/>
          <a:p>
            <a:pPr marL="0" indent="0" algn="ctr">
              <a:buNone/>
            </a:pPr>
            <a:r>
              <a:rPr lang="en-US" sz="2500" b="1" dirty="0">
                <a:solidFill>
                  <a:srgbClr val="FF0000"/>
                </a:solidFill>
              </a:rPr>
              <a:t>Step 3 (Determine the concordance, discordance and indifference sets)</a:t>
            </a:r>
          </a:p>
          <a:p>
            <a:pPr>
              <a:buFont typeface="Wingdings" panose="05000000000000000000" pitchFamily="2" charset="2"/>
              <a:buChar char="§"/>
            </a:pPr>
            <a:r>
              <a:rPr lang="en-US" sz="2500" b="1" i="1" dirty="0">
                <a:solidFill>
                  <a:srgbClr val="FF0000"/>
                </a:solidFill>
              </a:rPr>
              <a:t>Concordance</a:t>
            </a:r>
            <a:r>
              <a:rPr lang="en-US" sz="2500" dirty="0"/>
              <a:t> index is defined as the amount of evidence to support the conclusion that alternative A</a:t>
            </a:r>
            <a:r>
              <a:rPr lang="en-US" sz="2500" i="1" baseline="-25000" dirty="0"/>
              <a:t>k</a:t>
            </a:r>
            <a:r>
              <a:rPr lang="en-US" sz="2500" dirty="0"/>
              <a:t> </a:t>
            </a:r>
            <a:r>
              <a:rPr lang="en-US" sz="2500" b="1" i="1" dirty="0">
                <a:solidFill>
                  <a:srgbClr val="FF0000"/>
                </a:solidFill>
              </a:rPr>
              <a:t>outranks/dominates</a:t>
            </a:r>
            <a:r>
              <a:rPr lang="en-US" sz="2500" dirty="0"/>
              <a:t> alternative A</a:t>
            </a:r>
            <a:r>
              <a:rPr lang="en-US" sz="2500" i="1" baseline="-25000" dirty="0"/>
              <a:t>l</a:t>
            </a:r>
          </a:p>
          <a:p>
            <a:pPr>
              <a:buFont typeface="Wingdings" panose="05000000000000000000" pitchFamily="2" charset="2"/>
              <a:buChar char="§"/>
            </a:pPr>
            <a:r>
              <a:rPr lang="en-US" sz="2500" b="1" i="1" dirty="0">
                <a:solidFill>
                  <a:srgbClr val="FF0000"/>
                </a:solidFill>
              </a:rPr>
              <a:t>Discordance</a:t>
            </a:r>
            <a:r>
              <a:rPr lang="en-US" sz="2500" dirty="0"/>
              <a:t> index is the counter part of it in the sense that A</a:t>
            </a:r>
            <a:r>
              <a:rPr lang="en-US" sz="2500" i="1" baseline="-25000" dirty="0"/>
              <a:t>k</a:t>
            </a:r>
            <a:r>
              <a:rPr lang="en-US" sz="2500" dirty="0"/>
              <a:t> </a:t>
            </a:r>
            <a:r>
              <a:rPr lang="en-US" sz="2500" b="1" i="1" dirty="0">
                <a:solidFill>
                  <a:srgbClr val="FF0000"/>
                </a:solidFill>
              </a:rPr>
              <a:t>NEVER</a:t>
            </a:r>
            <a:r>
              <a:rPr lang="en-US" sz="2500" dirty="0">
                <a:solidFill>
                  <a:srgbClr val="FF0000"/>
                </a:solidFill>
              </a:rPr>
              <a:t> </a:t>
            </a:r>
            <a:r>
              <a:rPr lang="en-US" sz="2500" b="1" i="1" dirty="0">
                <a:solidFill>
                  <a:srgbClr val="FF0000"/>
                </a:solidFill>
              </a:rPr>
              <a:t>outranks/dominates</a:t>
            </a:r>
            <a:r>
              <a:rPr lang="en-US" sz="2500" dirty="0"/>
              <a:t> alternative A</a:t>
            </a:r>
            <a:r>
              <a:rPr lang="en-US" sz="2500" i="1" baseline="-25000" dirty="0"/>
              <a:t>l</a:t>
            </a:r>
            <a:endParaRPr lang="en-US" sz="2500" dirty="0"/>
          </a:p>
          <a:p>
            <a:pPr>
              <a:buFont typeface="Wingdings" panose="05000000000000000000" pitchFamily="2" charset="2"/>
              <a:buChar char="§"/>
            </a:pPr>
            <a:r>
              <a:rPr lang="en-US" sz="2500" b="1" i="1" dirty="0">
                <a:solidFill>
                  <a:srgbClr val="FF0000"/>
                </a:solidFill>
              </a:rPr>
              <a:t>Indifference</a:t>
            </a:r>
            <a:r>
              <a:rPr lang="en-US" sz="2500" dirty="0"/>
              <a:t> set where A</a:t>
            </a:r>
            <a:r>
              <a:rPr lang="en-US" sz="2500" i="1" baseline="-25000" dirty="0"/>
              <a:t>k</a:t>
            </a:r>
            <a:r>
              <a:rPr lang="en-US" sz="2500" dirty="0"/>
              <a:t> and A</a:t>
            </a:r>
            <a:r>
              <a:rPr lang="en-US" sz="2500" i="1" baseline="-25000" dirty="0"/>
              <a:t>l</a:t>
            </a:r>
            <a:r>
              <a:rPr lang="en-US" sz="2500" dirty="0"/>
              <a:t> are such that one </a:t>
            </a:r>
            <a:r>
              <a:rPr lang="en-US" sz="2500" b="1" i="1" dirty="0">
                <a:solidFill>
                  <a:srgbClr val="FF0000"/>
                </a:solidFill>
              </a:rPr>
              <a:t>CANNOT</a:t>
            </a:r>
            <a:r>
              <a:rPr lang="en-US" sz="2500" dirty="0"/>
              <a:t> rank them as per the utility one obtains with respect to one criterion</a:t>
            </a:r>
          </a:p>
        </p:txBody>
      </p:sp>
      <p:sp>
        <p:nvSpPr>
          <p:cNvPr id="4" name="Date Placeholder 3">
            <a:extLst>
              <a:ext uri="{FF2B5EF4-FFF2-40B4-BE49-F238E27FC236}">
                <a16:creationId xmlns:a16="http://schemas.microsoft.com/office/drawing/2014/main" id="{1F905000-F38E-4362-BF78-7B31C532BCE5}"/>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609F6822-5A8E-4D43-A439-038FC920E747}"/>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1E53E01A-0ACC-428F-A10E-EE597E9B5448}"/>
              </a:ext>
            </a:extLst>
          </p:cNvPr>
          <p:cNvSpPr>
            <a:spLocks noGrp="1"/>
          </p:cNvSpPr>
          <p:nvPr>
            <p:ph type="sldNum" sz="quarter" idx="12"/>
          </p:nvPr>
        </p:nvSpPr>
        <p:spPr/>
        <p:txBody>
          <a:bodyPr/>
          <a:lstStyle/>
          <a:p>
            <a:fld id="{9EE94C91-E7C7-4CA4-8153-EE2D68CBA75F}" type="slidenum">
              <a:rPr lang="en-US" smtClean="0"/>
              <a:t>48</a:t>
            </a:fld>
            <a:endParaRPr lang="en-US"/>
          </a:p>
        </p:txBody>
      </p:sp>
    </p:spTree>
    <p:extLst>
      <p:ext uri="{BB962C8B-B14F-4D97-AF65-F5344CB8AC3E}">
        <p14:creationId xmlns:p14="http://schemas.microsoft.com/office/powerpoint/2010/main" val="241557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200" b="1" dirty="0">
                    <a:solidFill>
                      <a:srgbClr val="FF0000"/>
                    </a:solidFill>
                  </a:rPr>
                  <a:t>Step 3 (Determine the concordance, discordance and indifference sets)</a:t>
                </a:r>
              </a:p>
              <a:p>
                <a:pPr>
                  <a:buFont typeface="Wingdings" panose="05000000000000000000" pitchFamily="2" charset="2"/>
                  <a:buChar char="§"/>
                </a:pPr>
                <a:r>
                  <a:rPr lang="en-US" sz="2200" b="1" i="1" dirty="0">
                    <a:solidFill>
                      <a:srgbClr val="FF0000"/>
                    </a:solidFill>
                  </a:rPr>
                  <a:t>Concordance</a:t>
                </a:r>
                <a:r>
                  <a:rPr lang="en-US" sz="2200" dirty="0"/>
                  <a:t> set: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𝐶</m:t>
                        </m:r>
                      </m:e>
                      <m:sub>
                        <m:r>
                          <a:rPr lang="en-US" sz="2200" i="1">
                            <a:latin typeface="Cambria Math" panose="02040503050406030204" pitchFamily="18" charset="0"/>
                          </a:rPr>
                          <m:t>𝑘𝑙</m:t>
                        </m:r>
                      </m:sub>
                    </m:sSub>
                    <m:r>
                      <a:rPr lang="en-US" sz="2200" i="1">
                        <a:latin typeface="Cambria Math" panose="02040503050406030204" pitchFamily="18" charset="0"/>
                      </a:rPr>
                      <m:t>=</m:t>
                    </m:r>
                    <m:d>
                      <m:dPr>
                        <m:begChr m:val="{"/>
                        <m:endChr m:val="}"/>
                        <m:ctrlPr>
                          <a:rPr lang="en-US" sz="2200" i="1">
                            <a:latin typeface="Cambria Math" panose="02040503050406030204" pitchFamily="18" charset="0"/>
                          </a:rPr>
                        </m:ctrlPr>
                      </m:dPr>
                      <m:e>
                        <m:r>
                          <a:rPr lang="en-US" sz="2200" i="1">
                            <a:latin typeface="Cambria Math" panose="02040503050406030204" pitchFamily="18" charset="0"/>
                          </a:rPr>
                          <m:t>𝑗</m:t>
                        </m:r>
                        <m:r>
                          <a:rPr lang="en-US" sz="2200" i="1">
                            <a:latin typeface="Cambria Math" panose="02040503050406030204" pitchFamily="18" charset="0"/>
                          </a:rPr>
                          <m:t>:</m:t>
                        </m:r>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𝑘𝑙</m:t>
                            </m:r>
                          </m:sub>
                        </m:sSub>
                        <m:r>
                          <a:rPr lang="en-US" sz="2200" i="1">
                            <a:latin typeface="Cambria Math" panose="02040503050406030204" pitchFamily="18" charset="0"/>
                          </a:rPr>
                          <m:t>&gt;</m:t>
                        </m:r>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𝑙𝑗</m:t>
                            </m:r>
                          </m:sub>
                        </m:sSub>
                        <m:r>
                          <a:rPr lang="en-US" sz="2200" i="1">
                            <a:latin typeface="Cambria Math" panose="02040503050406030204" pitchFamily="18" charset="0"/>
                          </a:rPr>
                          <m:t>+</m:t>
                        </m:r>
                        <m:sSub>
                          <m:sSubPr>
                            <m:ctrlPr>
                              <a:rPr lang="en-US" sz="2200" i="1">
                                <a:latin typeface="Cambria Math" panose="02040503050406030204" pitchFamily="18" charset="0"/>
                              </a:rPr>
                            </m:ctrlPr>
                          </m:sSubPr>
                          <m:e>
                            <m:r>
                              <a:rPr lang="en-US" sz="2200" i="1">
                                <a:latin typeface="Cambria Math" panose="02040503050406030204" pitchFamily="18" charset="0"/>
                              </a:rPr>
                              <m:t>𝜀</m:t>
                            </m:r>
                          </m:e>
                          <m:sub>
                            <m:r>
                              <a:rPr lang="en-US" sz="2200" i="1">
                                <a:latin typeface="Cambria Math" panose="02040503050406030204" pitchFamily="18" charset="0"/>
                              </a:rPr>
                              <m:t>𝑗</m:t>
                            </m:r>
                          </m:sub>
                        </m:sSub>
                      </m:e>
                    </m:d>
                  </m:oMath>
                </a14:m>
                <a:r>
                  <a:rPr lang="en-US" sz="2200" dirty="0"/>
                  <a:t>, </a:t>
                </a:r>
                <a14:m>
                  <m:oMath xmlns:m="http://schemas.openxmlformats.org/officeDocument/2006/math">
                    <m:r>
                      <a:rPr lang="en-US" sz="2200" i="1">
                        <a:latin typeface="Cambria Math" panose="02040503050406030204" pitchFamily="18" charset="0"/>
                      </a:rPr>
                      <m:t>𝑗</m:t>
                    </m:r>
                    <m:r>
                      <a:rPr lang="en-US" sz="2200" i="1">
                        <a:latin typeface="Cambria Math" panose="02040503050406030204" pitchFamily="18" charset="0"/>
                      </a:rPr>
                      <m:t>=1,2,⋯,</m:t>
                    </m:r>
                    <m:r>
                      <a:rPr lang="en-US" sz="2200" i="1">
                        <a:latin typeface="Cambria Math" panose="02040503050406030204" pitchFamily="18" charset="0"/>
                        <a:ea typeface="Cambria Math" panose="02040503050406030204" pitchFamily="18" charset="0"/>
                      </a:rPr>
                      <m:t>𝑛</m:t>
                    </m:r>
                  </m:oMath>
                </a14:m>
                <a:r>
                  <a:rPr lang="en-US" sz="2200" dirty="0"/>
                  <a:t> and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𝜀</m:t>
                        </m:r>
                      </m:e>
                      <m:sub>
                        <m:r>
                          <a:rPr lang="en-US" sz="2200" i="1">
                            <a:latin typeface="Cambria Math" panose="02040503050406030204" pitchFamily="18" charset="0"/>
                          </a:rPr>
                          <m:t>𝑗</m:t>
                        </m:r>
                      </m:sub>
                    </m:sSub>
                    <m:r>
                      <a:rPr lang="en-US" sz="2200" i="1">
                        <a:latin typeface="Cambria Math" panose="02040503050406030204" pitchFamily="18" charset="0"/>
                      </a:rPr>
                      <m:t> </m:t>
                    </m:r>
                  </m:oMath>
                </a14:m>
                <a:r>
                  <a:rPr lang="en-US" sz="2200" dirty="0"/>
                  <a:t>being different for different </a:t>
                </a:r>
                <a14:m>
                  <m:oMath xmlns:m="http://schemas.openxmlformats.org/officeDocument/2006/math">
                    <m:r>
                      <a:rPr lang="en-US" sz="2200" i="1">
                        <a:latin typeface="Cambria Math" panose="02040503050406030204" pitchFamily="18" charset="0"/>
                      </a:rPr>
                      <m:t>𝑗</m:t>
                    </m:r>
                  </m:oMath>
                </a14:m>
                <a:r>
                  <a:rPr lang="en-US" sz="2200" dirty="0"/>
                  <a:t>, which implies that alternative A</a:t>
                </a:r>
                <a:r>
                  <a:rPr lang="en-US" sz="2200" i="1" baseline="-25000" dirty="0"/>
                  <a:t>k</a:t>
                </a:r>
                <a:r>
                  <a:rPr lang="en-US" sz="2200" dirty="0"/>
                  <a:t> </a:t>
                </a:r>
                <a:r>
                  <a:rPr lang="en-US" sz="2200" b="1" i="1" dirty="0">
                    <a:solidFill>
                      <a:srgbClr val="FF0000"/>
                    </a:solidFill>
                  </a:rPr>
                  <a:t>outranks/dominates</a:t>
                </a:r>
                <a:r>
                  <a:rPr lang="en-US" sz="2200" dirty="0"/>
                  <a:t> alternative A</a:t>
                </a:r>
                <a:r>
                  <a:rPr lang="en-US" sz="2200" i="1" baseline="-25000" dirty="0"/>
                  <a:t>l</a:t>
                </a:r>
                <a:r>
                  <a:rPr lang="en-US" sz="2200" dirty="0"/>
                  <a:t> for each criteria differently</a:t>
                </a:r>
              </a:p>
              <a:p>
                <a:pPr marL="0" indent="0">
                  <a:buNone/>
                </a:pPr>
                <a:r>
                  <a:rPr lang="en-US" sz="2200" dirty="0"/>
                  <a: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𝑙𝑗</m:t>
                        </m:r>
                      </m:sub>
                    </m:sSub>
                  </m:oMath>
                </a14:m>
                <a:r>
                  <a:rPr lang="en-US" sz="2200" dirty="0"/>
                  <a: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𝑘𝑗</m:t>
                        </m:r>
                      </m:sub>
                    </m:sSub>
                  </m:oMath>
                </a14:m>
                <a:endParaRPr lang="en-US" sz="2200" dirty="0"/>
              </a:p>
              <a:p>
                <a:pPr marL="0" indent="0">
                  <a:buNone/>
                </a:pPr>
                <a:endParaRPr lang="en-US" sz="2200" dirty="0"/>
              </a:p>
              <a:p>
                <a:pPr marL="0" indent="0">
                  <a:buNone/>
                </a:pPr>
                <a:r>
                  <a:rPr lang="en-US" sz="2200" dirty="0"/>
                  <a: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𝜀</m:t>
                        </m:r>
                      </m:e>
                      <m:sub>
                        <m:r>
                          <a:rPr lang="en-US" sz="2200" i="1">
                            <a:latin typeface="Cambria Math" panose="02040503050406030204" pitchFamily="18" charset="0"/>
                          </a:rPr>
                          <m:t>𝑗</m:t>
                        </m:r>
                      </m:sub>
                    </m:sSub>
                  </m:oMath>
                </a14:m>
                <a:endParaRPr lang="en-US" sz="2200" dirty="0"/>
              </a:p>
              <a:p>
                <a:pPr>
                  <a:buFont typeface="Wingdings" panose="05000000000000000000" pitchFamily="2" charset="2"/>
                  <a:buChar char="§"/>
                </a:pPr>
                <a:r>
                  <a:rPr lang="en-US" sz="2200" dirty="0"/>
                  <a:t>The </a:t>
                </a:r>
                <a:r>
                  <a:rPr lang="en-US" sz="2200" b="1" i="1" dirty="0">
                    <a:solidFill>
                      <a:srgbClr val="00B050"/>
                    </a:solidFill>
                  </a:rPr>
                  <a:t>green</a:t>
                </a:r>
                <a:r>
                  <a:rPr lang="en-US" sz="2200" dirty="0"/>
                  <a:t> line depicts the region where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𝑘𝑙</m:t>
                        </m:r>
                      </m:sub>
                    </m:sSub>
                    <m:r>
                      <a:rPr lang="en-US" sz="2200" i="1">
                        <a:latin typeface="Cambria Math" panose="02040503050406030204" pitchFamily="18" charset="0"/>
                      </a:rPr>
                      <m:t>&gt;</m:t>
                    </m:r>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𝑙𝑗</m:t>
                        </m:r>
                      </m:sub>
                    </m:sSub>
                    <m:r>
                      <a:rPr lang="en-US" sz="2200" i="1">
                        <a:latin typeface="Cambria Math" panose="02040503050406030204" pitchFamily="18" charset="0"/>
                      </a:rPr>
                      <m:t>+</m:t>
                    </m:r>
                    <m:sSub>
                      <m:sSubPr>
                        <m:ctrlPr>
                          <a:rPr lang="en-US" sz="2200" i="1">
                            <a:latin typeface="Cambria Math" panose="02040503050406030204" pitchFamily="18" charset="0"/>
                          </a:rPr>
                        </m:ctrlPr>
                      </m:sSubPr>
                      <m:e>
                        <m:r>
                          <a:rPr lang="en-US" sz="2200" i="1">
                            <a:latin typeface="Cambria Math" panose="02040503050406030204" pitchFamily="18" charset="0"/>
                          </a:rPr>
                          <m:t>𝜀</m:t>
                        </m:r>
                      </m:e>
                      <m:sub>
                        <m:r>
                          <a:rPr lang="en-US" sz="2200" i="1">
                            <a:latin typeface="Cambria Math" panose="02040503050406030204" pitchFamily="18" charset="0"/>
                          </a:rPr>
                          <m:t>𝑗</m:t>
                        </m:r>
                      </m:sub>
                    </m:sSub>
                  </m:oMath>
                </a14:m>
                <a:r>
                  <a:rPr lang="en-US" sz="2200" dirty="0"/>
                  <a:t> holds such that one would get a positive benefit by going for alternative A</a:t>
                </a:r>
                <a:r>
                  <a:rPr lang="en-US" sz="2200" i="1" baseline="-25000" dirty="0"/>
                  <a:t>k</a:t>
                </a:r>
                <a:r>
                  <a:rPr lang="en-US" sz="2200" dirty="0"/>
                  <a:t> than alternative A</a:t>
                </a:r>
                <a:r>
                  <a:rPr lang="en-US" sz="2200" i="1" baseline="-25000" dirty="0"/>
                  <a:t>l</a:t>
                </a:r>
                <a:r>
                  <a:rPr lang="en-US" sz="2200" dirty="0"/>
                  <a:t> , </a:t>
                </a:r>
                <a14:m>
                  <m:oMath xmlns:m="http://schemas.openxmlformats.org/officeDocument/2006/math">
                    <m:r>
                      <a:rPr lang="en-US" sz="2200" i="1">
                        <a:latin typeface="Cambria Math" panose="02040503050406030204" pitchFamily="18" charset="0"/>
                      </a:rPr>
                      <m:t>𝑗</m:t>
                    </m:r>
                    <m:r>
                      <a:rPr lang="en-US" sz="2200" i="1">
                        <a:latin typeface="Cambria Math" panose="02040503050406030204" pitchFamily="18" charset="0"/>
                      </a:rPr>
                      <m:t>=1,2,⋯,</m:t>
                    </m:r>
                    <m:r>
                      <a:rPr lang="en-US" sz="2200" i="1">
                        <a:latin typeface="Cambria Math" panose="02040503050406030204" pitchFamily="18" charset="0"/>
                        <a:ea typeface="Cambria Math" panose="02040503050406030204" pitchFamily="18" charset="0"/>
                      </a:rPr>
                      <m:t>𝑛</m:t>
                    </m:r>
                  </m:oMath>
                </a14:m>
                <a:endParaRPr lang="en-US" sz="2200" dirty="0"/>
              </a:p>
              <a:p>
                <a:pPr>
                  <a:buFont typeface="Wingdings" panose="05000000000000000000" pitchFamily="2" charset="2"/>
                  <a:buChar char="§"/>
                </a:pPr>
                <a:r>
                  <a:rPr lang="en-US" sz="2200" dirty="0"/>
                  <a:t>The </a:t>
                </a:r>
                <a:r>
                  <a:rPr lang="en-US" sz="2200" b="1" i="1" dirty="0">
                    <a:solidFill>
                      <a:srgbClr val="FF0000"/>
                    </a:solidFill>
                  </a:rPr>
                  <a:t>red</a:t>
                </a:r>
                <a:r>
                  <a:rPr lang="en-US" sz="2200" dirty="0"/>
                  <a:t> and </a:t>
                </a:r>
                <a:r>
                  <a:rPr lang="en-US" sz="2200" b="1" i="1" dirty="0">
                    <a:solidFill>
                      <a:srgbClr val="FFFF00"/>
                    </a:solidFill>
                  </a:rPr>
                  <a:t>yellow</a:t>
                </a:r>
                <a:r>
                  <a:rPr lang="en-US" sz="2200" dirty="0"/>
                  <a:t> line denotes the </a:t>
                </a:r>
                <a:r>
                  <a:rPr lang="en-US" sz="2200" b="1" i="1" dirty="0">
                    <a:solidFill>
                      <a:srgbClr val="FF0000"/>
                    </a:solidFill>
                  </a:rPr>
                  <a:t>discordance</a:t>
                </a:r>
                <a:r>
                  <a:rPr lang="en-US" sz="2200" dirty="0"/>
                  <a:t> and </a:t>
                </a:r>
                <a:r>
                  <a:rPr lang="en-US" sz="2200" b="1" i="1" dirty="0">
                    <a:solidFill>
                      <a:srgbClr val="FF0000"/>
                    </a:solidFill>
                  </a:rPr>
                  <a:t>indifference</a:t>
                </a:r>
                <a:r>
                  <a:rPr lang="en-US" sz="2200" dirty="0"/>
                  <a:t> sets respectively for the criteria when comparing alternatives A</a:t>
                </a:r>
                <a:r>
                  <a:rPr lang="en-US" sz="2200" i="1" baseline="-25000" dirty="0"/>
                  <a:t>k</a:t>
                </a:r>
                <a:r>
                  <a:rPr lang="en-US" sz="2200" dirty="0"/>
                  <a:t> and A</a:t>
                </a:r>
                <a:r>
                  <a:rPr lang="en-US" sz="2200" i="1" baseline="-25000" dirty="0"/>
                  <a:t>l</a:t>
                </a:r>
                <a:endParaRPr lang="en-US" sz="22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638" t="-1681" b="-1541"/>
                </a:stretch>
              </a:blipFill>
            </p:spPr>
            <p:txBody>
              <a:bodyPr/>
              <a:lstStyle/>
              <a:p>
                <a:r>
                  <a:rPr lang="en-US">
                    <a:noFill/>
                  </a:rPr>
                  <a:t> </a:t>
                </a:r>
              </a:p>
            </p:txBody>
          </p:sp>
        </mc:Fallback>
      </mc:AlternateContent>
      <p:cxnSp>
        <p:nvCxnSpPr>
          <p:cNvPr id="4108" name="AutoShape 12">
            <a:extLst>
              <a:ext uri="{FF2B5EF4-FFF2-40B4-BE49-F238E27FC236}">
                <a16:creationId xmlns:a16="http://schemas.microsoft.com/office/drawing/2014/main" id="{5D2C719D-79D1-49C9-8062-724376F04AEB}"/>
              </a:ext>
            </a:extLst>
          </p:cNvPr>
          <p:cNvCxnSpPr>
            <a:cxnSpLocks noChangeShapeType="1"/>
          </p:cNvCxnSpPr>
          <p:nvPr/>
        </p:nvCxnSpPr>
        <p:spPr bwMode="auto">
          <a:xfrm>
            <a:off x="2932113" y="7426325"/>
            <a:ext cx="1454150" cy="0"/>
          </a:xfrm>
          <a:prstGeom prst="straightConnector1">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cxnSp>
      <p:cxnSp>
        <p:nvCxnSpPr>
          <p:cNvPr id="16" name="Straight Connector 15">
            <a:extLst>
              <a:ext uri="{FF2B5EF4-FFF2-40B4-BE49-F238E27FC236}">
                <a16:creationId xmlns:a16="http://schemas.microsoft.com/office/drawing/2014/main" id="{94C0A66E-F8D9-41B4-89CF-4F5CE723887B}"/>
              </a:ext>
            </a:extLst>
          </p:cNvPr>
          <p:cNvCxnSpPr>
            <a:cxnSpLocks/>
          </p:cNvCxnSpPr>
          <p:nvPr/>
        </p:nvCxnSpPr>
        <p:spPr>
          <a:xfrm>
            <a:off x="1292092" y="3763455"/>
            <a:ext cx="3458820" cy="0"/>
          </a:xfrm>
          <a:prstGeom prst="line">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8207388-14A0-40F1-BD61-D60F8009D26D}"/>
              </a:ext>
            </a:extLst>
          </p:cNvPr>
          <p:cNvCxnSpPr>
            <a:cxnSpLocks/>
          </p:cNvCxnSpPr>
          <p:nvPr/>
        </p:nvCxnSpPr>
        <p:spPr>
          <a:xfrm flipH="1">
            <a:off x="6387551" y="3781677"/>
            <a:ext cx="1364975" cy="0"/>
          </a:xfrm>
          <a:prstGeom prst="line">
            <a:avLst/>
          </a:prstGeom>
          <a:ln w="5715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AE30BE2-D811-40B0-98F5-E45975D099AF}"/>
              </a:ext>
            </a:extLst>
          </p:cNvPr>
          <p:cNvCxnSpPr>
            <a:cxnSpLocks/>
          </p:cNvCxnSpPr>
          <p:nvPr/>
        </p:nvCxnSpPr>
        <p:spPr>
          <a:xfrm>
            <a:off x="4750912" y="3689870"/>
            <a:ext cx="0" cy="7098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712B8AA-18B3-4F35-9218-36A42C9FEE21}"/>
              </a:ext>
            </a:extLst>
          </p:cNvPr>
          <p:cNvCxnSpPr>
            <a:cxnSpLocks/>
          </p:cNvCxnSpPr>
          <p:nvPr/>
        </p:nvCxnSpPr>
        <p:spPr>
          <a:xfrm>
            <a:off x="6387551" y="3607743"/>
            <a:ext cx="0" cy="79197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C62CA61-2E76-435C-849C-04188BFB056A}"/>
              </a:ext>
            </a:extLst>
          </p:cNvPr>
          <p:cNvCxnSpPr>
            <a:cxnSpLocks/>
          </p:cNvCxnSpPr>
          <p:nvPr/>
        </p:nvCxnSpPr>
        <p:spPr>
          <a:xfrm>
            <a:off x="4737650" y="4220116"/>
            <a:ext cx="1649901"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87C8345-5F0A-4E15-A4E8-5E5C2FAE817F}"/>
              </a:ext>
            </a:extLst>
          </p:cNvPr>
          <p:cNvCxnSpPr>
            <a:cxnSpLocks/>
          </p:cNvCxnSpPr>
          <p:nvPr/>
        </p:nvCxnSpPr>
        <p:spPr>
          <a:xfrm>
            <a:off x="4764164" y="3776707"/>
            <a:ext cx="1623387" cy="0"/>
          </a:xfrm>
          <a:prstGeom prst="line">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3DB4E5A9-3364-4B1F-8D59-3C9AFB56499D}"/>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4D8E4C8E-4F24-435C-BB0D-77C09027C16E}"/>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BF069216-CD18-489E-88BF-81738E5945FF}"/>
              </a:ext>
            </a:extLst>
          </p:cNvPr>
          <p:cNvSpPr>
            <a:spLocks noGrp="1"/>
          </p:cNvSpPr>
          <p:nvPr>
            <p:ph type="sldNum" sz="quarter" idx="12"/>
          </p:nvPr>
        </p:nvSpPr>
        <p:spPr/>
        <p:txBody>
          <a:bodyPr/>
          <a:lstStyle/>
          <a:p>
            <a:fld id="{9EE94C91-E7C7-4CA4-8153-EE2D68CBA75F}" type="slidenum">
              <a:rPr lang="en-US" smtClean="0"/>
              <a:t>49</a:t>
            </a:fld>
            <a:endParaRPr lang="en-US"/>
          </a:p>
        </p:txBody>
      </p:sp>
    </p:spTree>
    <p:extLst>
      <p:ext uri="{BB962C8B-B14F-4D97-AF65-F5344CB8AC3E}">
        <p14:creationId xmlns:p14="http://schemas.microsoft.com/office/powerpoint/2010/main" val="1281915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(contd..)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sz="3000" dirty="0"/>
                  <a:t>Thus, intuitively one starts with a set </a:t>
                </a:r>
                <a14:m>
                  <m:oMath xmlns:m="http://schemas.openxmlformats.org/officeDocument/2006/math">
                    <m:r>
                      <a:rPr lang="en-US" sz="3000" b="1" i="1">
                        <a:latin typeface="Cambria Math" panose="02040503050406030204" pitchFamily="18" charset="0"/>
                      </a:rPr>
                      <m:t>𝑨</m:t>
                    </m:r>
                    <m:r>
                      <a:rPr lang="en-US" sz="3000" b="1" i="1">
                        <a:latin typeface="Cambria Math" panose="02040503050406030204" pitchFamily="18" charset="0"/>
                      </a:rPr>
                      <m:t>=</m:t>
                    </m:r>
                    <m:d>
                      <m:dPr>
                        <m:begChr m:val="{"/>
                        <m:endChr m:val="}"/>
                        <m:ctrlPr>
                          <a:rPr lang="en-US" sz="3000" b="1" i="1">
                            <a:latin typeface="Cambria Math" panose="02040503050406030204" pitchFamily="18" charset="0"/>
                          </a:rPr>
                        </m:ctrlPr>
                      </m:dPr>
                      <m:e>
                        <m:sSub>
                          <m:sSubPr>
                            <m:ctrlPr>
                              <a:rPr lang="en-US" sz="3000" i="1">
                                <a:latin typeface="Cambria Math" panose="02040503050406030204" pitchFamily="18" charset="0"/>
                              </a:rPr>
                            </m:ctrlPr>
                          </m:sSubPr>
                          <m:e>
                            <m:r>
                              <a:rPr lang="en-US" sz="3000" i="1">
                                <a:latin typeface="Cambria Math" panose="02040503050406030204" pitchFamily="18" charset="0"/>
                              </a:rPr>
                              <m:t>𝐴</m:t>
                            </m:r>
                          </m:e>
                          <m:sub>
                            <m:r>
                              <a:rPr lang="en-US" sz="3000" i="1">
                                <a:latin typeface="Cambria Math" panose="02040503050406030204" pitchFamily="18" charset="0"/>
                              </a:rPr>
                              <m:t>1</m:t>
                            </m:r>
                          </m:sub>
                        </m:sSub>
                        <m:r>
                          <a:rPr lang="en-US" sz="3000" i="1">
                            <a:latin typeface="Cambria Math" panose="02040503050406030204" pitchFamily="18" charset="0"/>
                          </a:rPr>
                          <m:t>,</m:t>
                        </m:r>
                        <m:r>
                          <a:rPr lang="en-US" sz="3000" i="1" smtClean="0">
                            <a:latin typeface="Cambria Math" panose="02040503050406030204" pitchFamily="18" charset="0"/>
                          </a:rPr>
                          <m:t> </m:t>
                        </m:r>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𝐴</m:t>
                            </m:r>
                          </m:e>
                          <m:sub>
                            <m:r>
                              <a:rPr lang="en-US" sz="3000" b="0" i="1" smtClean="0">
                                <a:latin typeface="Cambria Math" panose="02040503050406030204" pitchFamily="18" charset="0"/>
                              </a:rPr>
                              <m:t>𝑚</m:t>
                            </m:r>
                          </m:sub>
                        </m:sSub>
                      </m:e>
                    </m:d>
                  </m:oMath>
                </a14:m>
                <a:r>
                  <a:rPr lang="en-US" sz="3000" dirty="0"/>
                  <a:t>, where </a:t>
                </a:r>
                <a14:m>
                  <m:oMath xmlns:m="http://schemas.openxmlformats.org/officeDocument/2006/math">
                    <m:r>
                      <a:rPr lang="en-US" sz="3000" b="1" i="1">
                        <a:latin typeface="Cambria Math" panose="02040503050406030204" pitchFamily="18" charset="0"/>
                      </a:rPr>
                      <m:t>#</m:t>
                    </m:r>
                    <m:r>
                      <a:rPr lang="en-US" sz="3000" b="1" i="1">
                        <a:latin typeface="Cambria Math" panose="02040503050406030204" pitchFamily="18" charset="0"/>
                      </a:rPr>
                      <m:t>𝑨</m:t>
                    </m:r>
                    <m:r>
                      <a:rPr lang="en-US" sz="3000" i="1">
                        <a:latin typeface="Cambria Math" panose="02040503050406030204" pitchFamily="18" charset="0"/>
                      </a:rPr>
                      <m:t>=</m:t>
                    </m:r>
                    <m:r>
                      <a:rPr lang="en-US" sz="3000" b="0" i="1" smtClean="0">
                        <a:latin typeface="Cambria Math" panose="02040503050406030204" pitchFamily="18" charset="0"/>
                      </a:rPr>
                      <m:t>𝑚</m:t>
                    </m:r>
                  </m:oMath>
                </a14:m>
                <a:r>
                  <a:rPr lang="en-US" sz="3000" dirty="0"/>
                  <a:t> of alternatives, such that </a:t>
                </a:r>
                <a:r>
                  <a:rPr lang="en-US" sz="3000" i="1" dirty="0"/>
                  <a:t>each</a:t>
                </a:r>
                <a:r>
                  <a:rPr lang="en-US" sz="3000" dirty="0"/>
                  <a:t> </a:t>
                </a:r>
                <a14:m>
                  <m:oMath xmlns:m="http://schemas.openxmlformats.org/officeDocument/2006/math">
                    <m:sSub>
                      <m:sSubPr>
                        <m:ctrlPr>
                          <a:rPr lang="en-US" sz="3000" b="1" i="1">
                            <a:latin typeface="Cambria Math" panose="02040503050406030204" pitchFamily="18" charset="0"/>
                          </a:rPr>
                        </m:ctrlPr>
                      </m:sSubPr>
                      <m:e>
                        <m:r>
                          <a:rPr lang="en-US" sz="3000" b="1" i="1">
                            <a:latin typeface="Cambria Math" panose="02040503050406030204" pitchFamily="18" charset="0"/>
                          </a:rPr>
                          <m:t>𝒂</m:t>
                        </m:r>
                      </m:e>
                      <m:sub>
                        <m:r>
                          <a:rPr lang="en-US" sz="3000" b="1" i="1">
                            <a:latin typeface="Cambria Math" panose="02040503050406030204" pitchFamily="18" charset="0"/>
                          </a:rPr>
                          <m:t>𝒊</m:t>
                        </m:r>
                      </m:sub>
                    </m:sSub>
                  </m:oMath>
                </a14:m>
                <a:r>
                  <a:rPr lang="en-US" sz="3000" dirty="0"/>
                  <a:t>, </a:t>
                </a:r>
                <a14:m>
                  <m:oMath xmlns:m="http://schemas.openxmlformats.org/officeDocument/2006/math">
                    <m:r>
                      <a:rPr lang="en-US" sz="3000" i="1">
                        <a:latin typeface="Cambria Math" panose="02040503050406030204" pitchFamily="18" charset="0"/>
                      </a:rPr>
                      <m:t>∀ </m:t>
                    </m:r>
                    <m:r>
                      <a:rPr lang="en-US" sz="3000" i="1">
                        <a:latin typeface="Cambria Math" panose="02040503050406030204" pitchFamily="18" charset="0"/>
                      </a:rPr>
                      <m:t>𝑖</m:t>
                    </m:r>
                    <m:r>
                      <a:rPr lang="en-US" sz="3000" i="1">
                        <a:latin typeface="Cambria Math" panose="02040503050406030204" pitchFamily="18" charset="0"/>
                      </a:rPr>
                      <m:t>=1, …,</m:t>
                    </m:r>
                    <m:r>
                      <a:rPr lang="en-US" sz="3000" b="0" i="1" smtClean="0">
                        <a:latin typeface="Cambria Math" panose="02040503050406030204" pitchFamily="18" charset="0"/>
                      </a:rPr>
                      <m:t>𝑚</m:t>
                    </m:r>
                  </m:oMath>
                </a14:m>
                <a:r>
                  <a:rPr lang="en-US" sz="3000" dirty="0"/>
                  <a:t>, has </a:t>
                </a:r>
                <a14:m>
                  <m:oMath xmlns:m="http://schemas.openxmlformats.org/officeDocument/2006/math">
                    <m:r>
                      <a:rPr lang="en-US" sz="3000" b="0" i="1" smtClean="0">
                        <a:latin typeface="Cambria Math" panose="02040503050406030204" pitchFamily="18" charset="0"/>
                      </a:rPr>
                      <m:t>𝑗</m:t>
                    </m:r>
                    <m:r>
                      <a:rPr lang="en-US" sz="3000" i="1">
                        <a:latin typeface="Cambria Math" panose="02040503050406030204" pitchFamily="18" charset="0"/>
                      </a:rPr>
                      <m:t>=1,</m:t>
                    </m:r>
                    <m:r>
                      <a:rPr lang="en-US" sz="3000" i="1" smtClean="0">
                        <a:latin typeface="Cambria Math" panose="02040503050406030204" pitchFamily="18" charset="0"/>
                      </a:rPr>
                      <m:t> </m:t>
                    </m:r>
                    <m:r>
                      <a:rPr lang="en-US" sz="3000" i="1">
                        <a:latin typeface="Cambria Math" panose="02040503050406030204" pitchFamily="18" charset="0"/>
                      </a:rPr>
                      <m:t>…,</m:t>
                    </m:r>
                    <m:r>
                      <a:rPr lang="en-US" sz="3000" b="0" i="1" smtClean="0">
                        <a:latin typeface="Cambria Math" panose="02040503050406030204" pitchFamily="18" charset="0"/>
                      </a:rPr>
                      <m:t>𝑛</m:t>
                    </m:r>
                  </m:oMath>
                </a14:m>
                <a:r>
                  <a:rPr lang="en-US" sz="3000" dirty="0"/>
                  <a:t>, set of criteria, </a:t>
                </a:r>
                <a14:m>
                  <m:oMath xmlns:m="http://schemas.openxmlformats.org/officeDocument/2006/math">
                    <m:r>
                      <a:rPr lang="en-US" sz="3000" b="1" i="1" smtClean="0">
                        <a:latin typeface="Cambria Math" panose="02040503050406030204" pitchFamily="18" charset="0"/>
                      </a:rPr>
                      <m:t>𝑹</m:t>
                    </m:r>
                    <m:r>
                      <a:rPr lang="en-US" sz="3000" b="1" i="1">
                        <a:latin typeface="Cambria Math" panose="02040503050406030204" pitchFamily="18" charset="0"/>
                      </a:rPr>
                      <m:t>=</m:t>
                    </m:r>
                    <m:d>
                      <m:dPr>
                        <m:begChr m:val="{"/>
                        <m:endChr m:val="}"/>
                        <m:ctrlPr>
                          <a:rPr lang="en-US" sz="3000" b="1" i="1">
                            <a:latin typeface="Cambria Math" panose="02040503050406030204" pitchFamily="18" charset="0"/>
                          </a:rPr>
                        </m:ctrlPr>
                      </m:dPr>
                      <m:e>
                        <m:sSub>
                          <m:sSubPr>
                            <m:ctrlPr>
                              <a:rPr lang="en-US" sz="3000" i="1">
                                <a:latin typeface="Cambria Math" panose="02040503050406030204" pitchFamily="18" charset="0"/>
                              </a:rPr>
                            </m:ctrlPr>
                          </m:sSubPr>
                          <m:e>
                            <m:r>
                              <a:rPr lang="en-US" sz="3000" b="0" i="1" smtClean="0">
                                <a:latin typeface="Cambria Math" panose="02040503050406030204" pitchFamily="18" charset="0"/>
                              </a:rPr>
                              <m:t>𝑅</m:t>
                            </m:r>
                          </m:e>
                          <m:sub>
                            <m:r>
                              <a:rPr lang="en-US" sz="3000" i="1">
                                <a:latin typeface="Cambria Math" panose="02040503050406030204" pitchFamily="18" charset="0"/>
                              </a:rPr>
                              <m:t>1</m:t>
                            </m:r>
                          </m:sub>
                        </m:sSub>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b="0" i="1" smtClean="0">
                                <a:latin typeface="Cambria Math" panose="02040503050406030204" pitchFamily="18" charset="0"/>
                              </a:rPr>
                              <m:t>𝑅</m:t>
                            </m:r>
                          </m:e>
                          <m:sub>
                            <m:r>
                              <a:rPr lang="en-US" sz="3000" b="0" i="1" smtClean="0">
                                <a:latin typeface="Cambria Math" panose="02040503050406030204" pitchFamily="18" charset="0"/>
                              </a:rPr>
                              <m:t>𝑛</m:t>
                            </m:r>
                          </m:sub>
                        </m:sSub>
                      </m:e>
                    </m:d>
                  </m:oMath>
                </a14:m>
                <a:r>
                  <a:rPr lang="en-US" sz="3000" dirty="0"/>
                  <a:t>, and one accomplishes his/her ranking based on the </a:t>
                </a:r>
                <a:r>
                  <a:rPr lang="en-US" sz="3000" i="1" dirty="0"/>
                  <a:t>collective</a:t>
                </a:r>
                <a:r>
                  <a:rPr lang="en-US" sz="3000" dirty="0"/>
                  <a:t>/</a:t>
                </a:r>
                <a:r>
                  <a:rPr lang="en-US" sz="3000" i="1" dirty="0"/>
                  <a:t>cumulative</a:t>
                </a:r>
                <a:r>
                  <a:rPr lang="en-US" sz="3000" dirty="0"/>
                  <a:t> effect of these </a:t>
                </a:r>
                <a14:m>
                  <m:oMath xmlns:m="http://schemas.openxmlformats.org/officeDocument/2006/math">
                    <m:r>
                      <a:rPr lang="en-US" sz="3000" b="0" i="1" smtClean="0">
                        <a:latin typeface="Cambria Math" panose="02040503050406030204" pitchFamily="18" charset="0"/>
                      </a:rPr>
                      <m:t>𝑛</m:t>
                    </m:r>
                  </m:oMath>
                </a14:m>
                <a:r>
                  <a:rPr lang="en-US" sz="3000" dirty="0"/>
                  <a:t> criteria when comparing any </a:t>
                </a:r>
                <a:r>
                  <a:rPr lang="en-US" sz="3000" b="1" dirty="0">
                    <a:solidFill>
                      <a:srgbClr val="FF0000"/>
                    </a:solidFill>
                  </a:rPr>
                  <a:t>two</a:t>
                </a:r>
                <a:r>
                  <a:rPr lang="en-US" sz="3000" dirty="0"/>
                  <a:t> different alternatives, say </a:t>
                </a: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𝐴</m:t>
                        </m:r>
                      </m:e>
                      <m:sub>
                        <m:r>
                          <a:rPr lang="en-US" sz="3000" i="1">
                            <a:latin typeface="Cambria Math" panose="02040503050406030204" pitchFamily="18" charset="0"/>
                          </a:rPr>
                          <m:t>𝑖</m:t>
                        </m:r>
                      </m:sub>
                    </m:sSub>
                  </m:oMath>
                </a14:m>
                <a:r>
                  <a:rPr lang="en-US" sz="3000" dirty="0"/>
                  <a:t> and </a:t>
                </a:r>
                <a14:m>
                  <m:oMath xmlns:m="http://schemas.openxmlformats.org/officeDocument/2006/math">
                    <m:sSub>
                      <m:sSubPr>
                        <m:ctrlPr>
                          <a:rPr lang="en-US" sz="3000" i="1">
                            <a:latin typeface="Cambria Math" panose="02040503050406030204" pitchFamily="18" charset="0"/>
                          </a:rPr>
                        </m:ctrlPr>
                      </m:sSubPr>
                      <m:e>
                        <m:r>
                          <a:rPr lang="en-US" sz="3000" i="1">
                            <a:latin typeface="Cambria Math" panose="02040503050406030204" pitchFamily="18" charset="0"/>
                          </a:rPr>
                          <m:t>𝐴</m:t>
                        </m:r>
                      </m:e>
                      <m:sub>
                        <m:r>
                          <a:rPr lang="en-US" sz="3000" i="1">
                            <a:latin typeface="Cambria Math" panose="02040503050406030204" pitchFamily="18" charset="0"/>
                          </a:rPr>
                          <m:t>𝑗</m:t>
                        </m:r>
                      </m:sub>
                    </m:sSub>
                  </m:oMath>
                </a14:m>
                <a:r>
                  <a:rPr lang="en-US" sz="3000" dirty="0"/>
                  <a:t>, </a:t>
                </a:r>
                <a14:m>
                  <m:oMath xmlns:m="http://schemas.openxmlformats.org/officeDocument/2006/math">
                    <m:r>
                      <a:rPr lang="en-US" sz="3000" i="1">
                        <a:latin typeface="Cambria Math" panose="02040503050406030204" pitchFamily="18" charset="0"/>
                      </a:rPr>
                      <m:t>∀ </m:t>
                    </m:r>
                    <m:sSub>
                      <m:sSubPr>
                        <m:ctrlPr>
                          <a:rPr lang="en-US" sz="3000" i="1" smtClean="0">
                            <a:latin typeface="Cambria Math" panose="02040503050406030204" pitchFamily="18" charset="0"/>
                          </a:rPr>
                        </m:ctrlPr>
                      </m:sSubPr>
                      <m:e>
                        <m:r>
                          <a:rPr lang="en-US" sz="3000" i="1">
                            <a:latin typeface="Cambria Math" panose="02040503050406030204" pitchFamily="18" charset="0"/>
                          </a:rPr>
                          <m:t>𝑖</m:t>
                        </m:r>
                      </m:e>
                      <m:sub>
                        <m:r>
                          <a:rPr lang="en-US" sz="3000" b="0" i="1" smtClean="0">
                            <a:latin typeface="Cambria Math" panose="02040503050406030204" pitchFamily="18" charset="0"/>
                          </a:rPr>
                          <m:t>1</m:t>
                        </m:r>
                      </m:sub>
                    </m:sSub>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𝑖</m:t>
                        </m:r>
                      </m:e>
                      <m:sub>
                        <m:r>
                          <a:rPr lang="en-US" sz="3000" b="0" i="1" smtClean="0">
                            <a:latin typeface="Cambria Math" panose="02040503050406030204" pitchFamily="18" charset="0"/>
                          </a:rPr>
                          <m:t>2</m:t>
                        </m:r>
                      </m:sub>
                    </m:sSub>
                    <m:r>
                      <a:rPr lang="en-US" sz="3000" i="1">
                        <a:latin typeface="Cambria Math" panose="02040503050406030204" pitchFamily="18" charset="0"/>
                      </a:rPr>
                      <m:t>=1,</m:t>
                    </m:r>
                    <m:r>
                      <a:rPr lang="en-US" sz="3000" i="1" smtClean="0">
                        <a:latin typeface="Cambria Math" panose="02040503050406030204" pitchFamily="18" charset="0"/>
                      </a:rPr>
                      <m:t> </m:t>
                    </m:r>
                    <m:r>
                      <a:rPr lang="en-US" sz="3000" i="1">
                        <a:latin typeface="Cambria Math" panose="02040503050406030204" pitchFamily="18" charset="0"/>
                      </a:rPr>
                      <m:t>…,</m:t>
                    </m:r>
                    <m:r>
                      <a:rPr lang="en-US" sz="3000" b="0" i="1" smtClean="0">
                        <a:latin typeface="Cambria Math" panose="02040503050406030204" pitchFamily="18" charset="0"/>
                      </a:rPr>
                      <m:t>𝑚</m:t>
                    </m:r>
                  </m:oMath>
                </a14:m>
                <a:r>
                  <a:rPr lang="en-US" sz="3000" dirty="0"/>
                  <a:t>.</a:t>
                </a:r>
              </a:p>
              <a:p>
                <a:pPr>
                  <a:buFont typeface="Wingdings" panose="05000000000000000000" pitchFamily="2" charset="2"/>
                  <a:buChar char="§"/>
                </a:pPr>
                <a:r>
                  <a:rPr lang="en-US" sz="3000" dirty="0"/>
                  <a:t>At the end of the comparison process we end up with the kernel (may be called the best choice), set </a:t>
                </a:r>
                <a14:m>
                  <m:oMath xmlns:m="http://schemas.openxmlformats.org/officeDocument/2006/math">
                    <m:sSub>
                      <m:sSubPr>
                        <m:ctrlPr>
                          <a:rPr lang="en-US" sz="3000" b="1" i="1">
                            <a:latin typeface="Cambria Math" panose="02040503050406030204" pitchFamily="18" charset="0"/>
                          </a:rPr>
                        </m:ctrlPr>
                      </m:sSubPr>
                      <m:e>
                        <m:r>
                          <a:rPr lang="en-US" sz="3000" b="1" i="1">
                            <a:latin typeface="Cambria Math" panose="02040503050406030204" pitchFamily="18" charset="0"/>
                          </a:rPr>
                          <m:t>𝑨</m:t>
                        </m:r>
                      </m:e>
                      <m:sub>
                        <m:r>
                          <a:rPr lang="en-US" sz="3000" i="1">
                            <a:latin typeface="Cambria Math" panose="02040503050406030204" pitchFamily="18" charset="0"/>
                          </a:rPr>
                          <m:t>1</m:t>
                        </m:r>
                      </m:sub>
                    </m:sSub>
                  </m:oMath>
                </a14:m>
                <a:r>
                  <a:rPr lang="en-US" sz="3000" dirty="0"/>
                  <a:t>, (an ordered set), where </a:t>
                </a:r>
                <a14:m>
                  <m:oMath xmlns:m="http://schemas.openxmlformats.org/officeDocument/2006/math">
                    <m:sSub>
                      <m:sSubPr>
                        <m:ctrlPr>
                          <a:rPr lang="en-US" sz="3000" b="1" i="1">
                            <a:latin typeface="Cambria Math" panose="02040503050406030204" pitchFamily="18" charset="0"/>
                          </a:rPr>
                        </m:ctrlPr>
                      </m:sSubPr>
                      <m:e>
                        <m:r>
                          <a:rPr lang="en-US" sz="3000" b="1" i="1">
                            <a:latin typeface="Cambria Math" panose="02040503050406030204" pitchFamily="18" charset="0"/>
                          </a:rPr>
                          <m:t>𝑨</m:t>
                        </m:r>
                      </m:e>
                      <m:sub>
                        <m:r>
                          <a:rPr lang="en-US" sz="3000" i="1">
                            <a:latin typeface="Cambria Math" panose="02040503050406030204" pitchFamily="18" charset="0"/>
                          </a:rPr>
                          <m:t>1</m:t>
                        </m:r>
                      </m:sub>
                    </m:sSub>
                    <m:r>
                      <a:rPr lang="en-US" sz="3000" b="1" i="1">
                        <a:latin typeface="Cambria Math" panose="02040503050406030204" pitchFamily="18" charset="0"/>
                      </a:rPr>
                      <m:t>⊂</m:t>
                    </m:r>
                    <m:r>
                      <a:rPr lang="en-US" sz="3000" b="1" i="1">
                        <a:latin typeface="Cambria Math" panose="02040503050406030204" pitchFamily="18" charset="0"/>
                      </a:rPr>
                      <m:t>𝑨</m:t>
                    </m:r>
                  </m:oMath>
                </a14:m>
                <a:r>
                  <a:rPr lang="en-US" sz="3000" dirty="0"/>
                  <a:t> and </a:t>
                </a:r>
                <a14:m>
                  <m:oMath xmlns:m="http://schemas.openxmlformats.org/officeDocument/2006/math">
                    <m:r>
                      <a:rPr lang="en-US" sz="3000" b="1" i="1">
                        <a:latin typeface="Cambria Math" panose="02040503050406030204" pitchFamily="18" charset="0"/>
                      </a:rPr>
                      <m:t>#</m:t>
                    </m:r>
                    <m:sSub>
                      <m:sSubPr>
                        <m:ctrlPr>
                          <a:rPr lang="en-US" sz="3000" b="1" i="1">
                            <a:latin typeface="Cambria Math" panose="02040503050406030204" pitchFamily="18" charset="0"/>
                          </a:rPr>
                        </m:ctrlPr>
                      </m:sSubPr>
                      <m:e>
                        <m:r>
                          <a:rPr lang="en-US" sz="3000" b="1" i="1">
                            <a:latin typeface="Cambria Math" panose="02040503050406030204" pitchFamily="18" charset="0"/>
                          </a:rPr>
                          <m:t>𝑨</m:t>
                        </m:r>
                      </m:e>
                      <m:sub>
                        <m:r>
                          <a:rPr lang="en-US" sz="3000" i="1">
                            <a:latin typeface="Cambria Math" panose="02040503050406030204" pitchFamily="18" charset="0"/>
                          </a:rPr>
                          <m:t>1</m:t>
                        </m:r>
                      </m:sub>
                    </m:sSub>
                    <m:r>
                      <a:rPr lang="en-US" sz="3000" b="1" i="1">
                        <a:latin typeface="Cambria Math" panose="02040503050406030204" pitchFamily="18" charset="0"/>
                      </a:rPr>
                      <m:t>≤#</m:t>
                    </m:r>
                    <m:r>
                      <a:rPr lang="en-US" sz="3000" b="1" i="1">
                        <a:latin typeface="Cambria Math" panose="02040503050406030204" pitchFamily="18" charset="0"/>
                      </a:rPr>
                      <m:t>𝑨</m:t>
                    </m:r>
                  </m:oMath>
                </a14:m>
                <a:r>
                  <a:rPr lang="en-US" sz="3000" dirty="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801" r="-34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8A7C099-4EBD-4FD2-B342-6B1104B292EA}"/>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141E1174-AC78-47A5-BD90-F4D36C0379D7}"/>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AFFC1BDA-A6A6-49E6-8503-2A8D0B793DDD}"/>
              </a:ext>
            </a:extLst>
          </p:cNvPr>
          <p:cNvSpPr>
            <a:spLocks noGrp="1"/>
          </p:cNvSpPr>
          <p:nvPr>
            <p:ph type="sldNum" sz="quarter" idx="12"/>
          </p:nvPr>
        </p:nvSpPr>
        <p:spPr/>
        <p:txBody>
          <a:bodyPr/>
          <a:lstStyle/>
          <a:p>
            <a:fld id="{9EE94C91-E7C7-4CA4-8153-EE2D68CBA75F}" type="slidenum">
              <a:rPr lang="en-US" smtClean="0"/>
              <a:t>5</a:t>
            </a:fld>
            <a:endParaRPr lang="en-US"/>
          </a:p>
        </p:txBody>
      </p:sp>
    </p:spTree>
    <p:extLst>
      <p:ext uri="{BB962C8B-B14F-4D97-AF65-F5344CB8AC3E}">
        <p14:creationId xmlns:p14="http://schemas.microsoft.com/office/powerpoint/2010/main" val="1098676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000" b="1" dirty="0">
                    <a:solidFill>
                      <a:srgbClr val="FF0000"/>
                    </a:solidFill>
                  </a:rPr>
                  <a:t>Step 3 (Determine the concordance, discordance and indifference sets)</a:t>
                </a:r>
              </a:p>
              <a:p>
                <a:pPr>
                  <a:buFont typeface="Wingdings" panose="05000000000000000000" pitchFamily="2" charset="2"/>
                  <a:buChar char="§"/>
                </a:pPr>
                <a:r>
                  <a:rPr lang="en-US" sz="2000" b="1" i="1" dirty="0">
                    <a:solidFill>
                      <a:srgbClr val="FF0000"/>
                    </a:solidFill>
                  </a:rPr>
                  <a:t>Indifference </a:t>
                </a:r>
                <a:r>
                  <a:rPr lang="en-US" sz="2000" dirty="0"/>
                  <a:t>set: </a:t>
                </a:r>
                <a14:m>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i="1">
                            <a:latin typeface="Cambria Math" panose="02040503050406030204" pitchFamily="18" charset="0"/>
                          </a:rPr>
                          <m:t>𝑘𝑙</m:t>
                        </m:r>
                      </m:sub>
                    </m:sSub>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𝑗</m:t>
                        </m:r>
                        <m:r>
                          <a:rPr lang="en-US" sz="2000" i="1">
                            <a:latin typeface="Cambria Math" panose="02040503050406030204" pitchFamily="18" charset="0"/>
                          </a:rPr>
                          <m:t>:</m:t>
                        </m:r>
                        <m:d>
                          <m:dPr>
                            <m:begChr m:val="|"/>
                            <m:endChr m:val="|"/>
                            <m:ctrlPr>
                              <a:rPr lang="en-US" sz="2000" i="1" smtClean="0">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𝑘𝑙</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𝑙𝑗</m:t>
                                </m:r>
                              </m:sub>
                            </m:sSub>
                          </m:e>
                        </m:d>
                        <m:r>
                          <a:rPr lang="en-US" sz="2000" i="1" smtClean="0">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𝜀</m:t>
                            </m:r>
                          </m:e>
                          <m:sub>
                            <m:r>
                              <a:rPr lang="en-US" sz="2000" i="1">
                                <a:latin typeface="Cambria Math" panose="02040503050406030204" pitchFamily="18" charset="0"/>
                              </a:rPr>
                              <m:t>𝑗</m:t>
                            </m:r>
                          </m:sub>
                        </m:sSub>
                      </m:e>
                    </m:d>
                  </m:oMath>
                </a14:m>
                <a:r>
                  <a:rPr lang="en-US" sz="2000" dirty="0"/>
                  <a:t>, </a:t>
                </a:r>
                <a14:m>
                  <m:oMath xmlns:m="http://schemas.openxmlformats.org/officeDocument/2006/math">
                    <m:r>
                      <a:rPr lang="en-US" sz="2000" i="1">
                        <a:latin typeface="Cambria Math" panose="02040503050406030204" pitchFamily="18" charset="0"/>
                      </a:rPr>
                      <m:t>𝑗</m:t>
                    </m:r>
                    <m:r>
                      <a:rPr lang="en-US" sz="2000" i="1">
                        <a:latin typeface="Cambria Math" panose="02040503050406030204" pitchFamily="18" charset="0"/>
                      </a:rPr>
                      <m:t>=1,2,⋯,</m:t>
                    </m:r>
                    <m:r>
                      <a:rPr lang="en-US" sz="2000" i="1">
                        <a:latin typeface="Cambria Math" panose="02040503050406030204" pitchFamily="18" charset="0"/>
                        <a:ea typeface="Cambria Math" panose="02040503050406030204" pitchFamily="18" charset="0"/>
                      </a:rPr>
                      <m:t>𝑛</m:t>
                    </m:r>
                  </m:oMath>
                </a14:m>
                <a:r>
                  <a:rPr lang="en-US" sz="2000" dirty="0"/>
                  <a:t> and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𝜀</m:t>
                        </m:r>
                      </m:e>
                      <m:sub>
                        <m:r>
                          <a:rPr lang="en-US" sz="2000" i="1">
                            <a:latin typeface="Cambria Math" panose="02040503050406030204" pitchFamily="18" charset="0"/>
                          </a:rPr>
                          <m:t>𝑗</m:t>
                        </m:r>
                      </m:sub>
                    </m:sSub>
                    <m:r>
                      <a:rPr lang="en-US" sz="2000" i="1">
                        <a:latin typeface="Cambria Math" panose="02040503050406030204" pitchFamily="18" charset="0"/>
                      </a:rPr>
                      <m:t> </m:t>
                    </m:r>
                  </m:oMath>
                </a14:m>
                <a:r>
                  <a:rPr lang="en-US" sz="2000" dirty="0"/>
                  <a:t>being different for different </a:t>
                </a:r>
                <a14:m>
                  <m:oMath xmlns:m="http://schemas.openxmlformats.org/officeDocument/2006/math">
                    <m:r>
                      <a:rPr lang="en-US" sz="2000" i="1">
                        <a:latin typeface="Cambria Math" panose="02040503050406030204" pitchFamily="18" charset="0"/>
                      </a:rPr>
                      <m:t>𝑗</m:t>
                    </m:r>
                  </m:oMath>
                </a14:m>
                <a:r>
                  <a:rPr lang="en-US" sz="2000" dirty="0"/>
                  <a:t>, which implies that alternative A</a:t>
                </a:r>
                <a:r>
                  <a:rPr lang="en-US" sz="2000" i="1" baseline="-25000" dirty="0"/>
                  <a:t>k</a:t>
                </a:r>
                <a:r>
                  <a:rPr lang="en-US" sz="2000" dirty="0"/>
                  <a:t> is </a:t>
                </a:r>
                <a:r>
                  <a:rPr lang="en-US" sz="2000" b="1" i="1" dirty="0">
                    <a:solidFill>
                      <a:srgbClr val="FF0000"/>
                    </a:solidFill>
                  </a:rPr>
                  <a:t>indifferent</a:t>
                </a:r>
                <a:r>
                  <a:rPr lang="en-US" sz="2000" dirty="0"/>
                  <a:t> to alternative A</a:t>
                </a:r>
                <a:r>
                  <a:rPr lang="en-US" sz="2000" i="1" baseline="-25000" dirty="0"/>
                  <a:t>l</a:t>
                </a:r>
                <a:r>
                  <a:rPr lang="en-US" sz="2000" dirty="0"/>
                  <a:t> for each criteria within a certain range. It can also be depicted by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𝑘𝑙</m:t>
                        </m:r>
                      </m:sub>
                    </m:sSub>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𝑗</m:t>
                        </m:r>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𝑘𝑙</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𝑙𝑗</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𝜀</m:t>
                            </m:r>
                          </m:e>
                          <m:sub>
                            <m:r>
                              <a:rPr lang="en-US" sz="2000" i="1">
                                <a:latin typeface="Cambria Math" panose="02040503050406030204" pitchFamily="18" charset="0"/>
                              </a:rPr>
                              <m:t>𝑗</m:t>
                            </m:r>
                            <m:r>
                              <a:rPr lang="en-US" sz="2000" b="0" i="1" smtClean="0">
                                <a:latin typeface="Cambria Math" panose="02040503050406030204" pitchFamily="18" charset="0"/>
                              </a:rPr>
                              <m:t>1</m:t>
                            </m:r>
                          </m:sub>
                        </m:sSub>
                      </m:e>
                    </m:d>
                  </m:oMath>
                </a14:m>
                <a:r>
                  <a:rPr lang="en-US" sz="2000" dirty="0"/>
                  <a:t> or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𝑘𝑙</m:t>
                        </m:r>
                      </m:sub>
                    </m:sSub>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𝑗</m:t>
                        </m:r>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𝑙𝑗</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𝑘𝑙</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𝜀</m:t>
                            </m:r>
                          </m:e>
                          <m:sub>
                            <m:r>
                              <a:rPr lang="en-US" sz="2000" i="1">
                                <a:latin typeface="Cambria Math" panose="02040503050406030204" pitchFamily="18" charset="0"/>
                              </a:rPr>
                              <m:t>𝑗</m:t>
                            </m:r>
                            <m:r>
                              <a:rPr lang="en-US" sz="2000" b="0" i="1" smtClean="0">
                                <a:latin typeface="Cambria Math" panose="02040503050406030204" pitchFamily="18" charset="0"/>
                              </a:rPr>
                              <m:t>2</m:t>
                            </m:r>
                          </m:sub>
                        </m:sSub>
                      </m:e>
                    </m:d>
                  </m:oMath>
                </a14:m>
                <a:r>
                  <a:rPr lang="en-US" sz="2000" dirty="0"/>
                  <a:t>,  </a:t>
                </a:r>
                <a14:m>
                  <m:oMath xmlns:m="http://schemas.openxmlformats.org/officeDocument/2006/math">
                    <m:r>
                      <a:rPr lang="en-US" sz="2000" i="1">
                        <a:latin typeface="Cambria Math" panose="02040503050406030204" pitchFamily="18" charset="0"/>
                      </a:rPr>
                      <m:t>𝑗</m:t>
                    </m:r>
                    <m:r>
                      <a:rPr lang="en-US" sz="2000" i="1">
                        <a:latin typeface="Cambria Math" panose="02040503050406030204" pitchFamily="18" charset="0"/>
                      </a:rPr>
                      <m:t>=1,2,⋯,</m:t>
                    </m:r>
                    <m:r>
                      <a:rPr lang="en-US" sz="2000" i="1">
                        <a:latin typeface="Cambria Math" panose="02040503050406030204" pitchFamily="18" charset="0"/>
                        <a:ea typeface="Cambria Math" panose="02040503050406030204" pitchFamily="18" charset="0"/>
                      </a:rPr>
                      <m:t>𝑛</m:t>
                    </m:r>
                  </m:oMath>
                </a14:m>
                <a:r>
                  <a:rPr lang="en-US" sz="2000" dirty="0"/>
                  <a:t> </a:t>
                </a:r>
              </a:p>
              <a:p>
                <a:pPr marL="0" indent="0">
                  <a:buNone/>
                </a:pPr>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𝑙𝑗</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𝑘𝑗</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𝑙𝑗</m:t>
                        </m:r>
                      </m:sub>
                    </m:sSub>
                  </m:oMath>
                </a14:m>
                <a:endParaRPr lang="en-US" sz="2000" dirty="0"/>
              </a:p>
              <a:p>
                <a:pPr marL="0" indent="0">
                  <a:buNone/>
                </a:pPr>
                <a:endParaRPr lang="en-US" sz="2000" dirty="0"/>
              </a:p>
              <a:p>
                <a:pPr marL="0" indent="0">
                  <a:buNone/>
                </a:pPr>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𝜀</m:t>
                        </m:r>
                      </m:e>
                      <m:sub>
                        <m:r>
                          <a:rPr lang="en-US" sz="2000" i="1">
                            <a:latin typeface="Cambria Math" panose="02040503050406030204" pitchFamily="18" charset="0"/>
                          </a:rPr>
                          <m:t>𝑗</m:t>
                        </m:r>
                        <m:r>
                          <a:rPr lang="en-US" sz="2000" b="0" i="1" smtClean="0">
                            <a:latin typeface="Cambria Math" panose="02040503050406030204" pitchFamily="18" charset="0"/>
                          </a:rPr>
                          <m:t>1</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𝜀</m:t>
                        </m:r>
                      </m:e>
                      <m:sub>
                        <m:r>
                          <a:rPr lang="en-US" sz="2000" i="1">
                            <a:latin typeface="Cambria Math" panose="02040503050406030204" pitchFamily="18" charset="0"/>
                          </a:rPr>
                          <m:t>𝑗</m:t>
                        </m:r>
                        <m:r>
                          <a:rPr lang="en-US" sz="2000" b="0" i="1" smtClean="0">
                            <a:latin typeface="Cambria Math" panose="02040503050406030204" pitchFamily="18" charset="0"/>
                          </a:rPr>
                          <m:t>2</m:t>
                        </m:r>
                      </m:sub>
                    </m:sSub>
                  </m:oMath>
                </a14:m>
                <a:endParaRPr lang="en-US" sz="2000" dirty="0"/>
              </a:p>
              <a:p>
                <a:pPr>
                  <a:buFont typeface="Wingdings" panose="05000000000000000000" pitchFamily="2" charset="2"/>
                  <a:buChar char="§"/>
                </a:pPr>
                <a:r>
                  <a:rPr lang="en-US" sz="2000" dirty="0"/>
                  <a:t>The </a:t>
                </a:r>
                <a:r>
                  <a:rPr lang="en-US" sz="2000" b="1" i="1" dirty="0">
                    <a:solidFill>
                      <a:srgbClr val="FFFF00"/>
                    </a:solidFill>
                  </a:rPr>
                  <a:t>yellow</a:t>
                </a:r>
                <a:r>
                  <a:rPr lang="en-US" sz="2000" dirty="0"/>
                  <a:t> line depicts the region where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𝑘𝑙</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𝑙𝑗</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𝜀</m:t>
                        </m:r>
                      </m:e>
                      <m:sub>
                        <m:r>
                          <a:rPr lang="en-US" sz="2000" i="1">
                            <a:latin typeface="Cambria Math" panose="02040503050406030204" pitchFamily="18" charset="0"/>
                          </a:rPr>
                          <m:t>𝑗</m:t>
                        </m:r>
                        <m:r>
                          <a:rPr lang="en-US" sz="2000" i="1">
                            <a:latin typeface="Cambria Math" panose="02040503050406030204" pitchFamily="18" charset="0"/>
                          </a:rPr>
                          <m:t>1</m:t>
                        </m:r>
                      </m:sub>
                    </m:sSub>
                  </m:oMath>
                </a14:m>
                <a:r>
                  <a:rPr lang="en-US" sz="2000" dirty="0"/>
                  <a:t> or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𝑙𝑗</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𝑘𝑙</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𝜀</m:t>
                        </m:r>
                      </m:e>
                      <m:sub>
                        <m:r>
                          <a:rPr lang="en-US" sz="2000" i="1">
                            <a:latin typeface="Cambria Math" panose="02040503050406030204" pitchFamily="18" charset="0"/>
                          </a:rPr>
                          <m:t>𝑗</m:t>
                        </m:r>
                        <m:r>
                          <a:rPr lang="en-US" sz="2000" i="1">
                            <a:latin typeface="Cambria Math" panose="02040503050406030204" pitchFamily="18" charset="0"/>
                          </a:rPr>
                          <m:t>2</m:t>
                        </m:r>
                      </m:sub>
                    </m:sSub>
                    <m:r>
                      <a:rPr lang="en-US" sz="2000" i="1">
                        <a:latin typeface="Cambria Math" panose="02040503050406030204" pitchFamily="18" charset="0"/>
                      </a:rPr>
                      <m:t> </m:t>
                    </m:r>
                  </m:oMath>
                </a14:m>
                <a:r>
                  <a:rPr lang="en-US" sz="2000" dirty="0"/>
                  <a:t>holds such that one would get a positive benefit by going for alternative A</a:t>
                </a:r>
                <a:r>
                  <a:rPr lang="en-US" sz="2000" i="1" baseline="-25000" dirty="0"/>
                  <a:t>k</a:t>
                </a:r>
                <a:r>
                  <a:rPr lang="en-US" sz="2000" dirty="0"/>
                  <a:t> than alternative A</a:t>
                </a:r>
                <a:r>
                  <a:rPr lang="en-US" sz="2000" i="1" baseline="-25000" dirty="0"/>
                  <a:t>l</a:t>
                </a:r>
                <a:r>
                  <a:rPr lang="en-US" sz="2000" dirty="0"/>
                  <a:t>, </a:t>
                </a:r>
                <a14:m>
                  <m:oMath xmlns:m="http://schemas.openxmlformats.org/officeDocument/2006/math">
                    <m:r>
                      <a:rPr lang="en-US" sz="2000" i="1">
                        <a:latin typeface="Cambria Math" panose="02040503050406030204" pitchFamily="18" charset="0"/>
                      </a:rPr>
                      <m:t>𝑗</m:t>
                    </m:r>
                    <m:r>
                      <a:rPr lang="en-US" sz="2000" i="1">
                        <a:latin typeface="Cambria Math" panose="02040503050406030204" pitchFamily="18" charset="0"/>
                      </a:rPr>
                      <m:t>=1,2,⋯,</m:t>
                    </m:r>
                    <m:r>
                      <a:rPr lang="en-US" sz="2000" i="1">
                        <a:latin typeface="Cambria Math" panose="02040503050406030204" pitchFamily="18" charset="0"/>
                        <a:ea typeface="Cambria Math" panose="02040503050406030204" pitchFamily="18" charset="0"/>
                      </a:rPr>
                      <m:t>𝑛</m:t>
                    </m:r>
                  </m:oMath>
                </a14:m>
                <a:endParaRPr lang="en-US" sz="2000" dirty="0"/>
              </a:p>
              <a:p>
                <a:pPr>
                  <a:buFont typeface="Wingdings" panose="05000000000000000000" pitchFamily="2" charset="2"/>
                  <a:buChar char="§"/>
                </a:pPr>
                <a:r>
                  <a:rPr lang="en-US" sz="2000" dirty="0"/>
                  <a:t>The </a:t>
                </a:r>
                <a:r>
                  <a:rPr lang="en-US" sz="2000" b="1" i="1" dirty="0">
                    <a:solidFill>
                      <a:srgbClr val="FF0000"/>
                    </a:solidFill>
                  </a:rPr>
                  <a:t>red</a:t>
                </a:r>
                <a:r>
                  <a:rPr lang="en-US" sz="2000" dirty="0"/>
                  <a:t> and </a:t>
                </a:r>
                <a:r>
                  <a:rPr lang="en-US" sz="2000" b="1" i="1" dirty="0">
                    <a:solidFill>
                      <a:srgbClr val="00B050"/>
                    </a:solidFill>
                  </a:rPr>
                  <a:t>green</a:t>
                </a:r>
                <a:r>
                  <a:rPr lang="en-US" sz="2000" dirty="0"/>
                  <a:t> line denotes the </a:t>
                </a:r>
                <a:r>
                  <a:rPr lang="en-US" sz="2000" b="1" i="1" dirty="0">
                    <a:solidFill>
                      <a:srgbClr val="FF0000"/>
                    </a:solidFill>
                  </a:rPr>
                  <a:t>discordance</a:t>
                </a:r>
                <a:r>
                  <a:rPr lang="en-US" sz="2000" dirty="0"/>
                  <a:t> and </a:t>
                </a:r>
                <a:r>
                  <a:rPr lang="en-US" sz="2000" b="1" i="1" dirty="0">
                    <a:solidFill>
                      <a:srgbClr val="FF0000"/>
                    </a:solidFill>
                  </a:rPr>
                  <a:t>concordance</a:t>
                </a:r>
                <a:r>
                  <a:rPr lang="en-US" sz="2000" dirty="0"/>
                  <a:t> sets respectively for the criteria when comparing alternatives A</a:t>
                </a:r>
                <a:r>
                  <a:rPr lang="en-US" sz="2000" i="1" baseline="-25000" dirty="0"/>
                  <a:t>k</a:t>
                </a:r>
                <a:r>
                  <a:rPr lang="en-US" sz="2000" dirty="0"/>
                  <a:t> and A</a:t>
                </a:r>
                <a:r>
                  <a:rPr lang="en-US" sz="2000" i="1" baseline="-25000" dirty="0"/>
                  <a:t>l</a:t>
                </a:r>
                <a:endParaRPr lang="en-US" sz="2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522" t="-1401" r="-870" b="-1120"/>
                </a:stretch>
              </a:blipFill>
            </p:spPr>
            <p:txBody>
              <a:bodyPr/>
              <a:lstStyle/>
              <a:p>
                <a:r>
                  <a:rPr lang="en-US">
                    <a:noFill/>
                  </a:rPr>
                  <a:t> </a:t>
                </a:r>
              </a:p>
            </p:txBody>
          </p:sp>
        </mc:Fallback>
      </mc:AlternateContent>
      <p:cxnSp>
        <p:nvCxnSpPr>
          <p:cNvPr id="4108" name="AutoShape 12">
            <a:extLst>
              <a:ext uri="{FF2B5EF4-FFF2-40B4-BE49-F238E27FC236}">
                <a16:creationId xmlns:a16="http://schemas.microsoft.com/office/drawing/2014/main" id="{5D2C719D-79D1-49C9-8062-724376F04AEB}"/>
              </a:ext>
            </a:extLst>
          </p:cNvPr>
          <p:cNvCxnSpPr>
            <a:cxnSpLocks noChangeShapeType="1"/>
          </p:cNvCxnSpPr>
          <p:nvPr/>
        </p:nvCxnSpPr>
        <p:spPr bwMode="auto">
          <a:xfrm>
            <a:off x="2932113" y="7426325"/>
            <a:ext cx="1454150" cy="0"/>
          </a:xfrm>
          <a:prstGeom prst="straightConnector1">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cxnSp>
      <p:cxnSp>
        <p:nvCxnSpPr>
          <p:cNvPr id="16" name="Straight Connector 15">
            <a:extLst>
              <a:ext uri="{FF2B5EF4-FFF2-40B4-BE49-F238E27FC236}">
                <a16:creationId xmlns:a16="http://schemas.microsoft.com/office/drawing/2014/main" id="{94C0A66E-F8D9-41B4-89CF-4F5CE723887B}"/>
              </a:ext>
            </a:extLst>
          </p:cNvPr>
          <p:cNvCxnSpPr>
            <a:cxnSpLocks/>
          </p:cNvCxnSpPr>
          <p:nvPr/>
        </p:nvCxnSpPr>
        <p:spPr>
          <a:xfrm>
            <a:off x="1233908" y="4033723"/>
            <a:ext cx="3603145" cy="0"/>
          </a:xfrm>
          <a:prstGeom prst="line">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8207388-14A0-40F1-BD61-D60F8009D26D}"/>
              </a:ext>
            </a:extLst>
          </p:cNvPr>
          <p:cNvCxnSpPr>
            <a:cxnSpLocks/>
          </p:cNvCxnSpPr>
          <p:nvPr/>
        </p:nvCxnSpPr>
        <p:spPr>
          <a:xfrm flipH="1">
            <a:off x="7527235" y="4053634"/>
            <a:ext cx="1364975" cy="0"/>
          </a:xfrm>
          <a:prstGeom prst="line">
            <a:avLst/>
          </a:prstGeom>
          <a:ln w="5715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AE30BE2-D811-40B0-98F5-E45975D099AF}"/>
              </a:ext>
            </a:extLst>
          </p:cNvPr>
          <p:cNvCxnSpPr>
            <a:cxnSpLocks/>
          </p:cNvCxnSpPr>
          <p:nvPr/>
        </p:nvCxnSpPr>
        <p:spPr>
          <a:xfrm>
            <a:off x="4850315" y="3898511"/>
            <a:ext cx="0" cy="58072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712B8AA-18B3-4F35-9218-36A42C9FEE21}"/>
              </a:ext>
            </a:extLst>
          </p:cNvPr>
          <p:cNvCxnSpPr>
            <a:cxnSpLocks/>
          </p:cNvCxnSpPr>
          <p:nvPr/>
        </p:nvCxnSpPr>
        <p:spPr>
          <a:xfrm>
            <a:off x="5658690" y="3950931"/>
            <a:ext cx="0" cy="55480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C62CA61-2E76-435C-849C-04188BFB056A}"/>
              </a:ext>
            </a:extLst>
          </p:cNvPr>
          <p:cNvCxnSpPr>
            <a:cxnSpLocks/>
          </p:cNvCxnSpPr>
          <p:nvPr/>
        </p:nvCxnSpPr>
        <p:spPr>
          <a:xfrm>
            <a:off x="4850315" y="4391531"/>
            <a:ext cx="808379"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0EF2E60-8EE3-47B6-B77B-BBB4204B289E}"/>
              </a:ext>
            </a:extLst>
          </p:cNvPr>
          <p:cNvCxnSpPr>
            <a:cxnSpLocks/>
          </p:cNvCxnSpPr>
          <p:nvPr/>
        </p:nvCxnSpPr>
        <p:spPr>
          <a:xfrm>
            <a:off x="4837053" y="4032816"/>
            <a:ext cx="2690182" cy="20818"/>
          </a:xfrm>
          <a:prstGeom prst="line">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FAD458-4D23-4C85-AB43-3882C6FCE900}"/>
              </a:ext>
            </a:extLst>
          </p:cNvPr>
          <p:cNvCxnSpPr>
            <a:cxnSpLocks/>
          </p:cNvCxnSpPr>
          <p:nvPr/>
        </p:nvCxnSpPr>
        <p:spPr>
          <a:xfrm>
            <a:off x="7527235" y="3898511"/>
            <a:ext cx="0" cy="54947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2778F0E-E942-42C4-9128-03086002718C}"/>
              </a:ext>
            </a:extLst>
          </p:cNvPr>
          <p:cNvCxnSpPr>
            <a:cxnSpLocks/>
          </p:cNvCxnSpPr>
          <p:nvPr/>
        </p:nvCxnSpPr>
        <p:spPr>
          <a:xfrm>
            <a:off x="5658690" y="4389266"/>
            <a:ext cx="1868545"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0C370B78-E4A4-4986-A2E4-37FBC2E28BD5}"/>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B284B005-BCD3-4BD6-8B22-3CBF28F4A1A0}"/>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7A5103A5-BABC-49A6-B28B-5A6DBC884254}"/>
              </a:ext>
            </a:extLst>
          </p:cNvPr>
          <p:cNvSpPr>
            <a:spLocks noGrp="1"/>
          </p:cNvSpPr>
          <p:nvPr>
            <p:ph type="sldNum" sz="quarter" idx="12"/>
          </p:nvPr>
        </p:nvSpPr>
        <p:spPr/>
        <p:txBody>
          <a:bodyPr/>
          <a:lstStyle/>
          <a:p>
            <a:fld id="{9EE94C91-E7C7-4CA4-8153-EE2D68CBA75F}" type="slidenum">
              <a:rPr lang="en-US" smtClean="0"/>
              <a:t>50</a:t>
            </a:fld>
            <a:endParaRPr lang="en-US"/>
          </a:p>
        </p:txBody>
      </p:sp>
    </p:spTree>
    <p:extLst>
      <p:ext uri="{BB962C8B-B14F-4D97-AF65-F5344CB8AC3E}">
        <p14:creationId xmlns:p14="http://schemas.microsoft.com/office/powerpoint/2010/main" val="22602675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200" b="1" dirty="0">
                    <a:solidFill>
                      <a:srgbClr val="FF0000"/>
                    </a:solidFill>
                  </a:rPr>
                  <a:t>Step 3 (Determine the concordance, discordance and indifference sets)</a:t>
                </a:r>
              </a:p>
              <a:p>
                <a:pPr>
                  <a:buFont typeface="Wingdings" panose="05000000000000000000" pitchFamily="2" charset="2"/>
                  <a:buChar char="§"/>
                </a:pPr>
                <a:r>
                  <a:rPr lang="en-US" sz="2200" b="1" i="1" dirty="0">
                    <a:solidFill>
                      <a:srgbClr val="FF0000"/>
                    </a:solidFill>
                  </a:rPr>
                  <a:t>Discordance </a:t>
                </a:r>
                <a:r>
                  <a:rPr lang="en-US" sz="2200" dirty="0"/>
                  <a:t>set: </a:t>
                </a:r>
                <a14:m>
                  <m:oMath xmlns:m="http://schemas.openxmlformats.org/officeDocument/2006/math">
                    <m:sSub>
                      <m:sSubPr>
                        <m:ctrlPr>
                          <a:rPr lang="en-US" sz="2200" i="1" smtClean="0">
                            <a:latin typeface="Cambria Math" panose="02040503050406030204" pitchFamily="18" charset="0"/>
                          </a:rPr>
                        </m:ctrlPr>
                      </m:sSubPr>
                      <m:e>
                        <m:r>
                          <a:rPr lang="en-US" sz="2200" b="0" i="1" smtClean="0">
                            <a:latin typeface="Cambria Math" panose="02040503050406030204" pitchFamily="18" charset="0"/>
                          </a:rPr>
                          <m:t>𝐷</m:t>
                        </m:r>
                      </m:e>
                      <m:sub>
                        <m:r>
                          <a:rPr lang="en-US" sz="2200" i="1">
                            <a:latin typeface="Cambria Math" panose="02040503050406030204" pitchFamily="18" charset="0"/>
                          </a:rPr>
                          <m:t>𝑘𝑙</m:t>
                        </m:r>
                      </m:sub>
                    </m:sSub>
                    <m:r>
                      <a:rPr lang="en-US" sz="2200" i="1">
                        <a:latin typeface="Cambria Math" panose="02040503050406030204" pitchFamily="18" charset="0"/>
                      </a:rPr>
                      <m:t>=</m:t>
                    </m:r>
                    <m:d>
                      <m:dPr>
                        <m:begChr m:val="{"/>
                        <m:endChr m:val="}"/>
                        <m:ctrlPr>
                          <a:rPr lang="en-US" sz="2200" i="1">
                            <a:latin typeface="Cambria Math" panose="02040503050406030204" pitchFamily="18" charset="0"/>
                          </a:rPr>
                        </m:ctrlPr>
                      </m:dPr>
                      <m:e>
                        <m:r>
                          <a:rPr lang="en-US" sz="2200" i="1">
                            <a:latin typeface="Cambria Math" panose="02040503050406030204" pitchFamily="18" charset="0"/>
                          </a:rPr>
                          <m:t>𝑗</m:t>
                        </m:r>
                        <m:r>
                          <a:rPr lang="en-US" sz="2200" b="0" i="1" smtClean="0">
                            <a:latin typeface="Cambria Math" panose="02040503050406030204" pitchFamily="18" charset="0"/>
                          </a:rPr>
                          <m:t>:</m:t>
                        </m:r>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𝑘𝑙</m:t>
                            </m:r>
                          </m:sub>
                        </m:sSub>
                        <m:r>
                          <a:rPr lang="en-US" sz="2200" b="0" i="1" smtClean="0">
                            <a:latin typeface="Cambria Math" panose="02040503050406030204" pitchFamily="18" charset="0"/>
                            <a:ea typeface="Cambria Math" panose="02040503050406030204" pitchFamily="18" charset="0"/>
                          </a:rPr>
                          <m:t>&lt;</m:t>
                        </m:r>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𝑙𝑗</m:t>
                            </m:r>
                          </m:sub>
                        </m:sSub>
                        <m:r>
                          <a:rPr lang="en-US" sz="2200" b="0" i="1" smtClean="0">
                            <a:latin typeface="Cambria Math" panose="02040503050406030204" pitchFamily="18" charset="0"/>
                          </a:rPr>
                          <m:t>−</m:t>
                        </m:r>
                        <m:sSub>
                          <m:sSubPr>
                            <m:ctrlPr>
                              <a:rPr lang="en-US" sz="2200" i="1">
                                <a:latin typeface="Cambria Math" panose="02040503050406030204" pitchFamily="18" charset="0"/>
                              </a:rPr>
                            </m:ctrlPr>
                          </m:sSubPr>
                          <m:e>
                            <m:r>
                              <a:rPr lang="en-US" sz="2200" i="1">
                                <a:latin typeface="Cambria Math" panose="02040503050406030204" pitchFamily="18" charset="0"/>
                              </a:rPr>
                              <m:t>𝜀</m:t>
                            </m:r>
                          </m:e>
                          <m:sub>
                            <m:r>
                              <a:rPr lang="en-US" sz="2200" i="1">
                                <a:latin typeface="Cambria Math" panose="02040503050406030204" pitchFamily="18" charset="0"/>
                              </a:rPr>
                              <m:t>𝑗</m:t>
                            </m:r>
                          </m:sub>
                        </m:sSub>
                      </m:e>
                    </m:d>
                  </m:oMath>
                </a14:m>
                <a:r>
                  <a:rPr lang="en-US" sz="2200" dirty="0"/>
                  <a:t>, </a:t>
                </a:r>
                <a14:m>
                  <m:oMath xmlns:m="http://schemas.openxmlformats.org/officeDocument/2006/math">
                    <m:r>
                      <a:rPr lang="en-US" sz="2200" i="1">
                        <a:latin typeface="Cambria Math" panose="02040503050406030204" pitchFamily="18" charset="0"/>
                      </a:rPr>
                      <m:t>𝑗</m:t>
                    </m:r>
                    <m:r>
                      <a:rPr lang="en-US" sz="2200" i="1">
                        <a:latin typeface="Cambria Math" panose="02040503050406030204" pitchFamily="18" charset="0"/>
                      </a:rPr>
                      <m:t>=1,2,⋯,</m:t>
                    </m:r>
                    <m:r>
                      <a:rPr lang="en-US" sz="2200" i="1">
                        <a:latin typeface="Cambria Math" panose="02040503050406030204" pitchFamily="18" charset="0"/>
                        <a:ea typeface="Cambria Math" panose="02040503050406030204" pitchFamily="18" charset="0"/>
                      </a:rPr>
                      <m:t>𝑛</m:t>
                    </m:r>
                  </m:oMath>
                </a14:m>
                <a:r>
                  <a:rPr lang="en-US" sz="2200" dirty="0"/>
                  <a:t> and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𝜀</m:t>
                        </m:r>
                      </m:e>
                      <m:sub>
                        <m:r>
                          <a:rPr lang="en-US" sz="2200" i="1">
                            <a:latin typeface="Cambria Math" panose="02040503050406030204" pitchFamily="18" charset="0"/>
                          </a:rPr>
                          <m:t>𝑗</m:t>
                        </m:r>
                      </m:sub>
                    </m:sSub>
                    <m:r>
                      <a:rPr lang="en-US" sz="2200" i="1">
                        <a:latin typeface="Cambria Math" panose="02040503050406030204" pitchFamily="18" charset="0"/>
                      </a:rPr>
                      <m:t> </m:t>
                    </m:r>
                  </m:oMath>
                </a14:m>
                <a:r>
                  <a:rPr lang="en-US" sz="2200" dirty="0"/>
                  <a:t>being different for different </a:t>
                </a:r>
                <a14:m>
                  <m:oMath xmlns:m="http://schemas.openxmlformats.org/officeDocument/2006/math">
                    <m:r>
                      <a:rPr lang="en-US" sz="2200" i="1">
                        <a:latin typeface="Cambria Math" panose="02040503050406030204" pitchFamily="18" charset="0"/>
                      </a:rPr>
                      <m:t>𝑗</m:t>
                    </m:r>
                  </m:oMath>
                </a14:m>
                <a:r>
                  <a:rPr lang="en-US" sz="2200" dirty="0"/>
                  <a:t>, which implies that alternative A</a:t>
                </a:r>
                <a:r>
                  <a:rPr lang="en-US" sz="2200" i="1" baseline="-25000" dirty="0"/>
                  <a:t>k</a:t>
                </a:r>
                <a:r>
                  <a:rPr lang="en-US" sz="2200" dirty="0"/>
                  <a:t> </a:t>
                </a:r>
                <a:r>
                  <a:rPr lang="en-US" sz="2200" b="1" i="1" dirty="0">
                    <a:solidFill>
                      <a:srgbClr val="FF0000"/>
                    </a:solidFill>
                  </a:rPr>
                  <a:t>does not benefit</a:t>
                </a:r>
                <a:r>
                  <a:rPr lang="en-US" sz="2200" dirty="0"/>
                  <a:t> (</a:t>
                </a:r>
                <a:r>
                  <a:rPr lang="en-US" sz="2200" b="1" i="1" dirty="0">
                    <a:solidFill>
                      <a:srgbClr val="FF0000"/>
                    </a:solidFill>
                  </a:rPr>
                  <a:t>or is worse off</a:t>
                </a:r>
                <a:r>
                  <a:rPr lang="en-US" sz="2200" dirty="0"/>
                  <a:t>) when compared with alternative A</a:t>
                </a:r>
                <a:r>
                  <a:rPr lang="en-US" sz="2200" i="1" baseline="-25000" dirty="0"/>
                  <a:t>l</a:t>
                </a:r>
                <a:r>
                  <a:rPr lang="en-US" sz="2200" dirty="0"/>
                  <a:t> for each criteria differently</a:t>
                </a:r>
              </a:p>
              <a:p>
                <a:pPr marL="0" indent="0">
                  <a:buNone/>
                </a:pPr>
                <a:r>
                  <a:rPr lang="en-US" sz="2200" dirty="0"/>
                  <a: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𝑘𝑗</m:t>
                        </m:r>
                      </m:sub>
                    </m:sSub>
                  </m:oMath>
                </a14:m>
                <a:r>
                  <a:rPr lang="en-US" sz="2200" dirty="0"/>
                  <a: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𝑙𝑗</m:t>
                        </m:r>
                      </m:sub>
                    </m:sSub>
                  </m:oMath>
                </a14:m>
                <a:endParaRPr lang="en-US" sz="2200" dirty="0"/>
              </a:p>
              <a:p>
                <a:pPr marL="0" indent="0">
                  <a:buNone/>
                </a:pPr>
                <a:endParaRPr lang="en-US" sz="2200" dirty="0"/>
              </a:p>
              <a:p>
                <a:pPr marL="0" indent="0">
                  <a:buNone/>
                </a:pPr>
                <a:r>
                  <a:rPr lang="en-US" sz="2200" dirty="0"/>
                  <a: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𝜀</m:t>
                        </m:r>
                      </m:e>
                      <m:sub>
                        <m:r>
                          <a:rPr lang="en-US" sz="2200" i="1">
                            <a:latin typeface="Cambria Math" panose="02040503050406030204" pitchFamily="18" charset="0"/>
                          </a:rPr>
                          <m:t>𝑗</m:t>
                        </m:r>
                        <m:r>
                          <a:rPr lang="en-US" sz="2200" i="1">
                            <a:latin typeface="Cambria Math" panose="02040503050406030204" pitchFamily="18" charset="0"/>
                          </a:rPr>
                          <m:t>1</m:t>
                        </m:r>
                      </m:sub>
                    </m:sSub>
                  </m:oMath>
                </a14:m>
                <a:endParaRPr lang="en-US" sz="2200" dirty="0"/>
              </a:p>
              <a:p>
                <a:pPr>
                  <a:buFont typeface="Wingdings" panose="05000000000000000000" pitchFamily="2" charset="2"/>
                  <a:buChar char="§"/>
                </a:pPr>
                <a:r>
                  <a:rPr lang="en-US" sz="2200" dirty="0"/>
                  <a:t>The </a:t>
                </a:r>
                <a:r>
                  <a:rPr lang="en-US" sz="2200" b="1" i="1" dirty="0">
                    <a:solidFill>
                      <a:srgbClr val="FF0000"/>
                    </a:solidFill>
                  </a:rPr>
                  <a:t>red</a:t>
                </a:r>
                <a:r>
                  <a:rPr lang="en-US" sz="2200" dirty="0"/>
                  <a:t> line depicts the region where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𝑘𝑙</m:t>
                        </m:r>
                      </m:sub>
                    </m:sSub>
                    <m:r>
                      <a:rPr lang="en-US" sz="2200" i="1">
                        <a:latin typeface="Cambria Math" panose="02040503050406030204" pitchFamily="18" charset="0"/>
                        <a:ea typeface="Cambria Math" panose="02040503050406030204" pitchFamily="18" charset="0"/>
                      </a:rPr>
                      <m:t>&lt;</m:t>
                    </m:r>
                    <m:sSub>
                      <m:sSubPr>
                        <m:ctrlPr>
                          <a:rPr lang="en-US" sz="2200" i="1">
                            <a:latin typeface="Cambria Math" panose="02040503050406030204" pitchFamily="18" charset="0"/>
                          </a:rPr>
                        </m:ctrlPr>
                      </m:sSubPr>
                      <m:e>
                        <m:r>
                          <a:rPr lang="en-US" sz="2200" i="1">
                            <a:latin typeface="Cambria Math" panose="02040503050406030204" pitchFamily="18" charset="0"/>
                          </a:rPr>
                          <m:t>𝑦</m:t>
                        </m:r>
                      </m:e>
                      <m:sub>
                        <m:r>
                          <a:rPr lang="en-US" sz="2200" i="1">
                            <a:latin typeface="Cambria Math" panose="02040503050406030204" pitchFamily="18" charset="0"/>
                          </a:rPr>
                          <m:t>𝑙𝑗</m:t>
                        </m:r>
                      </m:sub>
                    </m:sSub>
                    <m:r>
                      <a:rPr lang="en-US" sz="2200" i="1">
                        <a:latin typeface="Cambria Math" panose="02040503050406030204" pitchFamily="18" charset="0"/>
                      </a:rPr>
                      <m:t>−</m:t>
                    </m:r>
                    <m:sSub>
                      <m:sSubPr>
                        <m:ctrlPr>
                          <a:rPr lang="en-US" sz="2200" i="1">
                            <a:latin typeface="Cambria Math" panose="02040503050406030204" pitchFamily="18" charset="0"/>
                          </a:rPr>
                        </m:ctrlPr>
                      </m:sSubPr>
                      <m:e>
                        <m:r>
                          <a:rPr lang="en-US" sz="2200" i="1">
                            <a:latin typeface="Cambria Math" panose="02040503050406030204" pitchFamily="18" charset="0"/>
                          </a:rPr>
                          <m:t>𝜀</m:t>
                        </m:r>
                      </m:e>
                      <m:sub>
                        <m:r>
                          <a:rPr lang="en-US" sz="2200" i="1">
                            <a:latin typeface="Cambria Math" panose="02040503050406030204" pitchFamily="18" charset="0"/>
                          </a:rPr>
                          <m:t>𝑗</m:t>
                        </m:r>
                      </m:sub>
                    </m:sSub>
                    <m:r>
                      <a:rPr lang="en-US" sz="2200" i="1">
                        <a:latin typeface="Cambria Math" panose="02040503050406030204" pitchFamily="18" charset="0"/>
                      </a:rPr>
                      <m:t> </m:t>
                    </m:r>
                  </m:oMath>
                </a14:m>
                <a:r>
                  <a:rPr lang="en-US" sz="2200" dirty="0"/>
                  <a:t>holds such that one would get a negative  benefit by going for alternative A</a:t>
                </a:r>
                <a:r>
                  <a:rPr lang="en-US" sz="2200" i="1" baseline="-25000" dirty="0"/>
                  <a:t>k</a:t>
                </a:r>
                <a:r>
                  <a:rPr lang="en-US" sz="2200" dirty="0"/>
                  <a:t> than alternative A</a:t>
                </a:r>
                <a:r>
                  <a:rPr lang="en-US" sz="2200" i="1" baseline="-25000" dirty="0"/>
                  <a:t>l</a:t>
                </a:r>
                <a:r>
                  <a:rPr lang="en-US" sz="2200" dirty="0"/>
                  <a:t>, </a:t>
                </a:r>
                <a14:m>
                  <m:oMath xmlns:m="http://schemas.openxmlformats.org/officeDocument/2006/math">
                    <m:r>
                      <a:rPr lang="en-US" sz="2200" i="1">
                        <a:latin typeface="Cambria Math" panose="02040503050406030204" pitchFamily="18" charset="0"/>
                      </a:rPr>
                      <m:t>𝑗</m:t>
                    </m:r>
                    <m:r>
                      <a:rPr lang="en-US" sz="2200" i="1">
                        <a:latin typeface="Cambria Math" panose="02040503050406030204" pitchFamily="18" charset="0"/>
                      </a:rPr>
                      <m:t>=1,2,⋯,</m:t>
                    </m:r>
                    <m:r>
                      <a:rPr lang="en-US" sz="2200" i="1">
                        <a:latin typeface="Cambria Math" panose="02040503050406030204" pitchFamily="18" charset="0"/>
                        <a:ea typeface="Cambria Math" panose="02040503050406030204" pitchFamily="18" charset="0"/>
                      </a:rPr>
                      <m:t>𝑛</m:t>
                    </m:r>
                  </m:oMath>
                </a14:m>
                <a:endParaRPr lang="en-US" sz="2200" dirty="0"/>
              </a:p>
              <a:p>
                <a:pPr>
                  <a:buFont typeface="Wingdings" panose="05000000000000000000" pitchFamily="2" charset="2"/>
                  <a:buChar char="§"/>
                </a:pPr>
                <a:r>
                  <a:rPr lang="en-US" sz="2200" dirty="0"/>
                  <a:t>The </a:t>
                </a:r>
                <a:r>
                  <a:rPr lang="en-US" sz="2200" b="1" i="1" dirty="0">
                    <a:solidFill>
                      <a:srgbClr val="FFFF00"/>
                    </a:solidFill>
                  </a:rPr>
                  <a:t>yellow</a:t>
                </a:r>
                <a:r>
                  <a:rPr lang="en-US" sz="2200" dirty="0"/>
                  <a:t> and </a:t>
                </a:r>
                <a:r>
                  <a:rPr lang="en-US" sz="2200" b="1" i="1" dirty="0">
                    <a:solidFill>
                      <a:srgbClr val="00B050"/>
                    </a:solidFill>
                  </a:rPr>
                  <a:t>green</a:t>
                </a:r>
                <a:r>
                  <a:rPr lang="en-US" sz="2200" dirty="0"/>
                  <a:t> line denotes the </a:t>
                </a:r>
                <a:r>
                  <a:rPr lang="en-US" sz="2200" b="1" i="1" dirty="0">
                    <a:solidFill>
                      <a:srgbClr val="FF0000"/>
                    </a:solidFill>
                  </a:rPr>
                  <a:t>indifference</a:t>
                </a:r>
                <a:r>
                  <a:rPr lang="en-US" sz="2200" dirty="0"/>
                  <a:t> and </a:t>
                </a:r>
                <a:r>
                  <a:rPr lang="en-US" sz="2200" b="1" i="1" dirty="0">
                    <a:solidFill>
                      <a:srgbClr val="FF0000"/>
                    </a:solidFill>
                  </a:rPr>
                  <a:t>concordance </a:t>
                </a:r>
                <a:r>
                  <a:rPr lang="en-US" sz="2200" dirty="0"/>
                  <a:t>sets respectively for the criteria when comparing alternatives A</a:t>
                </a:r>
                <a:r>
                  <a:rPr lang="en-US" sz="2200" i="1" baseline="-25000" dirty="0"/>
                  <a:t>k</a:t>
                </a:r>
                <a:r>
                  <a:rPr lang="en-US" sz="2200" dirty="0"/>
                  <a:t> and A</a:t>
                </a:r>
                <a:r>
                  <a:rPr lang="en-US" sz="2200" i="1" baseline="-25000" dirty="0"/>
                  <a:t>l</a:t>
                </a:r>
                <a:endParaRPr lang="en-US" sz="22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638" t="-1681" b="-1541"/>
                </a:stretch>
              </a:blipFill>
            </p:spPr>
            <p:txBody>
              <a:bodyPr/>
              <a:lstStyle/>
              <a:p>
                <a:r>
                  <a:rPr lang="en-US">
                    <a:noFill/>
                  </a:rPr>
                  <a:t> </a:t>
                </a:r>
              </a:p>
            </p:txBody>
          </p:sp>
        </mc:Fallback>
      </mc:AlternateContent>
      <p:cxnSp>
        <p:nvCxnSpPr>
          <p:cNvPr id="4108" name="AutoShape 12">
            <a:extLst>
              <a:ext uri="{FF2B5EF4-FFF2-40B4-BE49-F238E27FC236}">
                <a16:creationId xmlns:a16="http://schemas.microsoft.com/office/drawing/2014/main" id="{5D2C719D-79D1-49C9-8062-724376F04AEB}"/>
              </a:ext>
            </a:extLst>
          </p:cNvPr>
          <p:cNvCxnSpPr>
            <a:cxnSpLocks noChangeShapeType="1"/>
          </p:cNvCxnSpPr>
          <p:nvPr/>
        </p:nvCxnSpPr>
        <p:spPr bwMode="auto">
          <a:xfrm>
            <a:off x="2932113" y="7426325"/>
            <a:ext cx="1454150" cy="0"/>
          </a:xfrm>
          <a:prstGeom prst="straightConnector1">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cxnSp>
      <p:cxnSp>
        <p:nvCxnSpPr>
          <p:cNvPr id="16" name="Straight Connector 15">
            <a:extLst>
              <a:ext uri="{FF2B5EF4-FFF2-40B4-BE49-F238E27FC236}">
                <a16:creationId xmlns:a16="http://schemas.microsoft.com/office/drawing/2014/main" id="{94C0A66E-F8D9-41B4-89CF-4F5CE723887B}"/>
              </a:ext>
            </a:extLst>
          </p:cNvPr>
          <p:cNvCxnSpPr>
            <a:cxnSpLocks/>
          </p:cNvCxnSpPr>
          <p:nvPr/>
        </p:nvCxnSpPr>
        <p:spPr>
          <a:xfrm>
            <a:off x="1233908" y="3785866"/>
            <a:ext cx="3603145" cy="0"/>
          </a:xfrm>
          <a:prstGeom prst="line">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8207388-14A0-40F1-BD61-D60F8009D26D}"/>
              </a:ext>
            </a:extLst>
          </p:cNvPr>
          <p:cNvCxnSpPr>
            <a:cxnSpLocks/>
          </p:cNvCxnSpPr>
          <p:nvPr/>
        </p:nvCxnSpPr>
        <p:spPr>
          <a:xfrm flipH="1">
            <a:off x="6573078" y="3772614"/>
            <a:ext cx="2120351" cy="13252"/>
          </a:xfrm>
          <a:prstGeom prst="line">
            <a:avLst/>
          </a:prstGeom>
          <a:ln w="5715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AE30BE2-D811-40B0-98F5-E45975D099AF}"/>
              </a:ext>
            </a:extLst>
          </p:cNvPr>
          <p:cNvCxnSpPr>
            <a:cxnSpLocks/>
          </p:cNvCxnSpPr>
          <p:nvPr/>
        </p:nvCxnSpPr>
        <p:spPr>
          <a:xfrm>
            <a:off x="4850315" y="3679262"/>
            <a:ext cx="0" cy="69168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C62CA61-2E76-435C-849C-04188BFB056A}"/>
              </a:ext>
            </a:extLst>
          </p:cNvPr>
          <p:cNvCxnSpPr>
            <a:cxnSpLocks/>
          </p:cNvCxnSpPr>
          <p:nvPr/>
        </p:nvCxnSpPr>
        <p:spPr>
          <a:xfrm>
            <a:off x="4850315" y="4033723"/>
            <a:ext cx="1722763" cy="0"/>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FAD458-4D23-4C85-AB43-3882C6FCE900}"/>
              </a:ext>
            </a:extLst>
          </p:cNvPr>
          <p:cNvCxnSpPr>
            <a:cxnSpLocks/>
          </p:cNvCxnSpPr>
          <p:nvPr/>
        </p:nvCxnSpPr>
        <p:spPr>
          <a:xfrm>
            <a:off x="6573078" y="3705769"/>
            <a:ext cx="0" cy="67250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FF5A453-E4A4-43E9-B9D4-E5424702C29E}"/>
              </a:ext>
            </a:extLst>
          </p:cNvPr>
          <p:cNvCxnSpPr>
            <a:cxnSpLocks/>
          </p:cNvCxnSpPr>
          <p:nvPr/>
        </p:nvCxnSpPr>
        <p:spPr>
          <a:xfrm>
            <a:off x="4850315" y="3788237"/>
            <a:ext cx="1722763" cy="0"/>
          </a:xfrm>
          <a:prstGeom prst="line">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7AD39C8E-524F-43B5-AE40-34CB04794B73}"/>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9196EF33-525F-4D57-8968-93A1A390F846}"/>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89CCC814-95B4-42A6-BC6F-3C53583D6F07}"/>
              </a:ext>
            </a:extLst>
          </p:cNvPr>
          <p:cNvSpPr>
            <a:spLocks noGrp="1"/>
          </p:cNvSpPr>
          <p:nvPr>
            <p:ph type="sldNum" sz="quarter" idx="12"/>
          </p:nvPr>
        </p:nvSpPr>
        <p:spPr/>
        <p:txBody>
          <a:bodyPr/>
          <a:lstStyle/>
          <a:p>
            <a:fld id="{9EE94C91-E7C7-4CA4-8153-EE2D68CBA75F}" type="slidenum">
              <a:rPr lang="en-US" smtClean="0"/>
              <a:t>51</a:t>
            </a:fld>
            <a:endParaRPr lang="en-US"/>
          </a:p>
        </p:txBody>
      </p:sp>
    </p:spTree>
    <p:extLst>
      <p:ext uri="{BB962C8B-B14F-4D97-AF65-F5344CB8AC3E}">
        <p14:creationId xmlns:p14="http://schemas.microsoft.com/office/powerpoint/2010/main" val="15685604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300" b="1" dirty="0">
                    <a:solidFill>
                      <a:srgbClr val="FF0000"/>
                    </a:solidFill>
                  </a:rPr>
                  <a:t>Step 3 (Determine the concordance, discordance and indifference sets)</a:t>
                </a:r>
              </a:p>
              <a:p>
                <a:pPr>
                  <a:buFont typeface="Wingdings" panose="05000000000000000000" pitchFamily="2" charset="2"/>
                  <a:buChar char="§"/>
                </a:pPr>
                <a:r>
                  <a:rPr lang="en-US" sz="2300" dirty="0"/>
                  <a:t>W</a:t>
                </a:r>
                <a14:m>
                  <m:oMath xmlns:m="http://schemas.openxmlformats.org/officeDocument/2006/math">
                    <m:r>
                      <m:rPr>
                        <m:sty m:val="p"/>
                      </m:rPr>
                      <a:rPr lang="en-US" sz="2300" b="0" i="0" smtClean="0">
                        <a:latin typeface="Cambria Math" panose="02040503050406030204" pitchFamily="18" charset="0"/>
                      </a:rPr>
                      <m:t>e</m:t>
                    </m:r>
                    <m:r>
                      <a:rPr lang="en-US" sz="2300" b="0" i="0" smtClean="0">
                        <a:latin typeface="Cambria Math" panose="02040503050406030204" pitchFamily="18" charset="0"/>
                      </a:rPr>
                      <m:t> </m:t>
                    </m:r>
                    <m:r>
                      <m:rPr>
                        <m:sty m:val="p"/>
                      </m:rPr>
                      <a:rPr lang="en-US" sz="2300" b="0" i="0" smtClean="0">
                        <a:latin typeface="Cambria Math" panose="02040503050406030204" pitchFamily="18" charset="0"/>
                      </a:rPr>
                      <m:t>already</m:t>
                    </m:r>
                    <m:r>
                      <a:rPr lang="en-US" sz="2300" b="0" i="0" smtClean="0">
                        <a:latin typeface="Cambria Math" panose="02040503050406030204" pitchFamily="18" charset="0"/>
                      </a:rPr>
                      <m:t> </m:t>
                    </m:r>
                    <m:r>
                      <m:rPr>
                        <m:sty m:val="p"/>
                      </m:rPr>
                      <a:rPr lang="en-US" sz="2300" b="0" i="0" smtClean="0">
                        <a:latin typeface="Cambria Math" panose="02040503050406030204" pitchFamily="18" charset="0"/>
                      </a:rPr>
                      <m:t>have</m:t>
                    </m:r>
                    <m:r>
                      <a:rPr lang="en-US" sz="2300" b="0" i="0" smtClean="0">
                        <a:latin typeface="Cambria Math" panose="02040503050406030204" pitchFamily="18" charset="0"/>
                      </a:rPr>
                      <m:t> </m:t>
                    </m:r>
                    <m:r>
                      <a:rPr lang="en-US" sz="2300" i="1">
                        <a:latin typeface="Cambria Math" panose="02040503050406030204" pitchFamily="18" charset="0"/>
                      </a:rPr>
                      <m:t>𝑌</m:t>
                    </m:r>
                    <m:r>
                      <a:rPr lang="en-US" sz="2300" i="1">
                        <a:latin typeface="Cambria Math" panose="02040503050406030204" pitchFamily="18" charset="0"/>
                      </a:rPr>
                      <m:t>=</m:t>
                    </m:r>
                    <m:d>
                      <m:dPr>
                        <m:begChr m:val="["/>
                        <m:endChr m:val="]"/>
                        <m:ctrlPr>
                          <a:rPr lang="en-US" sz="2300" i="1">
                            <a:latin typeface="Cambria Math" panose="02040503050406030204" pitchFamily="18" charset="0"/>
                          </a:rPr>
                        </m:ctrlPr>
                      </m:dPr>
                      <m:e>
                        <m:m>
                          <m:mPr>
                            <m:mcs>
                              <m:mc>
                                <m:mcPr>
                                  <m:count m:val="3"/>
                                  <m:mcJc m:val="center"/>
                                </m:mcPr>
                              </m:mc>
                            </m:mcs>
                            <m:ctrlPr>
                              <a:rPr lang="en-US" sz="2300" i="1">
                                <a:latin typeface="Cambria Math" panose="02040503050406030204" pitchFamily="18" charset="0"/>
                              </a:rPr>
                            </m:ctrlPr>
                          </m:mPr>
                          <m:mr>
                            <m:e>
                              <m:r>
                                <a:rPr lang="en-US" sz="2300" i="1">
                                  <a:latin typeface="Cambria Math" panose="02040503050406030204" pitchFamily="18" charset="0"/>
                                </a:rPr>
                                <m:t>0.1033</m:t>
                              </m:r>
                            </m:e>
                            <m:e>
                              <m:r>
                                <a:rPr lang="en-US" sz="2300" i="1">
                                  <a:latin typeface="Cambria Math" panose="02040503050406030204" pitchFamily="18" charset="0"/>
                                  <a:ea typeface="Cambria Math" panose="02040503050406030204" pitchFamily="18" charset="0"/>
                                </a:rPr>
                                <m:t>0.1233</m:t>
                              </m:r>
                            </m:e>
                            <m:e>
                              <m:r>
                                <a:rPr lang="en-US" sz="2300" i="1">
                                  <a:latin typeface="Cambria Math" panose="02040503050406030204" pitchFamily="18" charset="0"/>
                                </a:rPr>
                                <m:t>0.1100</m:t>
                              </m:r>
                            </m:e>
                          </m:mr>
                          <m:mr>
                            <m:e>
                              <m:r>
                                <a:rPr lang="en-US" sz="2300" i="1">
                                  <a:latin typeface="Cambria Math" panose="02040503050406030204" pitchFamily="18" charset="0"/>
                                  <a:ea typeface="Cambria Math" panose="02040503050406030204" pitchFamily="18" charset="0"/>
                                </a:rPr>
                                <m:t>0.1200</m:t>
                              </m:r>
                            </m:e>
                            <m:e>
                              <m:r>
                                <a:rPr lang="en-US" sz="2300" i="1">
                                  <a:latin typeface="Cambria Math" panose="02040503050406030204" pitchFamily="18" charset="0"/>
                                  <a:ea typeface="Cambria Math" panose="02040503050406030204" pitchFamily="18" charset="0"/>
                                </a:rPr>
                                <m:t>0.0933</m:t>
                              </m:r>
                            </m:e>
                            <m:e>
                              <m:r>
                                <a:rPr lang="en-US" sz="2300" i="1">
                                  <a:latin typeface="Cambria Math" panose="02040503050406030204" pitchFamily="18" charset="0"/>
                                  <a:ea typeface="Cambria Math" panose="02040503050406030204" pitchFamily="18" charset="0"/>
                                </a:rPr>
                                <m:t>0.1133</m:t>
                              </m:r>
                            </m:e>
                          </m:mr>
                          <m:mr>
                            <m:e>
                              <m:r>
                                <a:rPr lang="en-US" sz="2300" i="1">
                                  <a:latin typeface="Cambria Math" panose="02040503050406030204" pitchFamily="18" charset="0"/>
                                </a:rPr>
                                <m:t>0.1133</m:t>
                              </m:r>
                            </m:e>
                            <m:e>
                              <m:r>
                                <a:rPr lang="en-US" sz="2300" i="1">
                                  <a:latin typeface="Cambria Math" panose="02040503050406030204" pitchFamily="18" charset="0"/>
                                  <a:ea typeface="Cambria Math" panose="02040503050406030204" pitchFamily="18" charset="0"/>
                                </a:rPr>
                                <m:t>0.1167</m:t>
                              </m:r>
                            </m:e>
                            <m:e>
                              <m:r>
                                <a:rPr lang="en-US" sz="2300" i="1">
                                  <a:latin typeface="Cambria Math" panose="02040503050406030204" pitchFamily="18" charset="0"/>
                                </a:rPr>
                                <m:t>0.1100</m:t>
                              </m:r>
                            </m:e>
                          </m:mr>
                        </m:m>
                      </m:e>
                    </m:d>
                  </m:oMath>
                </a14:m>
                <a:r>
                  <a:rPr lang="en-US" sz="2300" dirty="0"/>
                  <a:t> </a:t>
                </a:r>
              </a:p>
              <a:p>
                <a:pPr marL="0" indent="0">
                  <a:buNone/>
                </a:pPr>
                <a:r>
                  <a:rPr lang="en-US" sz="2300" b="1" dirty="0">
                    <a:solidFill>
                      <a:srgbClr val="FF0000"/>
                    </a:solidFill>
                    <a:effectLst>
                      <a:outerShdw blurRad="38100" dist="38100" dir="2700000" algn="tl">
                        <a:srgbClr val="000000">
                          <a:alpha val="43137"/>
                        </a:srgbClr>
                      </a:outerShdw>
                    </a:effectLst>
                  </a:rPr>
                  <a:t>For C</a:t>
                </a:r>
                <a:r>
                  <a:rPr lang="en-US" sz="2300" b="1" baseline="-25000" dirty="0">
                    <a:solidFill>
                      <a:srgbClr val="FF0000"/>
                    </a:solidFill>
                    <a:effectLst>
                      <a:outerShdw blurRad="38100" dist="38100" dir="2700000" algn="tl">
                        <a:srgbClr val="000000">
                          <a:alpha val="43137"/>
                        </a:srgbClr>
                      </a:outerShdw>
                    </a:effectLst>
                  </a:rPr>
                  <a:t>11</a:t>
                </a:r>
                <a:r>
                  <a:rPr lang="en-US" sz="2300" b="1" dirty="0">
                    <a:solidFill>
                      <a:srgbClr val="FF0000"/>
                    </a:solidFill>
                    <a:effectLst>
                      <a:outerShdw blurRad="38100" dist="38100" dir="2700000" algn="tl">
                        <a:srgbClr val="000000">
                          <a:alpha val="43137"/>
                        </a:srgbClr>
                      </a:outerShdw>
                    </a:effectLst>
                  </a:rPr>
                  <a:t>, D</a:t>
                </a:r>
                <a:r>
                  <a:rPr lang="en-US" sz="2300" b="1" baseline="-25000" dirty="0">
                    <a:solidFill>
                      <a:srgbClr val="FF0000"/>
                    </a:solidFill>
                    <a:effectLst>
                      <a:outerShdw blurRad="38100" dist="38100" dir="2700000" algn="tl">
                        <a:srgbClr val="000000">
                          <a:alpha val="43137"/>
                        </a:srgbClr>
                      </a:outerShdw>
                    </a:effectLst>
                  </a:rPr>
                  <a:t>11</a:t>
                </a:r>
                <a:r>
                  <a:rPr lang="en-US" sz="2300" b="1" dirty="0">
                    <a:solidFill>
                      <a:srgbClr val="FF0000"/>
                    </a:solidFill>
                    <a:effectLst>
                      <a:outerShdw blurRad="38100" dist="38100" dir="2700000" algn="tl">
                        <a:srgbClr val="000000">
                          <a:alpha val="43137"/>
                        </a:srgbClr>
                      </a:outerShdw>
                    </a:effectLst>
                  </a:rPr>
                  <a:t> and I</a:t>
                </a:r>
                <a:r>
                  <a:rPr lang="en-US" sz="2300" b="1" baseline="-25000" dirty="0">
                    <a:solidFill>
                      <a:srgbClr val="FF0000"/>
                    </a:solidFill>
                    <a:effectLst>
                      <a:outerShdw blurRad="38100" dist="38100" dir="2700000" algn="tl">
                        <a:srgbClr val="000000">
                          <a:alpha val="43137"/>
                        </a:srgbClr>
                      </a:outerShdw>
                    </a:effectLst>
                  </a:rPr>
                  <a:t>11</a:t>
                </a:r>
                <a:endParaRPr lang="en-US" sz="23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2300" dirty="0"/>
                  <a:t>For j = 1 we have |y</a:t>
                </a:r>
                <a:r>
                  <a:rPr lang="en-US" sz="2300" baseline="-25000" dirty="0"/>
                  <a:t>11</a:t>
                </a:r>
                <a:r>
                  <a:rPr lang="en-US" sz="2300" dirty="0"/>
                  <a:t> (= 0.1033) - y</a:t>
                </a:r>
                <a:r>
                  <a:rPr lang="en-US" sz="2300" baseline="-25000" dirty="0"/>
                  <a:t>11</a:t>
                </a:r>
                <a:r>
                  <a:rPr lang="en-US" sz="2300" dirty="0"/>
                  <a:t> (= 0.1033)| </a:t>
                </a:r>
                <a:r>
                  <a:rPr lang="en-US" sz="2300" dirty="0">
                    <a:sym typeface="Symbol" panose="05050102010706020507" pitchFamily="18" charset="2"/>
                  </a:rPr>
                  <a:t></a:t>
                </a:r>
                <a:r>
                  <a:rPr lang="en-US" sz="2300" dirty="0"/>
                  <a:t> </a:t>
                </a:r>
                <a:r>
                  <a:rPr lang="en-US" sz="2300" dirty="0">
                    <a:sym typeface="Symbol" panose="05050102010706020507" pitchFamily="18" charset="2"/>
                  </a:rPr>
                  <a:t></a:t>
                </a:r>
                <a:r>
                  <a:rPr lang="en-US" sz="2300" baseline="-25000" dirty="0"/>
                  <a:t>j</a:t>
                </a:r>
                <a:r>
                  <a:rPr lang="en-US" sz="2300" dirty="0"/>
                  <a:t> (= 0.01), TRUE, hence 1 </a:t>
                </a:r>
                <a:r>
                  <a:rPr lang="pt-BR" sz="2300" dirty="0">
                    <a:sym typeface="Symbol" panose="05050102010706020507" pitchFamily="18" charset="2"/>
                  </a:rPr>
                  <a:t></a:t>
                </a:r>
                <a:r>
                  <a:rPr lang="en-US" sz="2300" dirty="0"/>
                  <a:t> I</a:t>
                </a:r>
                <a:r>
                  <a:rPr lang="en-US" sz="2300" baseline="-25000" dirty="0"/>
                  <a:t>11</a:t>
                </a:r>
                <a:endParaRPr lang="en-US" sz="2300" dirty="0"/>
              </a:p>
              <a:p>
                <a:pPr>
                  <a:buFont typeface="Wingdings" panose="05000000000000000000" pitchFamily="2" charset="2"/>
                  <a:buChar char="§"/>
                </a:pPr>
                <a:r>
                  <a:rPr lang="en-US" sz="2300" dirty="0"/>
                  <a:t>For j = 2 we have |y</a:t>
                </a:r>
                <a:r>
                  <a:rPr lang="en-US" sz="2300" baseline="-25000" dirty="0"/>
                  <a:t>12</a:t>
                </a:r>
                <a:r>
                  <a:rPr lang="en-US" sz="2300" dirty="0"/>
                  <a:t> (= 0.1233) - y</a:t>
                </a:r>
                <a:r>
                  <a:rPr lang="en-US" sz="2300" baseline="-25000" dirty="0"/>
                  <a:t>12</a:t>
                </a:r>
                <a:r>
                  <a:rPr lang="en-US" sz="2300" dirty="0"/>
                  <a:t> (= 0.1233)| </a:t>
                </a:r>
                <a:r>
                  <a:rPr lang="en-US" sz="2300" dirty="0">
                    <a:sym typeface="Symbol" panose="05050102010706020507" pitchFamily="18" charset="2"/>
                  </a:rPr>
                  <a:t></a:t>
                </a:r>
                <a:r>
                  <a:rPr lang="en-US" sz="2300" dirty="0"/>
                  <a:t> </a:t>
                </a:r>
                <a:r>
                  <a:rPr lang="en-US" sz="2300" dirty="0">
                    <a:sym typeface="Symbol" panose="05050102010706020507" pitchFamily="18" charset="2"/>
                  </a:rPr>
                  <a:t></a:t>
                </a:r>
                <a:r>
                  <a:rPr lang="en-US" sz="2300" baseline="-25000" dirty="0"/>
                  <a:t>j</a:t>
                </a:r>
                <a:r>
                  <a:rPr lang="en-US" sz="2300" dirty="0"/>
                  <a:t> (= 0.01), TRUE, hence 2 </a:t>
                </a:r>
                <a:r>
                  <a:rPr lang="pt-BR" sz="2300" dirty="0">
                    <a:sym typeface="Symbol" panose="05050102010706020507" pitchFamily="18" charset="2"/>
                  </a:rPr>
                  <a:t></a:t>
                </a:r>
                <a:r>
                  <a:rPr lang="en-US" sz="2300" dirty="0"/>
                  <a:t> I</a:t>
                </a:r>
                <a:r>
                  <a:rPr lang="en-US" sz="2300" baseline="-25000" dirty="0"/>
                  <a:t>11</a:t>
                </a:r>
                <a:endParaRPr lang="en-US" sz="2300" dirty="0"/>
              </a:p>
              <a:p>
                <a:pPr>
                  <a:buFont typeface="Wingdings" panose="05000000000000000000" pitchFamily="2" charset="2"/>
                  <a:buChar char="§"/>
                </a:pPr>
                <a:r>
                  <a:rPr lang="en-US" sz="2300" dirty="0"/>
                  <a:t>For j = 3 we have |y</a:t>
                </a:r>
                <a:r>
                  <a:rPr lang="en-US" sz="2300" baseline="-25000" dirty="0"/>
                  <a:t>13</a:t>
                </a:r>
                <a:r>
                  <a:rPr lang="en-US" sz="2300" dirty="0"/>
                  <a:t> (= 0.1100) - y</a:t>
                </a:r>
                <a:r>
                  <a:rPr lang="en-US" sz="2300" baseline="-25000" dirty="0"/>
                  <a:t>13</a:t>
                </a:r>
                <a:r>
                  <a:rPr lang="en-US" sz="2300" dirty="0"/>
                  <a:t> (= 0.1100)| </a:t>
                </a:r>
                <a:r>
                  <a:rPr lang="en-US" sz="2300" dirty="0">
                    <a:sym typeface="Symbol" panose="05050102010706020507" pitchFamily="18" charset="2"/>
                  </a:rPr>
                  <a:t></a:t>
                </a:r>
                <a:r>
                  <a:rPr lang="en-US" sz="2300" dirty="0"/>
                  <a:t> </a:t>
                </a:r>
                <a:r>
                  <a:rPr lang="en-US" sz="2300" dirty="0">
                    <a:sym typeface="Symbol" panose="05050102010706020507" pitchFamily="18" charset="2"/>
                  </a:rPr>
                  <a:t></a:t>
                </a:r>
                <a:r>
                  <a:rPr lang="en-US" sz="2300" baseline="-25000" dirty="0"/>
                  <a:t>j</a:t>
                </a:r>
                <a:r>
                  <a:rPr lang="en-US" sz="2300" dirty="0"/>
                  <a:t> (= 0.01), TRUE, hence 3 </a:t>
                </a:r>
                <a:r>
                  <a:rPr lang="pt-BR" sz="2300" dirty="0">
                    <a:sym typeface="Symbol" panose="05050102010706020507" pitchFamily="18" charset="2"/>
                  </a:rPr>
                  <a:t></a:t>
                </a:r>
                <a:r>
                  <a:rPr lang="en-US" sz="2300" dirty="0"/>
                  <a:t> I</a:t>
                </a:r>
                <a:r>
                  <a:rPr lang="en-US" sz="2300" baseline="-25000" dirty="0"/>
                  <a:t>11</a:t>
                </a:r>
                <a:endParaRPr lang="en-US" sz="2300" dirty="0"/>
              </a:p>
              <a:p>
                <a:pPr>
                  <a:buFont typeface="Wingdings" panose="05000000000000000000" pitchFamily="2" charset="2"/>
                  <a:buChar char="§"/>
                </a:pPr>
                <a:r>
                  <a:rPr lang="en-US" sz="2300" dirty="0"/>
                  <a:t>Hence: C</a:t>
                </a:r>
                <a:r>
                  <a:rPr lang="en-US" sz="2300" baseline="-25000" dirty="0"/>
                  <a:t>11</a:t>
                </a:r>
                <a:r>
                  <a:rPr lang="en-US" sz="2300" dirty="0"/>
                  <a:t> = </a:t>
                </a:r>
                <a:r>
                  <a:rPr lang="en-US" sz="2300" dirty="0">
                    <a:sym typeface="Symbol" panose="05050102010706020507" pitchFamily="18" charset="2"/>
                  </a:rPr>
                  <a:t></a:t>
                </a:r>
                <a:r>
                  <a:rPr lang="en-US" sz="2300" dirty="0"/>
                  <a:t>, I</a:t>
                </a:r>
                <a:r>
                  <a:rPr lang="en-US" sz="2300" baseline="-25000" dirty="0"/>
                  <a:t>11</a:t>
                </a:r>
                <a:r>
                  <a:rPr lang="en-US" sz="2300" dirty="0"/>
                  <a:t> = {1, 2, 3} and D</a:t>
                </a:r>
                <a:r>
                  <a:rPr lang="en-US" sz="2300" baseline="-25000" dirty="0"/>
                  <a:t>11</a:t>
                </a:r>
                <a:r>
                  <a:rPr lang="en-US" sz="2300" dirty="0"/>
                  <a:t> = </a:t>
                </a:r>
                <a:r>
                  <a:rPr lang="en-US" sz="2300" dirty="0">
                    <a:sym typeface="Symbol" panose="05050102010706020507" pitchFamily="18" charset="2"/>
                  </a:rPr>
                  <a:t></a:t>
                </a:r>
                <a:endParaRPr lang="en-US" sz="2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928" t="-182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C78BFD6-E828-49C9-8C2F-80BD6AE207E9}"/>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93A3FE15-F0C8-45D5-9E1C-EA254297D7C0}"/>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D2BB0E9E-697D-4734-BA52-1F0E6A803851}"/>
              </a:ext>
            </a:extLst>
          </p:cNvPr>
          <p:cNvSpPr>
            <a:spLocks noGrp="1"/>
          </p:cNvSpPr>
          <p:nvPr>
            <p:ph type="sldNum" sz="quarter" idx="12"/>
          </p:nvPr>
        </p:nvSpPr>
        <p:spPr/>
        <p:txBody>
          <a:bodyPr/>
          <a:lstStyle/>
          <a:p>
            <a:fld id="{9EE94C91-E7C7-4CA4-8153-EE2D68CBA75F}" type="slidenum">
              <a:rPr lang="en-US" smtClean="0"/>
              <a:t>52</a:t>
            </a:fld>
            <a:endParaRPr lang="en-US"/>
          </a:p>
        </p:txBody>
      </p:sp>
    </p:spTree>
    <p:extLst>
      <p:ext uri="{BB962C8B-B14F-4D97-AF65-F5344CB8AC3E}">
        <p14:creationId xmlns:p14="http://schemas.microsoft.com/office/powerpoint/2010/main" val="4835848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p:sp>
        <p:nvSpPr>
          <p:cNvPr id="3" name="Content Placeholder 2"/>
          <p:cNvSpPr>
            <a:spLocks noGrp="1"/>
          </p:cNvSpPr>
          <p:nvPr>
            <p:ph idx="1"/>
          </p:nvPr>
        </p:nvSpPr>
        <p:spPr>
          <a:xfrm>
            <a:off x="823686" y="1825625"/>
            <a:ext cx="10515600" cy="4351338"/>
          </a:xfrm>
        </p:spPr>
        <p:txBody>
          <a:bodyPr>
            <a:noAutofit/>
          </a:bodyPr>
          <a:lstStyle/>
          <a:p>
            <a:pPr marL="0" indent="0" algn="ctr">
              <a:buNone/>
            </a:pPr>
            <a:r>
              <a:rPr lang="en-US" sz="1800" b="1" dirty="0">
                <a:solidFill>
                  <a:srgbClr val="FF0000"/>
                </a:solidFill>
              </a:rPr>
              <a:t>Step 3 (Determine the concordance, discordance and indifference sets)</a:t>
            </a:r>
          </a:p>
          <a:p>
            <a:pPr marL="0" indent="0">
              <a:buNone/>
            </a:pPr>
            <a:r>
              <a:rPr lang="en-US" sz="1800" b="1" dirty="0">
                <a:solidFill>
                  <a:srgbClr val="FF0000"/>
                </a:solidFill>
                <a:effectLst>
                  <a:outerShdw blurRad="38100" dist="38100" dir="2700000" algn="tl">
                    <a:srgbClr val="000000">
                      <a:alpha val="43137"/>
                    </a:srgbClr>
                  </a:outerShdw>
                </a:effectLst>
              </a:rPr>
              <a:t>For C</a:t>
            </a:r>
            <a:r>
              <a:rPr lang="en-US" sz="1800" b="1" baseline="-25000" dirty="0">
                <a:solidFill>
                  <a:srgbClr val="FF0000"/>
                </a:solidFill>
                <a:effectLst>
                  <a:outerShdw blurRad="38100" dist="38100" dir="2700000" algn="tl">
                    <a:srgbClr val="000000">
                      <a:alpha val="43137"/>
                    </a:srgbClr>
                  </a:outerShdw>
                </a:effectLst>
              </a:rPr>
              <a:t>12</a:t>
            </a:r>
            <a:r>
              <a:rPr lang="en-US" sz="1800" b="1" dirty="0">
                <a:solidFill>
                  <a:srgbClr val="FF0000"/>
                </a:solidFill>
                <a:effectLst>
                  <a:outerShdw blurRad="38100" dist="38100" dir="2700000" algn="tl">
                    <a:srgbClr val="000000">
                      <a:alpha val="43137"/>
                    </a:srgbClr>
                  </a:outerShdw>
                </a:effectLst>
              </a:rPr>
              <a:t>,D</a:t>
            </a:r>
            <a:r>
              <a:rPr lang="en-US" sz="1800" b="1" baseline="-25000" dirty="0">
                <a:solidFill>
                  <a:srgbClr val="FF0000"/>
                </a:solidFill>
                <a:effectLst>
                  <a:outerShdw blurRad="38100" dist="38100" dir="2700000" algn="tl">
                    <a:srgbClr val="000000">
                      <a:alpha val="43137"/>
                    </a:srgbClr>
                  </a:outerShdw>
                </a:effectLst>
              </a:rPr>
              <a:t>12</a:t>
            </a:r>
            <a:r>
              <a:rPr lang="en-US" sz="1800" b="1" dirty="0">
                <a:solidFill>
                  <a:srgbClr val="FF0000"/>
                </a:solidFill>
                <a:effectLst>
                  <a:outerShdw blurRad="38100" dist="38100" dir="2700000" algn="tl">
                    <a:srgbClr val="000000">
                      <a:alpha val="43137"/>
                    </a:srgbClr>
                  </a:outerShdw>
                </a:effectLst>
              </a:rPr>
              <a:t> and I</a:t>
            </a:r>
            <a:r>
              <a:rPr lang="en-US" sz="1800" b="1" baseline="-25000" dirty="0">
                <a:solidFill>
                  <a:srgbClr val="FF0000"/>
                </a:solidFill>
                <a:effectLst>
                  <a:outerShdw blurRad="38100" dist="38100" dir="2700000" algn="tl">
                    <a:srgbClr val="000000">
                      <a:alpha val="43137"/>
                    </a:srgbClr>
                  </a:outerShdw>
                </a:effectLst>
              </a:rPr>
              <a:t>12</a:t>
            </a:r>
            <a:endParaRPr lang="en-US" sz="18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1800" dirty="0"/>
              <a:t>For j = 1 we have y</a:t>
            </a:r>
            <a:r>
              <a:rPr lang="en-US" sz="1800" baseline="-25000" dirty="0"/>
              <a:t>11</a:t>
            </a:r>
            <a:r>
              <a:rPr lang="en-US" sz="1800" dirty="0"/>
              <a:t> (= 0.1033) &lt; y</a:t>
            </a:r>
            <a:r>
              <a:rPr lang="en-US" sz="1800" baseline="-25000" dirty="0"/>
              <a:t>21</a:t>
            </a:r>
            <a:r>
              <a:rPr lang="en-US" sz="1800" dirty="0"/>
              <a:t> (= 0.1200) - </a:t>
            </a:r>
            <a:r>
              <a:rPr lang="en-US" sz="1800" dirty="0">
                <a:sym typeface="Symbol" panose="05050102010706020507" pitchFamily="18" charset="2"/>
              </a:rPr>
              <a:t></a:t>
            </a:r>
            <a:r>
              <a:rPr lang="en-US" sz="1800" baseline="-25000" dirty="0"/>
              <a:t>j</a:t>
            </a:r>
            <a:r>
              <a:rPr lang="en-US" sz="1800" dirty="0"/>
              <a:t> (= 0.01), TRUE, hence 1 </a:t>
            </a:r>
            <a:r>
              <a:rPr lang="pt-BR" sz="1800" dirty="0">
                <a:sym typeface="Symbol" panose="05050102010706020507" pitchFamily="18" charset="2"/>
              </a:rPr>
              <a:t></a:t>
            </a:r>
            <a:r>
              <a:rPr lang="en-US" sz="1800" dirty="0"/>
              <a:t> D</a:t>
            </a:r>
            <a:r>
              <a:rPr lang="en-US" sz="1800" baseline="-25000" dirty="0"/>
              <a:t>12</a:t>
            </a:r>
            <a:endParaRPr lang="en-US" sz="1800" dirty="0"/>
          </a:p>
          <a:p>
            <a:pPr>
              <a:buFont typeface="Wingdings" panose="05000000000000000000" pitchFamily="2" charset="2"/>
              <a:buChar char="§"/>
            </a:pPr>
            <a:r>
              <a:rPr lang="en-US" sz="1800" dirty="0"/>
              <a:t>For j = 2 we have y</a:t>
            </a:r>
            <a:r>
              <a:rPr lang="en-US" sz="1800" baseline="-25000" dirty="0"/>
              <a:t>12</a:t>
            </a:r>
            <a:r>
              <a:rPr lang="en-US" sz="1800" dirty="0"/>
              <a:t> (= 0.1233) &gt; y</a:t>
            </a:r>
            <a:r>
              <a:rPr lang="en-US" sz="1800" baseline="-25000" dirty="0"/>
              <a:t>22</a:t>
            </a:r>
            <a:r>
              <a:rPr lang="en-US" sz="1800" dirty="0"/>
              <a:t> (= 0.0933) + </a:t>
            </a:r>
            <a:r>
              <a:rPr lang="en-US" sz="1800" dirty="0">
                <a:sym typeface="Symbol" panose="05050102010706020507" pitchFamily="18" charset="2"/>
              </a:rPr>
              <a:t></a:t>
            </a:r>
            <a:r>
              <a:rPr lang="en-US" sz="1800" baseline="-25000" dirty="0"/>
              <a:t>j</a:t>
            </a:r>
            <a:r>
              <a:rPr lang="en-US" sz="1800" dirty="0"/>
              <a:t> (= 0.01), TRUE, hence 2 </a:t>
            </a:r>
            <a:r>
              <a:rPr lang="pt-BR" sz="1800" dirty="0">
                <a:sym typeface="Symbol" panose="05050102010706020507" pitchFamily="18" charset="2"/>
              </a:rPr>
              <a:t></a:t>
            </a:r>
            <a:r>
              <a:rPr lang="en-US" sz="1800" dirty="0"/>
              <a:t> C</a:t>
            </a:r>
            <a:r>
              <a:rPr lang="en-US" sz="1800" baseline="-25000" dirty="0"/>
              <a:t>12</a:t>
            </a:r>
            <a:endParaRPr lang="en-US" sz="1800" dirty="0"/>
          </a:p>
          <a:p>
            <a:pPr>
              <a:buFont typeface="Wingdings" panose="05000000000000000000" pitchFamily="2" charset="2"/>
              <a:buChar char="§"/>
            </a:pPr>
            <a:r>
              <a:rPr lang="en-US" sz="1800" dirty="0"/>
              <a:t>For j = 3 we have |y</a:t>
            </a:r>
            <a:r>
              <a:rPr lang="en-US" sz="1800" baseline="-25000" dirty="0"/>
              <a:t>13</a:t>
            </a:r>
            <a:r>
              <a:rPr lang="en-US" sz="1800" dirty="0"/>
              <a:t> (= 0.1100) - y</a:t>
            </a:r>
            <a:r>
              <a:rPr lang="en-US" sz="1800" baseline="-25000" dirty="0"/>
              <a:t>23</a:t>
            </a:r>
            <a:r>
              <a:rPr lang="en-US" sz="1800" dirty="0"/>
              <a:t> (= 0.1167)| </a:t>
            </a:r>
            <a:r>
              <a:rPr lang="en-US" sz="1800" dirty="0">
                <a:sym typeface="Symbol" panose="05050102010706020507" pitchFamily="18" charset="2"/>
              </a:rPr>
              <a:t></a:t>
            </a:r>
            <a:r>
              <a:rPr lang="en-US" sz="1800" dirty="0"/>
              <a:t> </a:t>
            </a:r>
            <a:r>
              <a:rPr lang="en-US" sz="1800" dirty="0">
                <a:sym typeface="Symbol" panose="05050102010706020507" pitchFamily="18" charset="2"/>
              </a:rPr>
              <a:t></a:t>
            </a:r>
            <a:r>
              <a:rPr lang="en-US" sz="1800" baseline="-25000" dirty="0"/>
              <a:t>j</a:t>
            </a:r>
            <a:r>
              <a:rPr lang="en-US" sz="1800" dirty="0"/>
              <a:t> (= 0.01), TRUE, hence 3 </a:t>
            </a:r>
            <a:r>
              <a:rPr lang="pt-BR" sz="1800" dirty="0">
                <a:sym typeface="Symbol" panose="05050102010706020507" pitchFamily="18" charset="2"/>
              </a:rPr>
              <a:t></a:t>
            </a:r>
            <a:r>
              <a:rPr lang="en-US" sz="1800" dirty="0"/>
              <a:t> I</a:t>
            </a:r>
            <a:r>
              <a:rPr lang="en-US" sz="1800" baseline="-25000" dirty="0"/>
              <a:t>12</a:t>
            </a:r>
            <a:endParaRPr lang="en-US" sz="1800" dirty="0"/>
          </a:p>
          <a:p>
            <a:pPr>
              <a:buFont typeface="Wingdings" panose="05000000000000000000" pitchFamily="2" charset="2"/>
              <a:buChar char="§"/>
            </a:pPr>
            <a:r>
              <a:rPr lang="en-US" sz="1800" dirty="0"/>
              <a:t>Hence: C</a:t>
            </a:r>
            <a:r>
              <a:rPr lang="en-US" sz="1800" baseline="-25000" dirty="0"/>
              <a:t>12</a:t>
            </a:r>
            <a:r>
              <a:rPr lang="en-US" sz="1800" dirty="0"/>
              <a:t> = {2}, I</a:t>
            </a:r>
            <a:r>
              <a:rPr lang="en-US" sz="1800" baseline="-25000" dirty="0"/>
              <a:t>12</a:t>
            </a:r>
            <a:r>
              <a:rPr lang="en-US" sz="1800" dirty="0"/>
              <a:t> = {3} and D</a:t>
            </a:r>
            <a:r>
              <a:rPr lang="en-US" sz="1800" baseline="-25000" dirty="0"/>
              <a:t>12</a:t>
            </a:r>
            <a:r>
              <a:rPr lang="en-US" sz="1800" dirty="0"/>
              <a:t> = {1}</a:t>
            </a:r>
          </a:p>
          <a:p>
            <a:pPr marL="0" indent="0">
              <a:buNone/>
            </a:pPr>
            <a:r>
              <a:rPr lang="en-US" sz="1800" b="1" dirty="0">
                <a:solidFill>
                  <a:srgbClr val="FF0000"/>
                </a:solidFill>
                <a:effectLst>
                  <a:outerShdw blurRad="38100" dist="38100" dir="2700000" algn="tl">
                    <a:srgbClr val="000000">
                      <a:alpha val="43137"/>
                    </a:srgbClr>
                  </a:outerShdw>
                </a:effectLst>
              </a:rPr>
              <a:t>For C</a:t>
            </a:r>
            <a:r>
              <a:rPr lang="en-US" sz="1800" b="1" baseline="-25000" dirty="0">
                <a:solidFill>
                  <a:srgbClr val="FF0000"/>
                </a:solidFill>
                <a:effectLst>
                  <a:outerShdw blurRad="38100" dist="38100" dir="2700000" algn="tl">
                    <a:srgbClr val="000000">
                      <a:alpha val="43137"/>
                    </a:srgbClr>
                  </a:outerShdw>
                </a:effectLst>
              </a:rPr>
              <a:t>13</a:t>
            </a:r>
            <a:r>
              <a:rPr lang="en-US" sz="1800" b="1" dirty="0">
                <a:solidFill>
                  <a:srgbClr val="FF0000"/>
                </a:solidFill>
                <a:effectLst>
                  <a:outerShdw blurRad="38100" dist="38100" dir="2700000" algn="tl">
                    <a:srgbClr val="000000">
                      <a:alpha val="43137"/>
                    </a:srgbClr>
                  </a:outerShdw>
                </a:effectLst>
              </a:rPr>
              <a:t>,D</a:t>
            </a:r>
            <a:r>
              <a:rPr lang="en-US" sz="1800" b="1" baseline="-25000" dirty="0">
                <a:solidFill>
                  <a:srgbClr val="FF0000"/>
                </a:solidFill>
                <a:effectLst>
                  <a:outerShdw blurRad="38100" dist="38100" dir="2700000" algn="tl">
                    <a:srgbClr val="000000">
                      <a:alpha val="43137"/>
                    </a:srgbClr>
                  </a:outerShdw>
                </a:effectLst>
              </a:rPr>
              <a:t>13</a:t>
            </a:r>
            <a:r>
              <a:rPr lang="en-US" sz="1800" b="1" dirty="0">
                <a:solidFill>
                  <a:srgbClr val="FF0000"/>
                </a:solidFill>
                <a:effectLst>
                  <a:outerShdw blurRad="38100" dist="38100" dir="2700000" algn="tl">
                    <a:srgbClr val="000000">
                      <a:alpha val="43137"/>
                    </a:srgbClr>
                  </a:outerShdw>
                </a:effectLst>
              </a:rPr>
              <a:t> and I</a:t>
            </a:r>
            <a:r>
              <a:rPr lang="en-US" sz="1800" b="1" baseline="-25000" dirty="0">
                <a:solidFill>
                  <a:srgbClr val="FF0000"/>
                </a:solidFill>
                <a:effectLst>
                  <a:outerShdw blurRad="38100" dist="38100" dir="2700000" algn="tl">
                    <a:srgbClr val="000000">
                      <a:alpha val="43137"/>
                    </a:srgbClr>
                  </a:outerShdw>
                </a:effectLst>
              </a:rPr>
              <a:t>13</a:t>
            </a:r>
            <a:endParaRPr lang="en-US" sz="18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1800" dirty="0"/>
              <a:t>For j = 1 we have |y</a:t>
            </a:r>
            <a:r>
              <a:rPr lang="en-US" sz="1800" baseline="-25000" dirty="0"/>
              <a:t>11</a:t>
            </a:r>
            <a:r>
              <a:rPr lang="en-US" sz="1800" dirty="0"/>
              <a:t> (= 0.1033) - y</a:t>
            </a:r>
            <a:r>
              <a:rPr lang="en-US" sz="1800" baseline="-25000" dirty="0"/>
              <a:t>31</a:t>
            </a:r>
            <a:r>
              <a:rPr lang="en-US" sz="1800" dirty="0"/>
              <a:t> (= 0.1133)| </a:t>
            </a:r>
            <a:r>
              <a:rPr lang="en-US" sz="1800" dirty="0">
                <a:sym typeface="Symbol" panose="05050102010706020507" pitchFamily="18" charset="2"/>
              </a:rPr>
              <a:t></a:t>
            </a:r>
            <a:r>
              <a:rPr lang="en-US" sz="1800" dirty="0"/>
              <a:t> </a:t>
            </a:r>
            <a:r>
              <a:rPr lang="en-US" sz="1800" dirty="0">
                <a:sym typeface="Symbol" panose="05050102010706020507" pitchFamily="18" charset="2"/>
              </a:rPr>
              <a:t></a:t>
            </a:r>
            <a:r>
              <a:rPr lang="en-US" sz="1800" baseline="-25000" dirty="0"/>
              <a:t>j</a:t>
            </a:r>
            <a:r>
              <a:rPr lang="en-US" sz="1800" dirty="0"/>
              <a:t> (= 0.01), TRUE, hence 1 </a:t>
            </a:r>
            <a:r>
              <a:rPr lang="pt-BR" sz="1800" dirty="0">
                <a:sym typeface="Symbol" panose="05050102010706020507" pitchFamily="18" charset="2"/>
              </a:rPr>
              <a:t></a:t>
            </a:r>
            <a:r>
              <a:rPr lang="en-US" sz="1800" dirty="0"/>
              <a:t> I</a:t>
            </a:r>
            <a:r>
              <a:rPr lang="en-US" sz="1800" baseline="-25000" dirty="0"/>
              <a:t>13</a:t>
            </a:r>
            <a:endParaRPr lang="en-US" sz="1800" dirty="0"/>
          </a:p>
          <a:p>
            <a:pPr>
              <a:buFont typeface="Wingdings" panose="05000000000000000000" pitchFamily="2" charset="2"/>
              <a:buChar char="§"/>
            </a:pPr>
            <a:r>
              <a:rPr lang="en-US" sz="1800" dirty="0"/>
              <a:t>For j = 2 we have |y</a:t>
            </a:r>
            <a:r>
              <a:rPr lang="en-US" sz="1800" baseline="-25000" dirty="0"/>
              <a:t>12</a:t>
            </a:r>
            <a:r>
              <a:rPr lang="en-US" sz="1800" dirty="0"/>
              <a:t> (= 0.1233) - y</a:t>
            </a:r>
            <a:r>
              <a:rPr lang="en-US" sz="1800" baseline="-25000" dirty="0"/>
              <a:t>32</a:t>
            </a:r>
            <a:r>
              <a:rPr lang="en-US" sz="1800" dirty="0"/>
              <a:t> (= 0.1167)| </a:t>
            </a:r>
            <a:r>
              <a:rPr lang="en-US" sz="1800" dirty="0">
                <a:sym typeface="Symbol" panose="05050102010706020507" pitchFamily="18" charset="2"/>
              </a:rPr>
              <a:t></a:t>
            </a:r>
            <a:r>
              <a:rPr lang="en-US" sz="1800" dirty="0"/>
              <a:t> </a:t>
            </a:r>
            <a:r>
              <a:rPr lang="en-US" sz="1800" dirty="0">
                <a:sym typeface="Symbol" panose="05050102010706020507" pitchFamily="18" charset="2"/>
              </a:rPr>
              <a:t></a:t>
            </a:r>
            <a:r>
              <a:rPr lang="en-US" sz="1800" baseline="-25000" dirty="0"/>
              <a:t>j</a:t>
            </a:r>
            <a:r>
              <a:rPr lang="en-US" sz="1800" dirty="0"/>
              <a:t> (= 0.01), TRUE, hence 2 </a:t>
            </a:r>
            <a:r>
              <a:rPr lang="pt-BR" sz="1800" dirty="0">
                <a:sym typeface="Symbol" panose="05050102010706020507" pitchFamily="18" charset="2"/>
              </a:rPr>
              <a:t></a:t>
            </a:r>
            <a:r>
              <a:rPr lang="en-US" sz="1800" dirty="0"/>
              <a:t> I</a:t>
            </a:r>
            <a:r>
              <a:rPr lang="en-US" sz="1800" baseline="-25000" dirty="0"/>
              <a:t>13</a:t>
            </a:r>
            <a:endParaRPr lang="en-US" sz="1800" dirty="0"/>
          </a:p>
          <a:p>
            <a:pPr>
              <a:buFont typeface="Wingdings" panose="05000000000000000000" pitchFamily="2" charset="2"/>
              <a:buChar char="§"/>
            </a:pPr>
            <a:r>
              <a:rPr lang="en-US" sz="1800" dirty="0"/>
              <a:t>For j = 3 we have |y</a:t>
            </a:r>
            <a:r>
              <a:rPr lang="en-US" sz="1800" baseline="-25000" dirty="0"/>
              <a:t>13</a:t>
            </a:r>
            <a:r>
              <a:rPr lang="en-US" sz="1800" dirty="0"/>
              <a:t> (= 0.1100) - y</a:t>
            </a:r>
            <a:r>
              <a:rPr lang="en-US" sz="1800" baseline="-25000" dirty="0"/>
              <a:t>33</a:t>
            </a:r>
            <a:r>
              <a:rPr lang="en-US" sz="1800" dirty="0"/>
              <a:t> (= 0.1100)| </a:t>
            </a:r>
            <a:r>
              <a:rPr lang="en-US" sz="1800" dirty="0">
                <a:sym typeface="Symbol" panose="05050102010706020507" pitchFamily="18" charset="2"/>
              </a:rPr>
              <a:t></a:t>
            </a:r>
            <a:r>
              <a:rPr lang="en-US" sz="1800" dirty="0"/>
              <a:t> </a:t>
            </a:r>
            <a:r>
              <a:rPr lang="en-US" sz="1800" dirty="0">
                <a:sym typeface="Symbol" panose="05050102010706020507" pitchFamily="18" charset="2"/>
              </a:rPr>
              <a:t></a:t>
            </a:r>
            <a:r>
              <a:rPr lang="en-US" sz="1800" baseline="-25000" dirty="0"/>
              <a:t>j</a:t>
            </a:r>
            <a:r>
              <a:rPr lang="en-US" sz="1800" dirty="0"/>
              <a:t> (= 0.01), TRUE, hence 3 </a:t>
            </a:r>
            <a:r>
              <a:rPr lang="pt-BR" sz="1800" dirty="0">
                <a:sym typeface="Symbol" panose="05050102010706020507" pitchFamily="18" charset="2"/>
              </a:rPr>
              <a:t></a:t>
            </a:r>
            <a:r>
              <a:rPr lang="en-US" sz="1800" dirty="0"/>
              <a:t> I</a:t>
            </a:r>
            <a:r>
              <a:rPr lang="en-US" sz="1800" baseline="-25000" dirty="0"/>
              <a:t>13</a:t>
            </a:r>
            <a:endParaRPr lang="en-US" sz="1800" dirty="0"/>
          </a:p>
          <a:p>
            <a:pPr>
              <a:buFont typeface="Wingdings" panose="05000000000000000000" pitchFamily="2" charset="2"/>
              <a:buChar char="§"/>
            </a:pPr>
            <a:r>
              <a:rPr lang="en-US" sz="1800" dirty="0"/>
              <a:t>Hence: C</a:t>
            </a:r>
            <a:r>
              <a:rPr lang="en-US" sz="1800" baseline="-25000" dirty="0"/>
              <a:t>13</a:t>
            </a:r>
            <a:r>
              <a:rPr lang="en-US" sz="1800" dirty="0"/>
              <a:t> = </a:t>
            </a:r>
            <a:r>
              <a:rPr lang="en-US" sz="1800" dirty="0">
                <a:sym typeface="Symbol" panose="05050102010706020507" pitchFamily="18" charset="2"/>
              </a:rPr>
              <a:t></a:t>
            </a:r>
            <a:r>
              <a:rPr lang="en-US" sz="1800" dirty="0"/>
              <a:t>, I</a:t>
            </a:r>
            <a:r>
              <a:rPr lang="en-US" sz="1800" baseline="-25000" dirty="0"/>
              <a:t>13</a:t>
            </a:r>
            <a:r>
              <a:rPr lang="en-US" sz="1800" dirty="0"/>
              <a:t> = {1, 2, 3} and D</a:t>
            </a:r>
            <a:r>
              <a:rPr lang="en-US" sz="1800" baseline="-25000" dirty="0"/>
              <a:t>13</a:t>
            </a:r>
            <a:r>
              <a:rPr lang="en-US" sz="1800" dirty="0"/>
              <a:t> = </a:t>
            </a:r>
            <a:r>
              <a:rPr lang="en-US" sz="1800" dirty="0">
                <a:sym typeface="Symbol" panose="05050102010706020507" pitchFamily="18" charset="2"/>
              </a:rPr>
              <a:t></a:t>
            </a:r>
            <a:endParaRPr lang="en-US" sz="1800" dirty="0"/>
          </a:p>
        </p:txBody>
      </p:sp>
      <p:sp>
        <p:nvSpPr>
          <p:cNvPr id="4" name="Date Placeholder 3">
            <a:extLst>
              <a:ext uri="{FF2B5EF4-FFF2-40B4-BE49-F238E27FC236}">
                <a16:creationId xmlns:a16="http://schemas.microsoft.com/office/drawing/2014/main" id="{BFB88A4E-68B6-4953-AB37-FB4D632FA823}"/>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9428BF51-FC20-4BD0-8E28-3E3018FA3DB1}"/>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A924512A-B4F2-40A2-8508-5556E54FDC84}"/>
              </a:ext>
            </a:extLst>
          </p:cNvPr>
          <p:cNvSpPr>
            <a:spLocks noGrp="1"/>
          </p:cNvSpPr>
          <p:nvPr>
            <p:ph type="sldNum" sz="quarter" idx="12"/>
          </p:nvPr>
        </p:nvSpPr>
        <p:spPr/>
        <p:txBody>
          <a:bodyPr/>
          <a:lstStyle/>
          <a:p>
            <a:fld id="{9EE94C91-E7C7-4CA4-8153-EE2D68CBA75F}" type="slidenum">
              <a:rPr lang="en-US" smtClean="0"/>
              <a:t>53</a:t>
            </a:fld>
            <a:endParaRPr lang="en-US"/>
          </a:p>
        </p:txBody>
      </p:sp>
    </p:spTree>
    <p:extLst>
      <p:ext uri="{BB962C8B-B14F-4D97-AF65-F5344CB8AC3E}">
        <p14:creationId xmlns:p14="http://schemas.microsoft.com/office/powerpoint/2010/main" val="17367428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1900" b="1" dirty="0">
                <a:solidFill>
                  <a:srgbClr val="FF0000"/>
                </a:solidFill>
              </a:rPr>
              <a:t>Step 3 (Determine the concordance, discordance and indifference sets)</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21</a:t>
            </a:r>
            <a:r>
              <a:rPr lang="en-US" sz="2000" b="1" dirty="0">
                <a:solidFill>
                  <a:srgbClr val="FF0000"/>
                </a:solidFill>
                <a:effectLst>
                  <a:outerShdw blurRad="38100" dist="38100" dir="2700000" algn="tl">
                    <a:srgbClr val="000000">
                      <a:alpha val="43137"/>
                    </a:srgbClr>
                  </a:outerShdw>
                </a:effectLst>
              </a:rPr>
              <a:t>,D</a:t>
            </a:r>
            <a:r>
              <a:rPr lang="en-US" sz="2000" b="1" baseline="-25000" dirty="0">
                <a:solidFill>
                  <a:srgbClr val="FF0000"/>
                </a:solidFill>
                <a:effectLst>
                  <a:outerShdw blurRad="38100" dist="38100" dir="2700000" algn="tl">
                    <a:srgbClr val="000000">
                      <a:alpha val="43137"/>
                    </a:srgbClr>
                  </a:outerShdw>
                </a:effectLst>
              </a:rPr>
              <a:t>21</a:t>
            </a:r>
            <a:r>
              <a:rPr lang="en-US" sz="2000" b="1" dirty="0">
                <a:solidFill>
                  <a:srgbClr val="FF0000"/>
                </a:solidFill>
                <a:effectLst>
                  <a:outerShdw blurRad="38100" dist="38100" dir="2700000" algn="tl">
                    <a:srgbClr val="000000">
                      <a:alpha val="43137"/>
                    </a:srgbClr>
                  </a:outerShdw>
                </a:effectLst>
              </a:rPr>
              <a:t> and I</a:t>
            </a:r>
            <a:r>
              <a:rPr lang="en-US" sz="2000" b="1" baseline="-25000" dirty="0">
                <a:solidFill>
                  <a:srgbClr val="FF0000"/>
                </a:solidFill>
                <a:effectLst>
                  <a:outerShdw blurRad="38100" dist="38100" dir="2700000" algn="tl">
                    <a:srgbClr val="000000">
                      <a:alpha val="43137"/>
                    </a:srgbClr>
                  </a:outerShdw>
                </a:effectLst>
              </a:rPr>
              <a:t>21</a:t>
            </a:r>
            <a:endParaRPr lang="en-US" sz="19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1900" dirty="0"/>
              <a:t>For j = 1 we have y</a:t>
            </a:r>
            <a:r>
              <a:rPr lang="en-US" sz="1900" baseline="-25000" dirty="0"/>
              <a:t>21</a:t>
            </a:r>
            <a:r>
              <a:rPr lang="en-US" sz="1900" dirty="0"/>
              <a:t> (= 0.1200) &gt; y</a:t>
            </a:r>
            <a:r>
              <a:rPr lang="en-US" sz="1900" baseline="-25000" dirty="0"/>
              <a:t>11</a:t>
            </a:r>
            <a:r>
              <a:rPr lang="en-US" sz="1900" dirty="0"/>
              <a:t> (= 0.1033) + </a:t>
            </a:r>
            <a:r>
              <a:rPr lang="en-US" sz="1900" dirty="0">
                <a:sym typeface="Symbol" panose="05050102010706020507" pitchFamily="18" charset="2"/>
              </a:rPr>
              <a:t></a:t>
            </a:r>
            <a:r>
              <a:rPr lang="en-US" sz="1900" baseline="-25000" dirty="0"/>
              <a:t>j</a:t>
            </a:r>
            <a:r>
              <a:rPr lang="en-US" sz="1900" dirty="0"/>
              <a:t> (= 0.01), TRUE, hence 1 </a:t>
            </a:r>
            <a:r>
              <a:rPr lang="pt-BR" sz="1900" dirty="0">
                <a:sym typeface="Symbol" panose="05050102010706020507" pitchFamily="18" charset="2"/>
              </a:rPr>
              <a:t></a:t>
            </a:r>
            <a:r>
              <a:rPr lang="en-US" sz="1900" dirty="0"/>
              <a:t> C</a:t>
            </a:r>
            <a:r>
              <a:rPr lang="en-US" sz="1900" baseline="-25000" dirty="0"/>
              <a:t>21</a:t>
            </a:r>
            <a:endParaRPr lang="en-US" sz="1900" dirty="0"/>
          </a:p>
          <a:p>
            <a:pPr>
              <a:buFont typeface="Wingdings" panose="05000000000000000000" pitchFamily="2" charset="2"/>
              <a:buChar char="§"/>
            </a:pPr>
            <a:r>
              <a:rPr lang="en-US" sz="1900" dirty="0"/>
              <a:t>For j = 2 we have y</a:t>
            </a:r>
            <a:r>
              <a:rPr lang="en-US" sz="1900" baseline="-25000" dirty="0"/>
              <a:t>22</a:t>
            </a:r>
            <a:r>
              <a:rPr lang="en-US" sz="1900" dirty="0"/>
              <a:t> (= 0.0933) &lt; y</a:t>
            </a:r>
            <a:r>
              <a:rPr lang="en-US" sz="1900" baseline="-25000" dirty="0"/>
              <a:t>12</a:t>
            </a:r>
            <a:r>
              <a:rPr lang="en-US" sz="1900" dirty="0"/>
              <a:t> (= 0.1233) - </a:t>
            </a:r>
            <a:r>
              <a:rPr lang="en-US" sz="1900" dirty="0">
                <a:sym typeface="Symbol" panose="05050102010706020507" pitchFamily="18" charset="2"/>
              </a:rPr>
              <a:t></a:t>
            </a:r>
            <a:r>
              <a:rPr lang="en-US" sz="1900" baseline="-25000" dirty="0"/>
              <a:t>j</a:t>
            </a:r>
            <a:r>
              <a:rPr lang="en-US" sz="1900" dirty="0"/>
              <a:t> (= 0.01), TRUE, hence 2 </a:t>
            </a:r>
            <a:r>
              <a:rPr lang="pt-BR" sz="1900" dirty="0">
                <a:sym typeface="Symbol" panose="05050102010706020507" pitchFamily="18" charset="2"/>
              </a:rPr>
              <a:t></a:t>
            </a:r>
            <a:r>
              <a:rPr lang="en-US" sz="1900" dirty="0"/>
              <a:t> D</a:t>
            </a:r>
            <a:r>
              <a:rPr lang="en-US" sz="1900" baseline="-25000" dirty="0"/>
              <a:t>21</a:t>
            </a:r>
            <a:endParaRPr lang="en-US" sz="1900" dirty="0"/>
          </a:p>
          <a:p>
            <a:pPr>
              <a:buFont typeface="Wingdings" panose="05000000000000000000" pitchFamily="2" charset="2"/>
              <a:buChar char="§"/>
            </a:pPr>
            <a:r>
              <a:rPr lang="en-US" sz="1900" dirty="0"/>
              <a:t>For j = 3 we have |y</a:t>
            </a:r>
            <a:r>
              <a:rPr lang="en-US" sz="1900" baseline="-25000" dirty="0"/>
              <a:t>23</a:t>
            </a:r>
            <a:r>
              <a:rPr lang="en-US" sz="1900" dirty="0"/>
              <a:t> (= 0.1133) - y</a:t>
            </a:r>
            <a:r>
              <a:rPr lang="en-US" sz="1900" baseline="-25000" dirty="0"/>
              <a:t>13</a:t>
            </a:r>
            <a:r>
              <a:rPr lang="en-US" sz="1900" dirty="0"/>
              <a:t> (= 0.1100)|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3 </a:t>
            </a:r>
            <a:r>
              <a:rPr lang="pt-BR" sz="1900" dirty="0">
                <a:sym typeface="Symbol" panose="05050102010706020507" pitchFamily="18" charset="2"/>
              </a:rPr>
              <a:t></a:t>
            </a:r>
            <a:r>
              <a:rPr lang="en-US" sz="1900" dirty="0"/>
              <a:t> I</a:t>
            </a:r>
            <a:r>
              <a:rPr lang="en-US" sz="1900" baseline="-25000" dirty="0"/>
              <a:t>21</a:t>
            </a:r>
            <a:endParaRPr lang="en-US" sz="1900" dirty="0"/>
          </a:p>
          <a:p>
            <a:pPr>
              <a:buFont typeface="Wingdings" panose="05000000000000000000" pitchFamily="2" charset="2"/>
              <a:buChar char="§"/>
            </a:pPr>
            <a:r>
              <a:rPr lang="en-US" sz="1900" dirty="0"/>
              <a:t>Hence: C</a:t>
            </a:r>
            <a:r>
              <a:rPr lang="en-US" sz="1900" baseline="-25000" dirty="0"/>
              <a:t>21</a:t>
            </a:r>
            <a:r>
              <a:rPr lang="en-US" sz="1900" dirty="0"/>
              <a:t> = {1}, I</a:t>
            </a:r>
            <a:r>
              <a:rPr lang="en-US" sz="1900" baseline="-25000" dirty="0"/>
              <a:t>21</a:t>
            </a:r>
            <a:r>
              <a:rPr lang="en-US" sz="1900" dirty="0"/>
              <a:t> = {3} and D</a:t>
            </a:r>
            <a:r>
              <a:rPr lang="en-US" sz="1900" baseline="-25000" dirty="0"/>
              <a:t>21</a:t>
            </a:r>
            <a:r>
              <a:rPr lang="en-US" sz="1900" dirty="0"/>
              <a:t> = {2}</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22</a:t>
            </a:r>
            <a:r>
              <a:rPr lang="en-US" sz="2000" b="1" dirty="0">
                <a:solidFill>
                  <a:srgbClr val="FF0000"/>
                </a:solidFill>
                <a:effectLst>
                  <a:outerShdw blurRad="38100" dist="38100" dir="2700000" algn="tl">
                    <a:srgbClr val="000000">
                      <a:alpha val="43137"/>
                    </a:srgbClr>
                  </a:outerShdw>
                </a:effectLst>
              </a:rPr>
              <a:t>,D</a:t>
            </a:r>
            <a:r>
              <a:rPr lang="en-US" sz="2000" b="1" baseline="-25000" dirty="0">
                <a:solidFill>
                  <a:srgbClr val="FF0000"/>
                </a:solidFill>
                <a:effectLst>
                  <a:outerShdw blurRad="38100" dist="38100" dir="2700000" algn="tl">
                    <a:srgbClr val="000000">
                      <a:alpha val="43137"/>
                    </a:srgbClr>
                  </a:outerShdw>
                </a:effectLst>
              </a:rPr>
              <a:t>22</a:t>
            </a:r>
            <a:r>
              <a:rPr lang="en-US" sz="2000" b="1" dirty="0">
                <a:solidFill>
                  <a:srgbClr val="FF0000"/>
                </a:solidFill>
                <a:effectLst>
                  <a:outerShdw blurRad="38100" dist="38100" dir="2700000" algn="tl">
                    <a:srgbClr val="000000">
                      <a:alpha val="43137"/>
                    </a:srgbClr>
                  </a:outerShdw>
                </a:effectLst>
              </a:rPr>
              <a:t> and I</a:t>
            </a:r>
            <a:r>
              <a:rPr lang="en-US" sz="2000" b="1" baseline="-25000" dirty="0">
                <a:solidFill>
                  <a:srgbClr val="FF0000"/>
                </a:solidFill>
                <a:effectLst>
                  <a:outerShdw blurRad="38100" dist="38100" dir="2700000" algn="tl">
                    <a:srgbClr val="000000">
                      <a:alpha val="43137"/>
                    </a:srgbClr>
                  </a:outerShdw>
                </a:effectLst>
              </a:rPr>
              <a:t>22</a:t>
            </a:r>
            <a:endParaRPr lang="en-US" sz="19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1900" dirty="0"/>
              <a:t>For j = 1 we have |y</a:t>
            </a:r>
            <a:r>
              <a:rPr lang="en-US" sz="1900" baseline="-25000" dirty="0"/>
              <a:t>21</a:t>
            </a:r>
            <a:r>
              <a:rPr lang="en-US" sz="1900" dirty="0"/>
              <a:t> (= 0.1200) - y</a:t>
            </a:r>
            <a:r>
              <a:rPr lang="en-US" sz="1900" baseline="-25000" dirty="0"/>
              <a:t>21</a:t>
            </a:r>
            <a:r>
              <a:rPr lang="en-US" sz="1900" dirty="0"/>
              <a:t> (= 0.1200)|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1 </a:t>
            </a:r>
            <a:r>
              <a:rPr lang="pt-BR" sz="1900" dirty="0">
                <a:sym typeface="Symbol" panose="05050102010706020507" pitchFamily="18" charset="2"/>
              </a:rPr>
              <a:t></a:t>
            </a:r>
            <a:r>
              <a:rPr lang="en-US" sz="1900" dirty="0"/>
              <a:t> I</a:t>
            </a:r>
            <a:r>
              <a:rPr lang="en-US" sz="1900" baseline="-25000" dirty="0"/>
              <a:t>22</a:t>
            </a:r>
            <a:endParaRPr lang="en-US" sz="1900" dirty="0"/>
          </a:p>
          <a:p>
            <a:pPr>
              <a:buFont typeface="Wingdings" panose="05000000000000000000" pitchFamily="2" charset="2"/>
              <a:buChar char="§"/>
            </a:pPr>
            <a:r>
              <a:rPr lang="en-US" sz="1900" dirty="0"/>
              <a:t>For j = 2 we have |y</a:t>
            </a:r>
            <a:r>
              <a:rPr lang="en-US" sz="1900" baseline="-25000" dirty="0"/>
              <a:t>22</a:t>
            </a:r>
            <a:r>
              <a:rPr lang="en-US" sz="1900" dirty="0"/>
              <a:t> (= 0.0933) - y</a:t>
            </a:r>
            <a:r>
              <a:rPr lang="en-US" sz="1900" baseline="-25000" dirty="0"/>
              <a:t>22</a:t>
            </a:r>
            <a:r>
              <a:rPr lang="en-US" sz="1900" dirty="0"/>
              <a:t> (= 0.0933)|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2 </a:t>
            </a:r>
            <a:r>
              <a:rPr lang="pt-BR" sz="1900" dirty="0">
                <a:sym typeface="Symbol" panose="05050102010706020507" pitchFamily="18" charset="2"/>
              </a:rPr>
              <a:t></a:t>
            </a:r>
            <a:r>
              <a:rPr lang="en-US" sz="1900" dirty="0"/>
              <a:t> I</a:t>
            </a:r>
            <a:r>
              <a:rPr lang="en-US" sz="1900" baseline="-25000" dirty="0"/>
              <a:t>22</a:t>
            </a:r>
            <a:endParaRPr lang="en-US" sz="1900" dirty="0"/>
          </a:p>
          <a:p>
            <a:pPr>
              <a:buFont typeface="Wingdings" panose="05000000000000000000" pitchFamily="2" charset="2"/>
              <a:buChar char="§"/>
            </a:pPr>
            <a:r>
              <a:rPr lang="en-US" sz="1900" dirty="0"/>
              <a:t>For j = 3 we have |y</a:t>
            </a:r>
            <a:r>
              <a:rPr lang="en-US" sz="1900" baseline="-25000" dirty="0"/>
              <a:t>23</a:t>
            </a:r>
            <a:r>
              <a:rPr lang="en-US" sz="1900" dirty="0"/>
              <a:t> (= 0.1133) - y</a:t>
            </a:r>
            <a:r>
              <a:rPr lang="en-US" sz="1900" baseline="-25000" dirty="0"/>
              <a:t>23</a:t>
            </a:r>
            <a:r>
              <a:rPr lang="en-US" sz="1900" dirty="0"/>
              <a:t> (= 0.1133)|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3 </a:t>
            </a:r>
            <a:r>
              <a:rPr lang="pt-BR" sz="1900" dirty="0">
                <a:sym typeface="Symbol" panose="05050102010706020507" pitchFamily="18" charset="2"/>
              </a:rPr>
              <a:t></a:t>
            </a:r>
            <a:r>
              <a:rPr lang="en-US" sz="1900" dirty="0"/>
              <a:t> I</a:t>
            </a:r>
            <a:r>
              <a:rPr lang="en-US" sz="1900" baseline="-25000" dirty="0"/>
              <a:t>22</a:t>
            </a:r>
            <a:endParaRPr lang="en-US" sz="1900" dirty="0"/>
          </a:p>
          <a:p>
            <a:pPr>
              <a:buFont typeface="Wingdings" panose="05000000000000000000" pitchFamily="2" charset="2"/>
              <a:buChar char="§"/>
            </a:pPr>
            <a:r>
              <a:rPr lang="en-US" sz="1900" dirty="0"/>
              <a:t>Hence: C</a:t>
            </a:r>
            <a:r>
              <a:rPr lang="en-US" sz="1900" baseline="-25000" dirty="0"/>
              <a:t>22</a:t>
            </a:r>
            <a:r>
              <a:rPr lang="en-US" sz="1900" dirty="0"/>
              <a:t> = </a:t>
            </a:r>
            <a:r>
              <a:rPr lang="en-US" sz="1900" dirty="0">
                <a:sym typeface="Symbol" panose="05050102010706020507" pitchFamily="18" charset="2"/>
              </a:rPr>
              <a:t></a:t>
            </a:r>
            <a:r>
              <a:rPr lang="en-US" sz="1900" dirty="0"/>
              <a:t>, I</a:t>
            </a:r>
            <a:r>
              <a:rPr lang="en-US" sz="1900" baseline="-25000" dirty="0"/>
              <a:t>22</a:t>
            </a:r>
            <a:r>
              <a:rPr lang="en-US" sz="1900" dirty="0"/>
              <a:t> = {1, 2, 3} and D</a:t>
            </a:r>
            <a:r>
              <a:rPr lang="en-US" sz="1900" baseline="-25000" dirty="0"/>
              <a:t>13</a:t>
            </a:r>
            <a:r>
              <a:rPr lang="en-US" sz="1900" dirty="0"/>
              <a:t> = </a:t>
            </a:r>
            <a:r>
              <a:rPr lang="en-US" sz="1900" dirty="0">
                <a:sym typeface="Symbol" panose="05050102010706020507" pitchFamily="18" charset="2"/>
              </a:rPr>
              <a:t></a:t>
            </a:r>
            <a:endParaRPr lang="en-US" sz="1900" dirty="0"/>
          </a:p>
        </p:txBody>
      </p:sp>
      <p:sp>
        <p:nvSpPr>
          <p:cNvPr id="4" name="Date Placeholder 3">
            <a:extLst>
              <a:ext uri="{FF2B5EF4-FFF2-40B4-BE49-F238E27FC236}">
                <a16:creationId xmlns:a16="http://schemas.microsoft.com/office/drawing/2014/main" id="{7C046684-FBAD-4B57-A8D0-A48513839EF4}"/>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1C8B59F4-6673-481E-9900-CD2878F61DE1}"/>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137EDDB8-62F3-4948-A661-DC275C977F1A}"/>
              </a:ext>
            </a:extLst>
          </p:cNvPr>
          <p:cNvSpPr>
            <a:spLocks noGrp="1"/>
          </p:cNvSpPr>
          <p:nvPr>
            <p:ph type="sldNum" sz="quarter" idx="12"/>
          </p:nvPr>
        </p:nvSpPr>
        <p:spPr/>
        <p:txBody>
          <a:bodyPr/>
          <a:lstStyle/>
          <a:p>
            <a:fld id="{9EE94C91-E7C7-4CA4-8153-EE2D68CBA75F}" type="slidenum">
              <a:rPr lang="en-US" smtClean="0"/>
              <a:t>54</a:t>
            </a:fld>
            <a:endParaRPr lang="en-US"/>
          </a:p>
        </p:txBody>
      </p:sp>
    </p:spTree>
    <p:extLst>
      <p:ext uri="{BB962C8B-B14F-4D97-AF65-F5344CB8AC3E}">
        <p14:creationId xmlns:p14="http://schemas.microsoft.com/office/powerpoint/2010/main" val="4789308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1900" b="1" dirty="0">
                <a:solidFill>
                  <a:srgbClr val="FF0000"/>
                </a:solidFill>
              </a:rPr>
              <a:t>Step 3 (Determine the concordance, discordance and indifference sets)</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23</a:t>
            </a:r>
            <a:r>
              <a:rPr lang="en-US" sz="2000" b="1" dirty="0">
                <a:solidFill>
                  <a:srgbClr val="FF0000"/>
                </a:solidFill>
                <a:effectLst>
                  <a:outerShdw blurRad="38100" dist="38100" dir="2700000" algn="tl">
                    <a:srgbClr val="000000">
                      <a:alpha val="43137"/>
                    </a:srgbClr>
                  </a:outerShdw>
                </a:effectLst>
              </a:rPr>
              <a:t>,D</a:t>
            </a:r>
            <a:r>
              <a:rPr lang="en-US" sz="2000" b="1" baseline="-25000" dirty="0">
                <a:solidFill>
                  <a:srgbClr val="FF0000"/>
                </a:solidFill>
                <a:effectLst>
                  <a:outerShdw blurRad="38100" dist="38100" dir="2700000" algn="tl">
                    <a:srgbClr val="000000">
                      <a:alpha val="43137"/>
                    </a:srgbClr>
                  </a:outerShdw>
                </a:effectLst>
              </a:rPr>
              <a:t>23</a:t>
            </a:r>
            <a:r>
              <a:rPr lang="en-US" sz="2000" b="1" dirty="0">
                <a:solidFill>
                  <a:srgbClr val="FF0000"/>
                </a:solidFill>
                <a:effectLst>
                  <a:outerShdw blurRad="38100" dist="38100" dir="2700000" algn="tl">
                    <a:srgbClr val="000000">
                      <a:alpha val="43137"/>
                    </a:srgbClr>
                  </a:outerShdw>
                </a:effectLst>
              </a:rPr>
              <a:t> and I</a:t>
            </a:r>
            <a:r>
              <a:rPr lang="en-US" sz="2000" b="1" baseline="-25000" dirty="0">
                <a:solidFill>
                  <a:srgbClr val="FF0000"/>
                </a:solidFill>
                <a:effectLst>
                  <a:outerShdw blurRad="38100" dist="38100" dir="2700000" algn="tl">
                    <a:srgbClr val="000000">
                      <a:alpha val="43137"/>
                    </a:srgbClr>
                  </a:outerShdw>
                </a:effectLst>
              </a:rPr>
              <a:t>23</a:t>
            </a:r>
            <a:endParaRPr lang="en-US" sz="19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1900" dirty="0"/>
              <a:t>For j = 1 we have |y</a:t>
            </a:r>
            <a:r>
              <a:rPr lang="en-US" sz="1900" baseline="-25000" dirty="0"/>
              <a:t>21</a:t>
            </a:r>
            <a:r>
              <a:rPr lang="en-US" sz="1900" dirty="0"/>
              <a:t> (= 0.1200) - y</a:t>
            </a:r>
            <a:r>
              <a:rPr lang="en-US" sz="1900" baseline="-25000" dirty="0"/>
              <a:t>31</a:t>
            </a:r>
            <a:r>
              <a:rPr lang="en-US" sz="1900" dirty="0"/>
              <a:t> (= 0.1133)|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1 </a:t>
            </a:r>
            <a:r>
              <a:rPr lang="pt-BR" sz="1900" dirty="0">
                <a:sym typeface="Symbol" panose="05050102010706020507" pitchFamily="18" charset="2"/>
              </a:rPr>
              <a:t></a:t>
            </a:r>
            <a:r>
              <a:rPr lang="en-US" sz="1900" dirty="0"/>
              <a:t> I</a:t>
            </a:r>
            <a:r>
              <a:rPr lang="en-US" sz="1900" baseline="-25000" dirty="0"/>
              <a:t>23</a:t>
            </a:r>
            <a:endParaRPr lang="en-US" sz="1900" dirty="0"/>
          </a:p>
          <a:p>
            <a:pPr>
              <a:buFont typeface="Wingdings" panose="05000000000000000000" pitchFamily="2" charset="2"/>
              <a:buChar char="§"/>
            </a:pPr>
            <a:r>
              <a:rPr lang="en-US" sz="1900" dirty="0"/>
              <a:t>For j = 2 we have y</a:t>
            </a:r>
            <a:r>
              <a:rPr lang="en-US" sz="1900" baseline="-25000" dirty="0"/>
              <a:t>22</a:t>
            </a:r>
            <a:r>
              <a:rPr lang="en-US" sz="1900" dirty="0"/>
              <a:t> (= 0.0933) &lt; y</a:t>
            </a:r>
            <a:r>
              <a:rPr lang="en-US" sz="1900" baseline="-25000" dirty="0"/>
              <a:t>32</a:t>
            </a:r>
            <a:r>
              <a:rPr lang="en-US" sz="1900" dirty="0"/>
              <a:t> (= 0.1167)| - </a:t>
            </a:r>
            <a:r>
              <a:rPr lang="en-US" sz="1900" dirty="0">
                <a:sym typeface="Symbol" panose="05050102010706020507" pitchFamily="18" charset="2"/>
              </a:rPr>
              <a:t></a:t>
            </a:r>
            <a:r>
              <a:rPr lang="en-US" sz="1900" baseline="-25000" dirty="0"/>
              <a:t>j</a:t>
            </a:r>
            <a:r>
              <a:rPr lang="en-US" sz="1900" dirty="0"/>
              <a:t> (= 0.01), TRUE, hence 2 </a:t>
            </a:r>
            <a:r>
              <a:rPr lang="pt-BR" sz="1900" dirty="0">
                <a:sym typeface="Symbol" panose="05050102010706020507" pitchFamily="18" charset="2"/>
              </a:rPr>
              <a:t></a:t>
            </a:r>
            <a:r>
              <a:rPr lang="en-US" sz="1900" dirty="0"/>
              <a:t> D</a:t>
            </a:r>
            <a:r>
              <a:rPr lang="en-US" sz="1900" baseline="-25000" dirty="0"/>
              <a:t>23</a:t>
            </a:r>
            <a:endParaRPr lang="en-US" sz="1900" dirty="0"/>
          </a:p>
          <a:p>
            <a:pPr>
              <a:buFont typeface="Wingdings" panose="05000000000000000000" pitchFamily="2" charset="2"/>
              <a:buChar char="§"/>
            </a:pPr>
            <a:r>
              <a:rPr lang="en-US" sz="1900" dirty="0"/>
              <a:t>For j = 3 we have |y</a:t>
            </a:r>
            <a:r>
              <a:rPr lang="en-US" sz="1900" baseline="-25000" dirty="0"/>
              <a:t>23</a:t>
            </a:r>
            <a:r>
              <a:rPr lang="en-US" sz="1900" dirty="0"/>
              <a:t> (= 0.1133) - y</a:t>
            </a:r>
            <a:r>
              <a:rPr lang="en-US" sz="1900" baseline="-25000" dirty="0"/>
              <a:t>33</a:t>
            </a:r>
            <a:r>
              <a:rPr lang="en-US" sz="1900" dirty="0"/>
              <a:t> (= 0.1100)|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3 </a:t>
            </a:r>
            <a:r>
              <a:rPr lang="pt-BR" sz="1900" dirty="0">
                <a:sym typeface="Symbol" panose="05050102010706020507" pitchFamily="18" charset="2"/>
              </a:rPr>
              <a:t></a:t>
            </a:r>
            <a:r>
              <a:rPr lang="en-US" sz="1900" dirty="0"/>
              <a:t> I</a:t>
            </a:r>
            <a:r>
              <a:rPr lang="en-US" sz="1900" baseline="-25000" dirty="0"/>
              <a:t>23</a:t>
            </a:r>
            <a:endParaRPr lang="en-US" sz="1900" dirty="0"/>
          </a:p>
          <a:p>
            <a:pPr>
              <a:buFont typeface="Wingdings" panose="05000000000000000000" pitchFamily="2" charset="2"/>
              <a:buChar char="§"/>
            </a:pPr>
            <a:r>
              <a:rPr lang="en-US" sz="1900" dirty="0"/>
              <a:t>Hence: C</a:t>
            </a:r>
            <a:r>
              <a:rPr lang="en-US" sz="1900" baseline="-25000" dirty="0"/>
              <a:t>23</a:t>
            </a:r>
            <a:r>
              <a:rPr lang="en-US" sz="1900" dirty="0"/>
              <a:t> = </a:t>
            </a:r>
            <a:r>
              <a:rPr lang="en-US" sz="1900" dirty="0">
                <a:sym typeface="Symbol" panose="05050102010706020507" pitchFamily="18" charset="2"/>
              </a:rPr>
              <a:t></a:t>
            </a:r>
            <a:r>
              <a:rPr lang="en-US" sz="1900" dirty="0"/>
              <a:t>, I</a:t>
            </a:r>
            <a:r>
              <a:rPr lang="en-US" sz="1900" baseline="-25000" dirty="0"/>
              <a:t>23</a:t>
            </a:r>
            <a:r>
              <a:rPr lang="en-US" sz="1900" dirty="0"/>
              <a:t> = {1, 3} and D</a:t>
            </a:r>
            <a:r>
              <a:rPr lang="en-US" sz="1900" baseline="-25000" dirty="0"/>
              <a:t>23</a:t>
            </a:r>
            <a:r>
              <a:rPr lang="en-US" sz="1900" dirty="0"/>
              <a:t> = {2}</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31</a:t>
            </a:r>
            <a:r>
              <a:rPr lang="en-US" sz="2000" b="1" dirty="0">
                <a:solidFill>
                  <a:srgbClr val="FF0000"/>
                </a:solidFill>
                <a:effectLst>
                  <a:outerShdw blurRad="38100" dist="38100" dir="2700000" algn="tl">
                    <a:srgbClr val="000000">
                      <a:alpha val="43137"/>
                    </a:srgbClr>
                  </a:outerShdw>
                </a:effectLst>
              </a:rPr>
              <a:t>,D</a:t>
            </a:r>
            <a:r>
              <a:rPr lang="en-US" sz="2000" b="1" baseline="-25000" dirty="0">
                <a:solidFill>
                  <a:srgbClr val="FF0000"/>
                </a:solidFill>
                <a:effectLst>
                  <a:outerShdw blurRad="38100" dist="38100" dir="2700000" algn="tl">
                    <a:srgbClr val="000000">
                      <a:alpha val="43137"/>
                    </a:srgbClr>
                  </a:outerShdw>
                </a:effectLst>
              </a:rPr>
              <a:t>31</a:t>
            </a:r>
            <a:r>
              <a:rPr lang="en-US" sz="2000" b="1" dirty="0">
                <a:solidFill>
                  <a:srgbClr val="FF0000"/>
                </a:solidFill>
                <a:effectLst>
                  <a:outerShdw blurRad="38100" dist="38100" dir="2700000" algn="tl">
                    <a:srgbClr val="000000">
                      <a:alpha val="43137"/>
                    </a:srgbClr>
                  </a:outerShdw>
                </a:effectLst>
              </a:rPr>
              <a:t> and I</a:t>
            </a:r>
            <a:r>
              <a:rPr lang="en-US" sz="2000" b="1" baseline="-25000" dirty="0">
                <a:solidFill>
                  <a:srgbClr val="FF0000"/>
                </a:solidFill>
                <a:effectLst>
                  <a:outerShdw blurRad="38100" dist="38100" dir="2700000" algn="tl">
                    <a:srgbClr val="000000">
                      <a:alpha val="43137"/>
                    </a:srgbClr>
                  </a:outerShdw>
                </a:effectLst>
              </a:rPr>
              <a:t>31</a:t>
            </a:r>
            <a:endParaRPr lang="en-US" sz="19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1900" dirty="0"/>
              <a:t>For j = 1 we have |y</a:t>
            </a:r>
            <a:r>
              <a:rPr lang="en-US" sz="1900" baseline="-25000" dirty="0"/>
              <a:t>31</a:t>
            </a:r>
            <a:r>
              <a:rPr lang="en-US" sz="1900" dirty="0"/>
              <a:t> (= 0.1133) - y</a:t>
            </a:r>
            <a:r>
              <a:rPr lang="en-US" sz="1900" baseline="-25000" dirty="0"/>
              <a:t>11</a:t>
            </a:r>
            <a:r>
              <a:rPr lang="en-US" sz="1900" dirty="0"/>
              <a:t> (= 0.1033)|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1 </a:t>
            </a:r>
            <a:r>
              <a:rPr lang="pt-BR" sz="1900" dirty="0">
                <a:sym typeface="Symbol" panose="05050102010706020507" pitchFamily="18" charset="2"/>
              </a:rPr>
              <a:t></a:t>
            </a:r>
            <a:r>
              <a:rPr lang="en-US" sz="1900" dirty="0"/>
              <a:t> I</a:t>
            </a:r>
            <a:r>
              <a:rPr lang="en-US" sz="1900" baseline="-25000" dirty="0"/>
              <a:t>31</a:t>
            </a:r>
            <a:endParaRPr lang="en-US" sz="1900" dirty="0"/>
          </a:p>
          <a:p>
            <a:pPr>
              <a:buFont typeface="Wingdings" panose="05000000000000000000" pitchFamily="2" charset="2"/>
              <a:buChar char="§"/>
            </a:pPr>
            <a:r>
              <a:rPr lang="en-US" sz="1900" dirty="0"/>
              <a:t>For j = 2 we have |y</a:t>
            </a:r>
            <a:r>
              <a:rPr lang="en-US" sz="1900" baseline="-25000" dirty="0"/>
              <a:t>32</a:t>
            </a:r>
            <a:r>
              <a:rPr lang="en-US" sz="1900" dirty="0"/>
              <a:t> (= 0.1167) - y</a:t>
            </a:r>
            <a:r>
              <a:rPr lang="en-US" sz="1900" baseline="-25000" dirty="0"/>
              <a:t>12</a:t>
            </a:r>
            <a:r>
              <a:rPr lang="en-US" sz="1900" dirty="0"/>
              <a:t> (= 0.1233)|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2 </a:t>
            </a:r>
            <a:r>
              <a:rPr lang="pt-BR" sz="1900" dirty="0">
                <a:sym typeface="Symbol" panose="05050102010706020507" pitchFamily="18" charset="2"/>
              </a:rPr>
              <a:t></a:t>
            </a:r>
            <a:r>
              <a:rPr lang="en-US" sz="1900" dirty="0"/>
              <a:t> I</a:t>
            </a:r>
            <a:r>
              <a:rPr lang="en-US" sz="1900" baseline="-25000" dirty="0"/>
              <a:t>31</a:t>
            </a:r>
            <a:endParaRPr lang="en-US" sz="1900" dirty="0"/>
          </a:p>
          <a:p>
            <a:pPr>
              <a:buFont typeface="Wingdings" panose="05000000000000000000" pitchFamily="2" charset="2"/>
              <a:buChar char="§"/>
            </a:pPr>
            <a:r>
              <a:rPr lang="en-US" sz="1900" dirty="0"/>
              <a:t>For j = 3 we have |y</a:t>
            </a:r>
            <a:r>
              <a:rPr lang="en-US" sz="1900" baseline="-25000" dirty="0"/>
              <a:t>33</a:t>
            </a:r>
            <a:r>
              <a:rPr lang="en-US" sz="1900" dirty="0"/>
              <a:t> (= 0.1100) - y</a:t>
            </a:r>
            <a:r>
              <a:rPr lang="en-US" sz="1900" baseline="-25000" dirty="0"/>
              <a:t>13</a:t>
            </a:r>
            <a:r>
              <a:rPr lang="en-US" sz="1900" dirty="0"/>
              <a:t> (= 0.1100)|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3 </a:t>
            </a:r>
            <a:r>
              <a:rPr lang="pt-BR" sz="1900" dirty="0">
                <a:sym typeface="Symbol" panose="05050102010706020507" pitchFamily="18" charset="2"/>
              </a:rPr>
              <a:t></a:t>
            </a:r>
            <a:r>
              <a:rPr lang="en-US" sz="1900" dirty="0"/>
              <a:t> I</a:t>
            </a:r>
            <a:r>
              <a:rPr lang="en-US" sz="1900" baseline="-25000" dirty="0"/>
              <a:t>31</a:t>
            </a:r>
            <a:endParaRPr lang="en-US" sz="1900" dirty="0"/>
          </a:p>
          <a:p>
            <a:pPr>
              <a:buFont typeface="Wingdings" panose="05000000000000000000" pitchFamily="2" charset="2"/>
              <a:buChar char="§"/>
            </a:pPr>
            <a:r>
              <a:rPr lang="en-US" sz="1900" dirty="0"/>
              <a:t>Hence: C</a:t>
            </a:r>
            <a:r>
              <a:rPr lang="en-US" sz="1900" baseline="-25000" dirty="0"/>
              <a:t>31</a:t>
            </a:r>
            <a:r>
              <a:rPr lang="en-US" sz="1900" dirty="0"/>
              <a:t>: </a:t>
            </a:r>
            <a:r>
              <a:rPr lang="en-US" sz="1900" dirty="0">
                <a:sym typeface="Symbol" panose="05050102010706020507" pitchFamily="18" charset="2"/>
              </a:rPr>
              <a:t></a:t>
            </a:r>
            <a:r>
              <a:rPr lang="en-US" sz="1900" dirty="0"/>
              <a:t>, I</a:t>
            </a:r>
            <a:r>
              <a:rPr lang="en-US" sz="1900" baseline="-25000" dirty="0"/>
              <a:t>31</a:t>
            </a:r>
            <a:r>
              <a:rPr lang="en-US" sz="1900" dirty="0"/>
              <a:t> = {1, 2, 3} and D</a:t>
            </a:r>
            <a:r>
              <a:rPr lang="en-US" sz="1900" baseline="-25000" dirty="0"/>
              <a:t>31</a:t>
            </a:r>
            <a:r>
              <a:rPr lang="en-US" sz="1900" dirty="0"/>
              <a:t> = </a:t>
            </a:r>
            <a:r>
              <a:rPr lang="en-US" sz="1900" dirty="0">
                <a:sym typeface="Symbol" panose="05050102010706020507" pitchFamily="18" charset="2"/>
              </a:rPr>
              <a:t></a:t>
            </a:r>
            <a:endParaRPr lang="en-US" sz="1900" dirty="0"/>
          </a:p>
        </p:txBody>
      </p:sp>
      <p:sp>
        <p:nvSpPr>
          <p:cNvPr id="4" name="Date Placeholder 3">
            <a:extLst>
              <a:ext uri="{FF2B5EF4-FFF2-40B4-BE49-F238E27FC236}">
                <a16:creationId xmlns:a16="http://schemas.microsoft.com/office/drawing/2014/main" id="{5D412947-8624-4581-8DF1-BD34810DB845}"/>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5FD2D320-61FB-4147-AF62-A539AF8C3F62}"/>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E54C5E3C-E661-45D2-9EB9-DFEF4B316D31}"/>
              </a:ext>
            </a:extLst>
          </p:cNvPr>
          <p:cNvSpPr>
            <a:spLocks noGrp="1"/>
          </p:cNvSpPr>
          <p:nvPr>
            <p:ph type="sldNum" sz="quarter" idx="12"/>
          </p:nvPr>
        </p:nvSpPr>
        <p:spPr/>
        <p:txBody>
          <a:bodyPr/>
          <a:lstStyle/>
          <a:p>
            <a:fld id="{9EE94C91-E7C7-4CA4-8153-EE2D68CBA75F}" type="slidenum">
              <a:rPr lang="en-US" smtClean="0"/>
              <a:t>55</a:t>
            </a:fld>
            <a:endParaRPr lang="en-US"/>
          </a:p>
        </p:txBody>
      </p:sp>
    </p:spTree>
    <p:extLst>
      <p:ext uri="{BB962C8B-B14F-4D97-AF65-F5344CB8AC3E}">
        <p14:creationId xmlns:p14="http://schemas.microsoft.com/office/powerpoint/2010/main" val="4134935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1900" b="1" dirty="0">
                <a:solidFill>
                  <a:srgbClr val="FF0000"/>
                </a:solidFill>
              </a:rPr>
              <a:t>Step 3 (Determine the concordance, discordance and indifference sets)</a:t>
            </a:r>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32</a:t>
            </a:r>
            <a:r>
              <a:rPr lang="en-US" sz="2000" b="1" dirty="0">
                <a:solidFill>
                  <a:srgbClr val="FF0000"/>
                </a:solidFill>
                <a:effectLst>
                  <a:outerShdw blurRad="38100" dist="38100" dir="2700000" algn="tl">
                    <a:srgbClr val="000000">
                      <a:alpha val="43137"/>
                    </a:srgbClr>
                  </a:outerShdw>
                </a:effectLst>
              </a:rPr>
              <a:t>,D</a:t>
            </a:r>
            <a:r>
              <a:rPr lang="en-US" sz="2000" b="1" baseline="-25000" dirty="0">
                <a:solidFill>
                  <a:srgbClr val="FF0000"/>
                </a:solidFill>
                <a:effectLst>
                  <a:outerShdw blurRad="38100" dist="38100" dir="2700000" algn="tl">
                    <a:srgbClr val="000000">
                      <a:alpha val="43137"/>
                    </a:srgbClr>
                  </a:outerShdw>
                </a:effectLst>
              </a:rPr>
              <a:t>32</a:t>
            </a:r>
            <a:r>
              <a:rPr lang="en-US" sz="2000" b="1" dirty="0">
                <a:solidFill>
                  <a:srgbClr val="FF0000"/>
                </a:solidFill>
                <a:effectLst>
                  <a:outerShdw blurRad="38100" dist="38100" dir="2700000" algn="tl">
                    <a:srgbClr val="000000">
                      <a:alpha val="43137"/>
                    </a:srgbClr>
                  </a:outerShdw>
                </a:effectLst>
              </a:rPr>
              <a:t> and I</a:t>
            </a:r>
            <a:r>
              <a:rPr lang="en-US" sz="2000" b="1" baseline="-25000" dirty="0">
                <a:solidFill>
                  <a:srgbClr val="FF0000"/>
                </a:solidFill>
                <a:effectLst>
                  <a:outerShdw blurRad="38100" dist="38100" dir="2700000" algn="tl">
                    <a:srgbClr val="000000">
                      <a:alpha val="43137"/>
                    </a:srgbClr>
                  </a:outerShdw>
                </a:effectLst>
              </a:rPr>
              <a:t>32</a:t>
            </a:r>
            <a:endParaRPr lang="en-US" sz="19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1900" dirty="0"/>
              <a:t>For j = 1 we have |y</a:t>
            </a:r>
            <a:r>
              <a:rPr lang="en-US" sz="1900" baseline="-25000" dirty="0"/>
              <a:t>31</a:t>
            </a:r>
            <a:r>
              <a:rPr lang="en-US" sz="1900" dirty="0"/>
              <a:t> (= 0.1133) - y</a:t>
            </a:r>
            <a:r>
              <a:rPr lang="en-US" sz="1900" baseline="-25000" dirty="0"/>
              <a:t>21</a:t>
            </a:r>
            <a:r>
              <a:rPr lang="en-US" sz="1900" dirty="0"/>
              <a:t> (= 0.1200)|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1 </a:t>
            </a:r>
            <a:r>
              <a:rPr lang="pt-BR" sz="1900" dirty="0">
                <a:sym typeface="Symbol" panose="05050102010706020507" pitchFamily="18" charset="2"/>
              </a:rPr>
              <a:t></a:t>
            </a:r>
            <a:r>
              <a:rPr lang="en-US" sz="1900" dirty="0"/>
              <a:t> I</a:t>
            </a:r>
            <a:r>
              <a:rPr lang="en-US" sz="1900" baseline="-25000" dirty="0"/>
              <a:t>32</a:t>
            </a:r>
            <a:endParaRPr lang="en-US" sz="1900" dirty="0"/>
          </a:p>
          <a:p>
            <a:pPr>
              <a:buFont typeface="Wingdings" panose="05000000000000000000" pitchFamily="2" charset="2"/>
              <a:buChar char="§"/>
            </a:pPr>
            <a:r>
              <a:rPr lang="en-US" sz="1900" dirty="0"/>
              <a:t>For j = 2 we have y</a:t>
            </a:r>
            <a:r>
              <a:rPr lang="en-US" sz="1900" baseline="-25000" dirty="0"/>
              <a:t>32</a:t>
            </a:r>
            <a:r>
              <a:rPr lang="en-US" sz="1900" dirty="0"/>
              <a:t> (= 0.1167) &gt; y</a:t>
            </a:r>
            <a:r>
              <a:rPr lang="en-US" sz="1900" baseline="-25000" dirty="0"/>
              <a:t>22</a:t>
            </a:r>
            <a:r>
              <a:rPr lang="en-US" sz="1900" dirty="0"/>
              <a:t> (= 0.0933) + </a:t>
            </a:r>
            <a:r>
              <a:rPr lang="en-US" sz="1900" dirty="0">
                <a:sym typeface="Symbol" panose="05050102010706020507" pitchFamily="18" charset="2"/>
              </a:rPr>
              <a:t></a:t>
            </a:r>
            <a:r>
              <a:rPr lang="en-US" sz="1900" baseline="-25000" dirty="0"/>
              <a:t>j</a:t>
            </a:r>
            <a:r>
              <a:rPr lang="en-US" sz="1900" dirty="0"/>
              <a:t> (= 0.01), TRUE, hence 2 </a:t>
            </a:r>
            <a:r>
              <a:rPr lang="pt-BR" sz="1900" dirty="0">
                <a:sym typeface="Symbol" panose="05050102010706020507" pitchFamily="18" charset="2"/>
              </a:rPr>
              <a:t></a:t>
            </a:r>
            <a:r>
              <a:rPr lang="en-US" sz="1900" dirty="0"/>
              <a:t> C</a:t>
            </a:r>
            <a:r>
              <a:rPr lang="en-US" sz="1900" baseline="-25000" dirty="0"/>
              <a:t>32</a:t>
            </a:r>
            <a:endParaRPr lang="en-US" sz="1900" dirty="0"/>
          </a:p>
          <a:p>
            <a:pPr>
              <a:buFont typeface="Wingdings" panose="05000000000000000000" pitchFamily="2" charset="2"/>
              <a:buChar char="§"/>
            </a:pPr>
            <a:r>
              <a:rPr lang="en-US" sz="1900" dirty="0"/>
              <a:t>For j = 3 we have |y</a:t>
            </a:r>
            <a:r>
              <a:rPr lang="en-US" sz="1900" baseline="-25000" dirty="0"/>
              <a:t>33</a:t>
            </a:r>
            <a:r>
              <a:rPr lang="en-US" sz="1900" dirty="0"/>
              <a:t> (= 0.1100) - y</a:t>
            </a:r>
            <a:r>
              <a:rPr lang="en-US" sz="1900" baseline="-25000" dirty="0"/>
              <a:t>23</a:t>
            </a:r>
            <a:r>
              <a:rPr lang="en-US" sz="1900" dirty="0"/>
              <a:t> (= 0.1133)|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3 </a:t>
            </a:r>
            <a:r>
              <a:rPr lang="pt-BR" sz="1900" dirty="0">
                <a:sym typeface="Symbol" panose="05050102010706020507" pitchFamily="18" charset="2"/>
              </a:rPr>
              <a:t></a:t>
            </a:r>
            <a:r>
              <a:rPr lang="en-US" sz="1900" dirty="0"/>
              <a:t> I</a:t>
            </a:r>
            <a:r>
              <a:rPr lang="en-US" sz="1900" baseline="-25000" dirty="0"/>
              <a:t>32</a:t>
            </a:r>
            <a:endParaRPr lang="en-US" sz="1900" dirty="0"/>
          </a:p>
          <a:p>
            <a:pPr>
              <a:buFont typeface="Wingdings" panose="05000000000000000000" pitchFamily="2" charset="2"/>
              <a:buChar char="§"/>
            </a:pPr>
            <a:r>
              <a:rPr lang="en-US" sz="1900" dirty="0"/>
              <a:t>Hence: C</a:t>
            </a:r>
            <a:r>
              <a:rPr lang="en-US" sz="1900" baseline="-25000" dirty="0"/>
              <a:t>32</a:t>
            </a:r>
            <a:r>
              <a:rPr lang="en-US" sz="1900" dirty="0"/>
              <a:t> = {2}, I</a:t>
            </a:r>
            <a:r>
              <a:rPr lang="en-US" sz="1900" baseline="-25000" dirty="0"/>
              <a:t>32</a:t>
            </a:r>
            <a:r>
              <a:rPr lang="en-US" sz="1900" dirty="0"/>
              <a:t> = {1, 3} and D</a:t>
            </a:r>
            <a:r>
              <a:rPr lang="en-US" sz="1900" baseline="-25000" dirty="0"/>
              <a:t>32</a:t>
            </a:r>
            <a:r>
              <a:rPr lang="en-US" sz="1900" dirty="0"/>
              <a:t> = </a:t>
            </a:r>
            <a:r>
              <a:rPr lang="en-US" sz="1900" dirty="0">
                <a:sym typeface="Symbol" panose="05050102010706020507" pitchFamily="18" charset="2"/>
              </a:rPr>
              <a:t></a:t>
            </a:r>
            <a:endParaRPr lang="en-US" sz="1900" dirty="0"/>
          </a:p>
          <a:p>
            <a:pPr marL="0" indent="0">
              <a:buNone/>
            </a:pPr>
            <a:r>
              <a:rPr lang="en-US" sz="2000" b="1" dirty="0">
                <a:solidFill>
                  <a:srgbClr val="FF0000"/>
                </a:solidFill>
                <a:effectLst>
                  <a:outerShdw blurRad="38100" dist="38100" dir="2700000" algn="tl">
                    <a:srgbClr val="000000">
                      <a:alpha val="43137"/>
                    </a:srgbClr>
                  </a:outerShdw>
                </a:effectLst>
              </a:rPr>
              <a:t>For C</a:t>
            </a:r>
            <a:r>
              <a:rPr lang="en-US" sz="2000" b="1" baseline="-25000" dirty="0">
                <a:solidFill>
                  <a:srgbClr val="FF0000"/>
                </a:solidFill>
                <a:effectLst>
                  <a:outerShdw blurRad="38100" dist="38100" dir="2700000" algn="tl">
                    <a:srgbClr val="000000">
                      <a:alpha val="43137"/>
                    </a:srgbClr>
                  </a:outerShdw>
                </a:effectLst>
              </a:rPr>
              <a:t>33</a:t>
            </a:r>
            <a:r>
              <a:rPr lang="en-US" sz="2000" b="1" dirty="0">
                <a:solidFill>
                  <a:srgbClr val="FF0000"/>
                </a:solidFill>
                <a:effectLst>
                  <a:outerShdw blurRad="38100" dist="38100" dir="2700000" algn="tl">
                    <a:srgbClr val="000000">
                      <a:alpha val="43137"/>
                    </a:srgbClr>
                  </a:outerShdw>
                </a:effectLst>
              </a:rPr>
              <a:t>,D</a:t>
            </a:r>
            <a:r>
              <a:rPr lang="en-US" sz="2000" b="1" baseline="-25000" dirty="0">
                <a:solidFill>
                  <a:srgbClr val="FF0000"/>
                </a:solidFill>
                <a:effectLst>
                  <a:outerShdw blurRad="38100" dist="38100" dir="2700000" algn="tl">
                    <a:srgbClr val="000000">
                      <a:alpha val="43137"/>
                    </a:srgbClr>
                  </a:outerShdw>
                </a:effectLst>
              </a:rPr>
              <a:t>33</a:t>
            </a:r>
            <a:r>
              <a:rPr lang="en-US" sz="2000" b="1" dirty="0">
                <a:solidFill>
                  <a:srgbClr val="FF0000"/>
                </a:solidFill>
                <a:effectLst>
                  <a:outerShdw blurRad="38100" dist="38100" dir="2700000" algn="tl">
                    <a:srgbClr val="000000">
                      <a:alpha val="43137"/>
                    </a:srgbClr>
                  </a:outerShdw>
                </a:effectLst>
              </a:rPr>
              <a:t> and I</a:t>
            </a:r>
            <a:r>
              <a:rPr lang="en-US" sz="2000" b="1" baseline="-25000" dirty="0">
                <a:solidFill>
                  <a:srgbClr val="FF0000"/>
                </a:solidFill>
                <a:effectLst>
                  <a:outerShdw blurRad="38100" dist="38100" dir="2700000" algn="tl">
                    <a:srgbClr val="000000">
                      <a:alpha val="43137"/>
                    </a:srgbClr>
                  </a:outerShdw>
                </a:effectLst>
              </a:rPr>
              <a:t>33</a:t>
            </a:r>
            <a:endParaRPr lang="en-US" sz="1900" dirty="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
            </a:pPr>
            <a:r>
              <a:rPr lang="en-US" sz="1900" dirty="0"/>
              <a:t>For j = 1 we have |y</a:t>
            </a:r>
            <a:r>
              <a:rPr lang="en-US" sz="1900" baseline="-25000" dirty="0"/>
              <a:t>31</a:t>
            </a:r>
            <a:r>
              <a:rPr lang="en-US" sz="1900" dirty="0"/>
              <a:t> (= 0.1133) - y</a:t>
            </a:r>
            <a:r>
              <a:rPr lang="en-US" sz="1900" baseline="-25000" dirty="0"/>
              <a:t>31</a:t>
            </a:r>
            <a:r>
              <a:rPr lang="en-US" sz="1900" dirty="0"/>
              <a:t> (= 0.1133)|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1 </a:t>
            </a:r>
            <a:r>
              <a:rPr lang="pt-BR" sz="1900" dirty="0">
                <a:sym typeface="Symbol" panose="05050102010706020507" pitchFamily="18" charset="2"/>
              </a:rPr>
              <a:t></a:t>
            </a:r>
            <a:r>
              <a:rPr lang="en-US" sz="1900" dirty="0"/>
              <a:t> I</a:t>
            </a:r>
            <a:r>
              <a:rPr lang="en-US" sz="1900" baseline="-25000" dirty="0"/>
              <a:t>33</a:t>
            </a:r>
            <a:endParaRPr lang="en-US" sz="1900" dirty="0"/>
          </a:p>
          <a:p>
            <a:pPr>
              <a:buFont typeface="Wingdings" panose="05000000000000000000" pitchFamily="2" charset="2"/>
              <a:buChar char="§"/>
            </a:pPr>
            <a:r>
              <a:rPr lang="en-US" sz="1900" dirty="0"/>
              <a:t>For j = 2 we have |y</a:t>
            </a:r>
            <a:r>
              <a:rPr lang="en-US" sz="1900" baseline="-25000" dirty="0"/>
              <a:t>32</a:t>
            </a:r>
            <a:r>
              <a:rPr lang="en-US" sz="1900" dirty="0"/>
              <a:t> (= 0.1167) - y</a:t>
            </a:r>
            <a:r>
              <a:rPr lang="en-US" sz="1900" baseline="-25000" dirty="0"/>
              <a:t>32</a:t>
            </a:r>
            <a:r>
              <a:rPr lang="en-US" sz="1900" dirty="0"/>
              <a:t> (= 0.1167)|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2 </a:t>
            </a:r>
            <a:r>
              <a:rPr lang="pt-BR" sz="1900" dirty="0">
                <a:sym typeface="Symbol" panose="05050102010706020507" pitchFamily="18" charset="2"/>
              </a:rPr>
              <a:t></a:t>
            </a:r>
            <a:r>
              <a:rPr lang="en-US" sz="1900" dirty="0"/>
              <a:t> I</a:t>
            </a:r>
            <a:r>
              <a:rPr lang="en-US" sz="1900" baseline="-25000" dirty="0"/>
              <a:t>33</a:t>
            </a:r>
            <a:endParaRPr lang="en-US" sz="1900" dirty="0"/>
          </a:p>
          <a:p>
            <a:pPr>
              <a:buFont typeface="Wingdings" panose="05000000000000000000" pitchFamily="2" charset="2"/>
              <a:buChar char="§"/>
            </a:pPr>
            <a:r>
              <a:rPr lang="en-US" sz="1900" dirty="0"/>
              <a:t>For j = 3 we have |y</a:t>
            </a:r>
            <a:r>
              <a:rPr lang="en-US" sz="1900" baseline="-25000" dirty="0"/>
              <a:t>33</a:t>
            </a:r>
            <a:r>
              <a:rPr lang="en-US" sz="1900" dirty="0"/>
              <a:t> (= 0 1100) - y</a:t>
            </a:r>
            <a:r>
              <a:rPr lang="en-US" sz="1900" baseline="-25000" dirty="0"/>
              <a:t>33</a:t>
            </a:r>
            <a:r>
              <a:rPr lang="en-US" sz="1900" dirty="0"/>
              <a:t> (= 0.1100)| </a:t>
            </a:r>
            <a:r>
              <a:rPr lang="en-US" sz="1900" dirty="0">
                <a:sym typeface="Symbol" panose="05050102010706020507" pitchFamily="18" charset="2"/>
              </a:rPr>
              <a:t></a:t>
            </a:r>
            <a:r>
              <a:rPr lang="en-US" sz="1900" dirty="0"/>
              <a:t> </a:t>
            </a:r>
            <a:r>
              <a:rPr lang="en-US" sz="1900" dirty="0">
                <a:sym typeface="Symbol" panose="05050102010706020507" pitchFamily="18" charset="2"/>
              </a:rPr>
              <a:t></a:t>
            </a:r>
            <a:r>
              <a:rPr lang="en-US" sz="1900" baseline="-25000" dirty="0"/>
              <a:t>j</a:t>
            </a:r>
            <a:r>
              <a:rPr lang="en-US" sz="1900" dirty="0"/>
              <a:t> (= 0.01), TRUE, hence 3 </a:t>
            </a:r>
            <a:r>
              <a:rPr lang="pt-BR" sz="1900" dirty="0">
                <a:sym typeface="Symbol" panose="05050102010706020507" pitchFamily="18" charset="2"/>
              </a:rPr>
              <a:t></a:t>
            </a:r>
            <a:r>
              <a:rPr lang="en-US" sz="1900" dirty="0"/>
              <a:t> I</a:t>
            </a:r>
            <a:r>
              <a:rPr lang="en-US" sz="1900" baseline="-25000" dirty="0"/>
              <a:t>33</a:t>
            </a:r>
            <a:endParaRPr lang="en-US" sz="1900" dirty="0"/>
          </a:p>
          <a:p>
            <a:pPr>
              <a:buFont typeface="Wingdings" panose="05000000000000000000" pitchFamily="2" charset="2"/>
              <a:buChar char="§"/>
            </a:pPr>
            <a:r>
              <a:rPr lang="en-US" sz="1900" dirty="0"/>
              <a:t>Hence: C</a:t>
            </a:r>
            <a:r>
              <a:rPr lang="en-US" sz="1900" baseline="-25000" dirty="0"/>
              <a:t>33</a:t>
            </a:r>
            <a:r>
              <a:rPr lang="en-US" sz="1900" dirty="0"/>
              <a:t> = </a:t>
            </a:r>
            <a:r>
              <a:rPr lang="en-US" sz="1900" dirty="0">
                <a:sym typeface="Symbol" panose="05050102010706020507" pitchFamily="18" charset="2"/>
              </a:rPr>
              <a:t></a:t>
            </a:r>
            <a:r>
              <a:rPr lang="en-US" sz="1900" dirty="0"/>
              <a:t>, I</a:t>
            </a:r>
            <a:r>
              <a:rPr lang="en-US" sz="1900" baseline="-25000" dirty="0"/>
              <a:t>33</a:t>
            </a:r>
            <a:r>
              <a:rPr lang="en-US" sz="1900" dirty="0"/>
              <a:t> = {1, 2, 3} and D</a:t>
            </a:r>
            <a:r>
              <a:rPr lang="en-US" sz="1900" baseline="-25000" dirty="0"/>
              <a:t>33</a:t>
            </a:r>
            <a:r>
              <a:rPr lang="en-US" sz="1900" dirty="0"/>
              <a:t>: </a:t>
            </a:r>
            <a:r>
              <a:rPr lang="en-US" sz="1900" dirty="0">
                <a:sym typeface="Symbol" panose="05050102010706020507" pitchFamily="18" charset="2"/>
              </a:rPr>
              <a:t></a:t>
            </a:r>
            <a:endParaRPr lang="en-US" sz="1900" dirty="0"/>
          </a:p>
        </p:txBody>
      </p:sp>
      <p:sp>
        <p:nvSpPr>
          <p:cNvPr id="4" name="Date Placeholder 3">
            <a:extLst>
              <a:ext uri="{FF2B5EF4-FFF2-40B4-BE49-F238E27FC236}">
                <a16:creationId xmlns:a16="http://schemas.microsoft.com/office/drawing/2014/main" id="{0F9B86DF-0519-4316-978D-14CB7C329472}"/>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15CF9480-1C83-46CC-90B1-73C24BE34A21}"/>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28504687-50F7-4924-9DA8-6EB05F2AE409}"/>
              </a:ext>
            </a:extLst>
          </p:cNvPr>
          <p:cNvSpPr>
            <a:spLocks noGrp="1"/>
          </p:cNvSpPr>
          <p:nvPr>
            <p:ph type="sldNum" sz="quarter" idx="12"/>
          </p:nvPr>
        </p:nvSpPr>
        <p:spPr/>
        <p:txBody>
          <a:bodyPr/>
          <a:lstStyle/>
          <a:p>
            <a:fld id="{9EE94C91-E7C7-4CA4-8153-EE2D68CBA75F}" type="slidenum">
              <a:rPr lang="en-US" smtClean="0"/>
              <a:t>56</a:t>
            </a:fld>
            <a:endParaRPr lang="en-US"/>
          </a:p>
        </p:txBody>
      </p:sp>
    </p:spTree>
    <p:extLst>
      <p:ext uri="{BB962C8B-B14F-4D97-AF65-F5344CB8AC3E}">
        <p14:creationId xmlns:p14="http://schemas.microsoft.com/office/powerpoint/2010/main" val="18260421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000" b="1" dirty="0">
                    <a:solidFill>
                      <a:srgbClr val="FF0000"/>
                    </a:solidFill>
                    <a:effectLst>
                      <a:outerShdw blurRad="38100" dist="38100" dir="2700000" algn="tl">
                        <a:srgbClr val="000000">
                          <a:alpha val="43137"/>
                        </a:srgbClr>
                      </a:outerShdw>
                    </a:effectLst>
                  </a:rPr>
                  <a:t>Step 4 (Construct the concordance and discordance matrices)</a:t>
                </a:r>
              </a:p>
              <a:p>
                <a:pPr>
                  <a:buFont typeface="Wingdings" panose="05000000000000000000" pitchFamily="2" charset="2"/>
                  <a:buChar char="§"/>
                </a:pPr>
                <a:r>
                  <a:rPr lang="en-US" sz="2000" dirty="0"/>
                  <a:t>The relative values of elements in concordance matrix, </a:t>
                </a:r>
                <a:r>
                  <a:rPr lang="en-US" sz="2000" b="1" dirty="0"/>
                  <a:t>C</a:t>
                </a:r>
                <a:r>
                  <a:rPr lang="en-US" sz="2000" dirty="0"/>
                  <a:t>, are calculated from the concordance index, and it is the sum of the weights associated with the criteria contained in the concordance</a:t>
                </a:r>
              </a:p>
              <a:p>
                <a:pPr>
                  <a:buFont typeface="Wingdings" panose="05000000000000000000" pitchFamily="2" charset="2"/>
                  <a:buChar char="§"/>
                </a:pPr>
                <a14:m>
                  <m:oMath xmlns:m="http://schemas.openxmlformats.org/officeDocument/2006/math">
                    <m:r>
                      <a:rPr lang="en-US" sz="2000" b="0" i="1" smtClean="0">
                        <a:latin typeface="Cambria Math" panose="02040503050406030204" pitchFamily="18" charset="0"/>
                      </a:rPr>
                      <m:t>𝐶</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m>
                          <m:mPr>
                            <m:mcs>
                              <m:mc>
                                <m:mcPr>
                                  <m:count m:val="3"/>
                                  <m:mcJc m:val="center"/>
                                </m:mcPr>
                              </m:mc>
                            </m:mcs>
                            <m:ctrlPr>
                              <a:rPr lang="en-US" sz="2000" b="0" i="1" smtClean="0">
                                <a:latin typeface="Cambria Math" panose="02040503050406030204" pitchFamily="18" charset="0"/>
                              </a:rPr>
                            </m:ctrlPr>
                          </m:mPr>
                          <m:mr>
                            <m:e>
                              <m:r>
                                <m:rPr>
                                  <m:brk m:alnAt="7"/>
                                </m:rPr>
                                <a:rPr lang="en-US" sz="2000" b="0" i="1" smtClean="0">
                                  <a:latin typeface="Cambria Math" panose="02040503050406030204" pitchFamily="18" charset="0"/>
                                </a:rPr>
                                <m:t>−</m:t>
                              </m:r>
                            </m:e>
                            <m:e>
                              <m:r>
                                <a:rPr lang="en-US" sz="2000" b="0" i="1" smtClean="0">
                                  <a:latin typeface="Cambria Math" panose="02040503050406030204" pitchFamily="18" charset="0"/>
                                  <a:ea typeface="Cambria Math" panose="02040503050406030204" pitchFamily="18" charset="0"/>
                                </a:rPr>
                                <m:t>⋯</m:t>
                              </m:r>
                            </m:e>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𝑐</m:t>
                                  </m:r>
                                </m:e>
                                <m:sub>
                                  <m:r>
                                    <a:rPr lang="en-US" sz="2000" b="0" i="1" smtClean="0">
                                      <a:latin typeface="Cambria Math" panose="02040503050406030204" pitchFamily="18" charset="0"/>
                                    </a:rPr>
                                    <m:t>1</m:t>
                                  </m:r>
                                  <m:r>
                                    <a:rPr lang="en-US" sz="2000" b="0" i="1" smtClean="0">
                                      <a:latin typeface="Cambria Math" panose="02040503050406030204" pitchFamily="18" charset="0"/>
                                    </a:rPr>
                                    <m:t>𝑚</m:t>
                                  </m:r>
                                </m:sub>
                              </m:sSub>
                            </m:e>
                          </m:mr>
                          <m:mr>
                            <m:e>
                              <m:r>
                                <a:rPr lang="en-US" sz="2000" b="0" i="1" smtClean="0">
                                  <a:latin typeface="Cambria Math" panose="02040503050406030204" pitchFamily="18" charset="0"/>
                                  <a:ea typeface="Cambria Math" panose="02040503050406030204" pitchFamily="18" charset="0"/>
                                </a:rPr>
                                <m:t>⋮</m:t>
                              </m:r>
                            </m:e>
                            <m:e>
                              <m:r>
                                <a:rPr lang="en-US" sz="2000" b="0" i="1" smtClean="0">
                                  <a:latin typeface="Cambria Math" panose="02040503050406030204" pitchFamily="18" charset="0"/>
                                  <a:ea typeface="Cambria Math" panose="02040503050406030204" pitchFamily="18" charset="0"/>
                                </a:rPr>
                                <m:t>⋱</m:t>
                              </m:r>
                            </m:e>
                            <m:e>
                              <m:r>
                                <a:rPr lang="en-US" sz="2000" b="0" i="1" smtClean="0">
                                  <a:latin typeface="Cambria Math" panose="02040503050406030204" pitchFamily="18" charset="0"/>
                                  <a:ea typeface="Cambria Math" panose="02040503050406030204" pitchFamily="18" charset="0"/>
                                </a:rPr>
                                <m:t>⋮</m:t>
                              </m:r>
                            </m:e>
                          </m:mr>
                          <m:m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b="0" i="1" smtClean="0">
                                      <a:latin typeface="Cambria Math" panose="02040503050406030204" pitchFamily="18" charset="0"/>
                                    </a:rPr>
                                    <m:t>𝑚</m:t>
                                  </m:r>
                                  <m:r>
                                    <a:rPr lang="en-US" sz="2000" b="0" i="1" smtClean="0">
                                      <a:latin typeface="Cambria Math" panose="02040503050406030204" pitchFamily="18" charset="0"/>
                                    </a:rPr>
                                    <m:t>1</m:t>
                                  </m:r>
                                </m:sub>
                              </m:sSub>
                            </m:e>
                            <m:e>
                              <m:r>
                                <a:rPr lang="en-US" sz="2000" b="0" i="1" smtClean="0">
                                  <a:latin typeface="Cambria Math" panose="02040503050406030204" pitchFamily="18" charset="0"/>
                                  <a:ea typeface="Cambria Math" panose="02040503050406030204" pitchFamily="18" charset="0"/>
                                </a:rPr>
                                <m:t>⋯</m:t>
                              </m:r>
                            </m:e>
                            <m:e>
                              <m:r>
                                <a:rPr lang="en-US" sz="2000" b="0" i="1" smtClean="0">
                                  <a:latin typeface="Cambria Math" panose="02040503050406030204" pitchFamily="18" charset="0"/>
                                </a:rPr>
                                <m:t>−</m:t>
                              </m:r>
                            </m:e>
                          </m:mr>
                        </m:m>
                      </m:e>
                    </m:d>
                  </m:oMath>
                </a14:m>
                <a:r>
                  <a:rPr lang="en-US" sz="2000" dirty="0"/>
                  <a:t> and it is </a:t>
                </a:r>
                <a:r>
                  <a:rPr lang="en-US" sz="2000" b="1" i="1" dirty="0">
                    <a:solidFill>
                      <a:srgbClr val="FF0000"/>
                    </a:solidFill>
                    <a:effectLst>
                      <a:outerShdw blurRad="38100" dist="38100" dir="2700000" algn="tl">
                        <a:srgbClr val="000000">
                          <a:alpha val="43137"/>
                        </a:srgbClr>
                      </a:outerShdw>
                    </a:effectLst>
                  </a:rPr>
                  <a:t>asymmetric</a:t>
                </a:r>
                <a:r>
                  <a:rPr lang="en-US" sz="2000" dirty="0"/>
                  <a:t> along the principal diagonal</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522" t="-1541"/>
                </a:stretch>
              </a:blipFill>
            </p:spPr>
            <p:txBody>
              <a:bodyPr/>
              <a:lstStyle/>
              <a:p>
                <a:r>
                  <a:rPr lang="en-US">
                    <a:noFill/>
                  </a:rPr>
                  <a:t> </a:t>
                </a:r>
              </a:p>
            </p:txBody>
          </p:sp>
        </mc:Fallback>
      </mc:AlternateContent>
      <p:graphicFrame>
        <p:nvGraphicFramePr>
          <p:cNvPr id="4" name="Table 3">
            <a:extLst>
              <a:ext uri="{FF2B5EF4-FFF2-40B4-BE49-F238E27FC236}">
                <a16:creationId xmlns:a16="http://schemas.microsoft.com/office/drawing/2014/main" id="{E7F326F8-6A8F-430F-A6DE-9BE65024F0A9}"/>
              </a:ext>
            </a:extLst>
          </p:cNvPr>
          <p:cNvGraphicFramePr>
            <a:graphicFrameLocks noGrp="1"/>
          </p:cNvGraphicFramePr>
          <p:nvPr>
            <p:extLst>
              <p:ext uri="{D42A27DB-BD31-4B8C-83A1-F6EECF244321}">
                <p14:modId xmlns:p14="http://schemas.microsoft.com/office/powerpoint/2010/main" val="835255468"/>
              </p:ext>
            </p:extLst>
          </p:nvPr>
        </p:nvGraphicFramePr>
        <p:xfrm>
          <a:off x="2928730" y="3756435"/>
          <a:ext cx="6255027" cy="2233547"/>
        </p:xfrm>
        <a:graphic>
          <a:graphicData uri="http://schemas.openxmlformats.org/drawingml/2006/table">
            <a:tbl>
              <a:tblPr firstRow="1" firstCol="1" lastRow="1" lastCol="1" bandRow="1" bandCol="1">
                <a:tableStyleId>{5C22544A-7EE6-4342-B048-85BDC9FD1C3A}</a:tableStyleId>
              </a:tblPr>
              <a:tblGrid>
                <a:gridCol w="2084519">
                  <a:extLst>
                    <a:ext uri="{9D8B030D-6E8A-4147-A177-3AD203B41FA5}">
                      <a16:colId xmlns:a16="http://schemas.microsoft.com/office/drawing/2014/main" val="1699890397"/>
                    </a:ext>
                  </a:extLst>
                </a:gridCol>
                <a:gridCol w="2085254">
                  <a:extLst>
                    <a:ext uri="{9D8B030D-6E8A-4147-A177-3AD203B41FA5}">
                      <a16:colId xmlns:a16="http://schemas.microsoft.com/office/drawing/2014/main" val="4144779277"/>
                    </a:ext>
                  </a:extLst>
                </a:gridCol>
                <a:gridCol w="2085254">
                  <a:extLst>
                    <a:ext uri="{9D8B030D-6E8A-4147-A177-3AD203B41FA5}">
                      <a16:colId xmlns:a16="http://schemas.microsoft.com/office/drawing/2014/main" val="750182290"/>
                    </a:ext>
                  </a:extLst>
                </a:gridCol>
              </a:tblGrid>
              <a:tr h="744711">
                <a:tc>
                  <a:txBody>
                    <a:bodyPr/>
                    <a:lstStyle/>
                    <a:p>
                      <a:pPr marL="0" marR="0" algn="just">
                        <a:lnSpc>
                          <a:spcPct val="150000"/>
                        </a:lnSpc>
                        <a:spcBef>
                          <a:spcPts val="0"/>
                        </a:spcBef>
                        <a:spcAft>
                          <a:spcPts val="0"/>
                        </a:spcAft>
                      </a:pPr>
                      <a:r>
                        <a:rPr lang="en-US" sz="1100" spc="-30">
                          <a:effectLst/>
                        </a:rPr>
                        <a:t>C</a:t>
                      </a:r>
                      <a:r>
                        <a:rPr lang="en-US" sz="1100" spc="-30" baseline="-25000">
                          <a:effectLst/>
                        </a:rPr>
                        <a:t>11</a:t>
                      </a:r>
                      <a:r>
                        <a:rPr lang="en-US" sz="1100" spc="-30">
                          <a:effectLst/>
                        </a:rPr>
                        <a:t> = </a:t>
                      </a:r>
                      <a:r>
                        <a:rPr lang="en-US" sz="1100" spc="-30">
                          <a:effectLst/>
                          <a:sym typeface="Symbol" panose="05050102010706020507" pitchFamily="18" charset="2"/>
                        </a:rPr>
                        <a:t></a:t>
                      </a:r>
                      <a:endParaRPr lang="en-US" sz="1200">
                        <a:effectLst/>
                      </a:endParaRPr>
                    </a:p>
                    <a:p>
                      <a:pPr marL="0" marR="0" algn="just">
                        <a:lnSpc>
                          <a:spcPct val="150000"/>
                        </a:lnSpc>
                        <a:spcBef>
                          <a:spcPts val="0"/>
                        </a:spcBef>
                        <a:spcAft>
                          <a:spcPts val="0"/>
                        </a:spcAft>
                      </a:pPr>
                      <a:r>
                        <a:rPr lang="en-US" sz="1100" spc="-30">
                          <a:effectLst/>
                        </a:rPr>
                        <a:t>I</a:t>
                      </a:r>
                      <a:r>
                        <a:rPr lang="en-US" sz="1100" spc="-30" baseline="-25000">
                          <a:effectLst/>
                        </a:rPr>
                        <a:t>11</a:t>
                      </a:r>
                      <a:r>
                        <a:rPr lang="en-US" sz="1100" spc="-30">
                          <a:effectLst/>
                        </a:rPr>
                        <a:t> = {1, 2, 3}</a:t>
                      </a:r>
                      <a:endParaRPr lang="en-US" sz="1200">
                        <a:effectLst/>
                      </a:endParaRPr>
                    </a:p>
                    <a:p>
                      <a:pPr marL="0" marR="0" algn="just">
                        <a:lnSpc>
                          <a:spcPct val="150000"/>
                        </a:lnSpc>
                        <a:spcBef>
                          <a:spcPts val="0"/>
                        </a:spcBef>
                        <a:spcAft>
                          <a:spcPts val="0"/>
                        </a:spcAft>
                      </a:pPr>
                      <a:r>
                        <a:rPr lang="en-US" sz="1100" spc="-30">
                          <a:effectLst/>
                        </a:rPr>
                        <a:t>D</a:t>
                      </a:r>
                      <a:r>
                        <a:rPr lang="en-US" sz="1100" spc="-30" baseline="-25000">
                          <a:effectLst/>
                        </a:rPr>
                        <a:t>11</a:t>
                      </a:r>
                      <a:r>
                        <a:rPr lang="en-US" sz="1100" spc="-30">
                          <a:effectLst/>
                        </a:rPr>
                        <a:t> = </a:t>
                      </a:r>
                      <a:r>
                        <a:rPr lang="en-US" sz="1100" spc="-30">
                          <a:effectLst/>
                          <a:sym typeface="Symbol" panose="05050102010706020507" pitchFamily="18" charset="2"/>
                        </a:rPr>
                        <a:t></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dirty="0">
                          <a:effectLst/>
                        </a:rPr>
                        <a:t>C</a:t>
                      </a:r>
                      <a:r>
                        <a:rPr lang="en-US" sz="1100" spc="-30" baseline="-25000" dirty="0">
                          <a:effectLst/>
                        </a:rPr>
                        <a:t>12</a:t>
                      </a:r>
                      <a:r>
                        <a:rPr lang="en-US" sz="1100" spc="-30" dirty="0">
                          <a:effectLst/>
                        </a:rPr>
                        <a:t> = {2}</a:t>
                      </a:r>
                      <a:endParaRPr lang="en-US" sz="1200" dirty="0">
                        <a:effectLst/>
                      </a:endParaRPr>
                    </a:p>
                    <a:p>
                      <a:pPr marL="0" marR="0" algn="just">
                        <a:lnSpc>
                          <a:spcPct val="150000"/>
                        </a:lnSpc>
                        <a:spcBef>
                          <a:spcPts val="0"/>
                        </a:spcBef>
                        <a:spcAft>
                          <a:spcPts val="0"/>
                        </a:spcAft>
                      </a:pPr>
                      <a:r>
                        <a:rPr lang="en-US" sz="1100" spc="-30" dirty="0">
                          <a:effectLst/>
                        </a:rPr>
                        <a:t>I</a:t>
                      </a:r>
                      <a:r>
                        <a:rPr lang="en-US" sz="1100" spc="-30" baseline="-25000" dirty="0">
                          <a:effectLst/>
                        </a:rPr>
                        <a:t>12</a:t>
                      </a:r>
                      <a:r>
                        <a:rPr lang="en-US" sz="1100" spc="-30" dirty="0">
                          <a:effectLst/>
                        </a:rPr>
                        <a:t> = {3}</a:t>
                      </a:r>
                      <a:endParaRPr lang="en-US" sz="1200" dirty="0">
                        <a:effectLst/>
                      </a:endParaRPr>
                    </a:p>
                    <a:p>
                      <a:pPr marL="0" marR="0" algn="just">
                        <a:lnSpc>
                          <a:spcPct val="150000"/>
                        </a:lnSpc>
                        <a:spcBef>
                          <a:spcPts val="0"/>
                        </a:spcBef>
                        <a:spcAft>
                          <a:spcPts val="0"/>
                        </a:spcAft>
                      </a:pPr>
                      <a:r>
                        <a:rPr lang="en-US" sz="1100" spc="-30" dirty="0">
                          <a:effectLst/>
                        </a:rPr>
                        <a:t>D</a:t>
                      </a:r>
                      <a:r>
                        <a:rPr lang="en-US" sz="1100" spc="-30" baseline="-25000" dirty="0">
                          <a:effectLst/>
                        </a:rPr>
                        <a:t>12</a:t>
                      </a:r>
                      <a:r>
                        <a:rPr lang="en-US" sz="1100" spc="-30" dirty="0">
                          <a:effectLst/>
                        </a:rPr>
                        <a:t> = {1}</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dirty="0">
                          <a:effectLst/>
                        </a:rPr>
                        <a:t>C</a:t>
                      </a:r>
                      <a:r>
                        <a:rPr lang="en-US" sz="1100" spc="-30" baseline="-25000" dirty="0">
                          <a:effectLst/>
                        </a:rPr>
                        <a:t>13</a:t>
                      </a:r>
                      <a:r>
                        <a:rPr lang="en-US" sz="1100" spc="-30" dirty="0">
                          <a:effectLst/>
                        </a:rPr>
                        <a:t> = </a:t>
                      </a:r>
                      <a:r>
                        <a:rPr lang="en-US" sz="1100" spc="-30" dirty="0">
                          <a:effectLst/>
                          <a:sym typeface="Symbol" panose="05050102010706020507" pitchFamily="18" charset="2"/>
                        </a:rPr>
                        <a:t></a:t>
                      </a:r>
                      <a:endParaRPr lang="en-US" sz="1200" dirty="0">
                        <a:effectLst/>
                      </a:endParaRPr>
                    </a:p>
                    <a:p>
                      <a:pPr marL="0" marR="0" algn="just">
                        <a:lnSpc>
                          <a:spcPct val="150000"/>
                        </a:lnSpc>
                        <a:spcBef>
                          <a:spcPts val="0"/>
                        </a:spcBef>
                        <a:spcAft>
                          <a:spcPts val="0"/>
                        </a:spcAft>
                      </a:pPr>
                      <a:r>
                        <a:rPr lang="en-US" sz="1100" spc="-30" dirty="0">
                          <a:effectLst/>
                        </a:rPr>
                        <a:t>I</a:t>
                      </a:r>
                      <a:r>
                        <a:rPr lang="en-US" sz="1100" spc="-30" baseline="-25000" dirty="0">
                          <a:effectLst/>
                        </a:rPr>
                        <a:t>13</a:t>
                      </a:r>
                      <a:r>
                        <a:rPr lang="en-US" sz="1100" spc="-30" dirty="0">
                          <a:effectLst/>
                        </a:rPr>
                        <a:t> = {1, 2, 3}</a:t>
                      </a:r>
                      <a:endParaRPr lang="en-US" sz="1200" dirty="0">
                        <a:effectLst/>
                      </a:endParaRPr>
                    </a:p>
                    <a:p>
                      <a:pPr marL="0" marR="0" algn="just">
                        <a:lnSpc>
                          <a:spcPct val="150000"/>
                        </a:lnSpc>
                        <a:spcBef>
                          <a:spcPts val="0"/>
                        </a:spcBef>
                        <a:spcAft>
                          <a:spcPts val="0"/>
                        </a:spcAft>
                      </a:pPr>
                      <a:r>
                        <a:rPr lang="en-US" sz="1100" spc="-30" dirty="0">
                          <a:effectLst/>
                        </a:rPr>
                        <a:t>D</a:t>
                      </a:r>
                      <a:r>
                        <a:rPr lang="en-US" sz="1100" spc="-30" baseline="-25000" dirty="0">
                          <a:effectLst/>
                        </a:rPr>
                        <a:t>13</a:t>
                      </a:r>
                      <a:r>
                        <a:rPr lang="en-US" sz="1100" spc="-30" dirty="0">
                          <a:effectLst/>
                        </a:rPr>
                        <a:t> = </a:t>
                      </a:r>
                      <a:r>
                        <a:rPr lang="en-US" sz="1100" spc="-30" dirty="0">
                          <a:effectLst/>
                          <a:sym typeface="Symbol" panose="05050102010706020507" pitchFamily="18" charset="2"/>
                        </a:rPr>
                        <a:t></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05442987"/>
                  </a:ext>
                </a:extLst>
              </a:tr>
              <a:tr h="744711">
                <a:tc>
                  <a:txBody>
                    <a:bodyPr/>
                    <a:lstStyle/>
                    <a:p>
                      <a:pPr marL="0" marR="0" algn="just">
                        <a:lnSpc>
                          <a:spcPct val="150000"/>
                        </a:lnSpc>
                        <a:spcBef>
                          <a:spcPts val="0"/>
                        </a:spcBef>
                        <a:spcAft>
                          <a:spcPts val="0"/>
                        </a:spcAft>
                      </a:pPr>
                      <a:r>
                        <a:rPr lang="en-US" sz="1100" spc="-30">
                          <a:effectLst/>
                        </a:rPr>
                        <a:t>C</a:t>
                      </a:r>
                      <a:r>
                        <a:rPr lang="en-US" sz="1100" spc="-30" baseline="-25000">
                          <a:effectLst/>
                        </a:rPr>
                        <a:t>21</a:t>
                      </a:r>
                      <a:r>
                        <a:rPr lang="en-US" sz="1100" spc="-30">
                          <a:effectLst/>
                        </a:rPr>
                        <a:t> = {1}</a:t>
                      </a:r>
                      <a:endParaRPr lang="en-US" sz="1200">
                        <a:effectLst/>
                      </a:endParaRPr>
                    </a:p>
                    <a:p>
                      <a:pPr marL="0" marR="0" algn="just">
                        <a:lnSpc>
                          <a:spcPct val="150000"/>
                        </a:lnSpc>
                        <a:spcBef>
                          <a:spcPts val="0"/>
                        </a:spcBef>
                        <a:spcAft>
                          <a:spcPts val="0"/>
                        </a:spcAft>
                      </a:pPr>
                      <a:r>
                        <a:rPr lang="en-US" sz="1100" spc="-30">
                          <a:effectLst/>
                        </a:rPr>
                        <a:t>I</a:t>
                      </a:r>
                      <a:r>
                        <a:rPr lang="en-US" sz="1100" spc="-30" baseline="-25000">
                          <a:effectLst/>
                        </a:rPr>
                        <a:t>21</a:t>
                      </a:r>
                      <a:r>
                        <a:rPr lang="en-US" sz="1100" spc="-30">
                          <a:effectLst/>
                        </a:rPr>
                        <a:t> = {3}</a:t>
                      </a:r>
                      <a:endParaRPr lang="en-US" sz="1200">
                        <a:effectLst/>
                      </a:endParaRPr>
                    </a:p>
                    <a:p>
                      <a:pPr marL="0" marR="0" algn="just">
                        <a:lnSpc>
                          <a:spcPct val="150000"/>
                        </a:lnSpc>
                        <a:spcBef>
                          <a:spcPts val="0"/>
                        </a:spcBef>
                        <a:spcAft>
                          <a:spcPts val="0"/>
                        </a:spcAft>
                      </a:pPr>
                      <a:r>
                        <a:rPr lang="en-US" sz="1100" spc="-30">
                          <a:effectLst/>
                        </a:rPr>
                        <a:t>D</a:t>
                      </a:r>
                      <a:r>
                        <a:rPr lang="en-US" sz="1100" spc="-30" baseline="-25000">
                          <a:effectLst/>
                        </a:rPr>
                        <a:t>21</a:t>
                      </a:r>
                      <a:r>
                        <a:rPr lang="en-US" sz="1100" spc="-30">
                          <a:effectLst/>
                        </a:rPr>
                        <a:t> = {2}</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a:effectLst/>
                        </a:rPr>
                        <a:t>C</a:t>
                      </a:r>
                      <a:r>
                        <a:rPr lang="en-US" sz="1100" spc="-30" baseline="-25000">
                          <a:effectLst/>
                        </a:rPr>
                        <a:t>22</a:t>
                      </a:r>
                      <a:r>
                        <a:rPr lang="en-US" sz="1100" spc="-30">
                          <a:effectLst/>
                        </a:rPr>
                        <a:t> = </a:t>
                      </a:r>
                      <a:r>
                        <a:rPr lang="en-US" sz="1100" spc="-30">
                          <a:effectLst/>
                          <a:sym typeface="Symbol" panose="05050102010706020507" pitchFamily="18" charset="2"/>
                        </a:rPr>
                        <a:t></a:t>
                      </a:r>
                      <a:endParaRPr lang="en-US" sz="1200">
                        <a:effectLst/>
                      </a:endParaRPr>
                    </a:p>
                    <a:p>
                      <a:pPr marL="0" marR="0" algn="just">
                        <a:lnSpc>
                          <a:spcPct val="150000"/>
                        </a:lnSpc>
                        <a:spcBef>
                          <a:spcPts val="0"/>
                        </a:spcBef>
                        <a:spcAft>
                          <a:spcPts val="0"/>
                        </a:spcAft>
                      </a:pPr>
                      <a:r>
                        <a:rPr lang="en-US" sz="1100" spc="-30">
                          <a:effectLst/>
                        </a:rPr>
                        <a:t>I</a:t>
                      </a:r>
                      <a:r>
                        <a:rPr lang="en-US" sz="1100" spc="-30" baseline="-25000">
                          <a:effectLst/>
                        </a:rPr>
                        <a:t>22</a:t>
                      </a:r>
                      <a:r>
                        <a:rPr lang="en-US" sz="1100" spc="-30">
                          <a:effectLst/>
                        </a:rPr>
                        <a:t> = {1, 2, 3}</a:t>
                      </a:r>
                      <a:endParaRPr lang="en-US" sz="1200">
                        <a:effectLst/>
                      </a:endParaRPr>
                    </a:p>
                    <a:p>
                      <a:pPr marL="0" marR="0" algn="just">
                        <a:lnSpc>
                          <a:spcPct val="150000"/>
                        </a:lnSpc>
                        <a:spcBef>
                          <a:spcPts val="0"/>
                        </a:spcBef>
                        <a:spcAft>
                          <a:spcPts val="0"/>
                        </a:spcAft>
                      </a:pPr>
                      <a:r>
                        <a:rPr lang="en-US" sz="1100" spc="-30">
                          <a:effectLst/>
                        </a:rPr>
                        <a:t>D</a:t>
                      </a:r>
                      <a:r>
                        <a:rPr lang="en-US" sz="1100" spc="-30" baseline="-25000">
                          <a:effectLst/>
                        </a:rPr>
                        <a:t>13</a:t>
                      </a:r>
                      <a:r>
                        <a:rPr lang="en-US" sz="1100" spc="-30">
                          <a:effectLst/>
                        </a:rPr>
                        <a:t> = </a:t>
                      </a:r>
                      <a:r>
                        <a:rPr lang="en-US" sz="1100" spc="-30">
                          <a:effectLst/>
                          <a:sym typeface="Symbol" panose="05050102010706020507" pitchFamily="18" charset="2"/>
                        </a:rPr>
                        <a:t></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dirty="0">
                          <a:effectLst/>
                        </a:rPr>
                        <a:t>C</a:t>
                      </a:r>
                      <a:r>
                        <a:rPr lang="en-US" sz="1100" spc="-30" baseline="-25000" dirty="0">
                          <a:effectLst/>
                        </a:rPr>
                        <a:t>23</a:t>
                      </a:r>
                      <a:r>
                        <a:rPr lang="en-US" sz="1100" spc="-30" dirty="0">
                          <a:effectLst/>
                        </a:rPr>
                        <a:t> = </a:t>
                      </a:r>
                      <a:r>
                        <a:rPr lang="en-US" sz="1100" spc="-30" dirty="0">
                          <a:effectLst/>
                          <a:sym typeface="Symbol" panose="05050102010706020507" pitchFamily="18" charset="2"/>
                        </a:rPr>
                        <a:t></a:t>
                      </a:r>
                      <a:endParaRPr lang="en-US" sz="1200" dirty="0">
                        <a:effectLst/>
                      </a:endParaRPr>
                    </a:p>
                    <a:p>
                      <a:pPr marL="0" marR="0" algn="just">
                        <a:lnSpc>
                          <a:spcPct val="150000"/>
                        </a:lnSpc>
                        <a:spcBef>
                          <a:spcPts val="0"/>
                        </a:spcBef>
                        <a:spcAft>
                          <a:spcPts val="0"/>
                        </a:spcAft>
                      </a:pPr>
                      <a:r>
                        <a:rPr lang="en-US" sz="1100" spc="-30" dirty="0">
                          <a:effectLst/>
                        </a:rPr>
                        <a:t>I</a:t>
                      </a:r>
                      <a:r>
                        <a:rPr lang="en-US" sz="1100" spc="-30" baseline="-25000" dirty="0">
                          <a:effectLst/>
                        </a:rPr>
                        <a:t>23</a:t>
                      </a:r>
                      <a:r>
                        <a:rPr lang="en-US" sz="1100" spc="-30" dirty="0">
                          <a:effectLst/>
                        </a:rPr>
                        <a:t> = {1, 3}</a:t>
                      </a:r>
                      <a:endParaRPr lang="en-US" sz="1200" dirty="0">
                        <a:effectLst/>
                      </a:endParaRPr>
                    </a:p>
                    <a:p>
                      <a:pPr marL="0" marR="0" algn="just">
                        <a:lnSpc>
                          <a:spcPct val="150000"/>
                        </a:lnSpc>
                        <a:spcBef>
                          <a:spcPts val="0"/>
                        </a:spcBef>
                        <a:spcAft>
                          <a:spcPts val="0"/>
                        </a:spcAft>
                      </a:pPr>
                      <a:r>
                        <a:rPr lang="en-US" sz="1100" spc="-30" dirty="0">
                          <a:effectLst/>
                        </a:rPr>
                        <a:t>D</a:t>
                      </a:r>
                      <a:r>
                        <a:rPr lang="en-US" sz="1100" spc="-30" baseline="-25000" dirty="0">
                          <a:effectLst/>
                        </a:rPr>
                        <a:t>23</a:t>
                      </a:r>
                      <a:r>
                        <a:rPr lang="en-US" sz="1100" spc="-30" dirty="0">
                          <a:effectLst/>
                        </a:rPr>
                        <a:t> = {2}</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61645704"/>
                  </a:ext>
                </a:extLst>
              </a:tr>
              <a:tr h="744125">
                <a:tc>
                  <a:txBody>
                    <a:bodyPr/>
                    <a:lstStyle/>
                    <a:p>
                      <a:pPr marL="0" marR="0" algn="just">
                        <a:lnSpc>
                          <a:spcPct val="150000"/>
                        </a:lnSpc>
                        <a:spcBef>
                          <a:spcPts val="0"/>
                        </a:spcBef>
                        <a:spcAft>
                          <a:spcPts val="0"/>
                        </a:spcAft>
                      </a:pPr>
                      <a:r>
                        <a:rPr lang="en-US" sz="1100" spc="-30">
                          <a:effectLst/>
                        </a:rPr>
                        <a:t>C</a:t>
                      </a:r>
                      <a:r>
                        <a:rPr lang="en-US" sz="1100" spc="-30" baseline="-25000">
                          <a:effectLst/>
                        </a:rPr>
                        <a:t>31</a:t>
                      </a:r>
                      <a:r>
                        <a:rPr lang="en-US" sz="1100" spc="-30">
                          <a:effectLst/>
                        </a:rPr>
                        <a:t>: </a:t>
                      </a:r>
                      <a:r>
                        <a:rPr lang="en-US" sz="1100" spc="-30">
                          <a:effectLst/>
                          <a:sym typeface="Symbol" panose="05050102010706020507" pitchFamily="18" charset="2"/>
                        </a:rPr>
                        <a:t></a:t>
                      </a:r>
                      <a:endParaRPr lang="en-US" sz="1200">
                        <a:effectLst/>
                      </a:endParaRPr>
                    </a:p>
                    <a:p>
                      <a:pPr marL="0" marR="0" algn="just">
                        <a:lnSpc>
                          <a:spcPct val="150000"/>
                        </a:lnSpc>
                        <a:spcBef>
                          <a:spcPts val="0"/>
                        </a:spcBef>
                        <a:spcAft>
                          <a:spcPts val="0"/>
                        </a:spcAft>
                      </a:pPr>
                      <a:r>
                        <a:rPr lang="en-US" sz="1100" spc="-30">
                          <a:effectLst/>
                        </a:rPr>
                        <a:t>I</a:t>
                      </a:r>
                      <a:r>
                        <a:rPr lang="en-US" sz="1100" spc="-30" baseline="-25000">
                          <a:effectLst/>
                        </a:rPr>
                        <a:t>31</a:t>
                      </a:r>
                      <a:r>
                        <a:rPr lang="en-US" sz="1100" spc="-30">
                          <a:effectLst/>
                        </a:rPr>
                        <a:t> = {1, 2, 3}</a:t>
                      </a:r>
                      <a:endParaRPr lang="en-US" sz="1200">
                        <a:effectLst/>
                      </a:endParaRPr>
                    </a:p>
                    <a:p>
                      <a:pPr marL="0" marR="0" algn="just">
                        <a:lnSpc>
                          <a:spcPct val="150000"/>
                        </a:lnSpc>
                        <a:spcBef>
                          <a:spcPts val="0"/>
                        </a:spcBef>
                        <a:spcAft>
                          <a:spcPts val="0"/>
                        </a:spcAft>
                      </a:pPr>
                      <a:r>
                        <a:rPr lang="en-US" sz="1100" spc="-30">
                          <a:effectLst/>
                        </a:rPr>
                        <a:t>D</a:t>
                      </a:r>
                      <a:r>
                        <a:rPr lang="en-US" sz="1100" spc="-30" baseline="-25000">
                          <a:effectLst/>
                        </a:rPr>
                        <a:t>31</a:t>
                      </a:r>
                      <a:r>
                        <a:rPr lang="en-US" sz="1100" spc="-30">
                          <a:effectLst/>
                        </a:rPr>
                        <a:t> = </a:t>
                      </a:r>
                      <a:r>
                        <a:rPr lang="en-US" sz="1100" spc="-30">
                          <a:effectLst/>
                          <a:sym typeface="Symbol" panose="05050102010706020507" pitchFamily="18" charset="2"/>
                        </a:rPr>
                        <a:t></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a:effectLst/>
                        </a:rPr>
                        <a:t>C</a:t>
                      </a:r>
                      <a:r>
                        <a:rPr lang="en-US" sz="1100" spc="-30" baseline="-25000">
                          <a:effectLst/>
                        </a:rPr>
                        <a:t>32</a:t>
                      </a:r>
                      <a:r>
                        <a:rPr lang="en-US" sz="1100" spc="-30">
                          <a:effectLst/>
                        </a:rPr>
                        <a:t> = {2}</a:t>
                      </a:r>
                      <a:endParaRPr lang="en-US" sz="1200">
                        <a:effectLst/>
                      </a:endParaRPr>
                    </a:p>
                    <a:p>
                      <a:pPr marL="0" marR="0" algn="just">
                        <a:lnSpc>
                          <a:spcPct val="150000"/>
                        </a:lnSpc>
                        <a:spcBef>
                          <a:spcPts val="0"/>
                        </a:spcBef>
                        <a:spcAft>
                          <a:spcPts val="0"/>
                        </a:spcAft>
                      </a:pPr>
                      <a:r>
                        <a:rPr lang="en-US" sz="1100" spc="-30">
                          <a:effectLst/>
                        </a:rPr>
                        <a:t>I</a:t>
                      </a:r>
                      <a:r>
                        <a:rPr lang="en-US" sz="1100" spc="-30" baseline="-25000">
                          <a:effectLst/>
                        </a:rPr>
                        <a:t>32</a:t>
                      </a:r>
                      <a:r>
                        <a:rPr lang="en-US" sz="1100" spc="-30">
                          <a:effectLst/>
                        </a:rPr>
                        <a:t> = {1, 3}</a:t>
                      </a:r>
                      <a:endParaRPr lang="en-US" sz="1200">
                        <a:effectLst/>
                      </a:endParaRPr>
                    </a:p>
                    <a:p>
                      <a:pPr marL="0" marR="0" algn="just">
                        <a:lnSpc>
                          <a:spcPct val="150000"/>
                        </a:lnSpc>
                        <a:spcBef>
                          <a:spcPts val="0"/>
                        </a:spcBef>
                        <a:spcAft>
                          <a:spcPts val="0"/>
                        </a:spcAft>
                      </a:pPr>
                      <a:r>
                        <a:rPr lang="en-US" sz="1100" spc="-30">
                          <a:effectLst/>
                        </a:rPr>
                        <a:t>D</a:t>
                      </a:r>
                      <a:r>
                        <a:rPr lang="en-US" sz="1100" spc="-30" baseline="-25000">
                          <a:effectLst/>
                        </a:rPr>
                        <a:t>32</a:t>
                      </a:r>
                      <a:r>
                        <a:rPr lang="en-US" sz="1100" spc="-30">
                          <a:effectLst/>
                        </a:rPr>
                        <a:t> = </a:t>
                      </a:r>
                      <a:r>
                        <a:rPr lang="en-US" sz="1100" spc="-30">
                          <a:effectLst/>
                          <a:sym typeface="Symbol" panose="05050102010706020507" pitchFamily="18" charset="2"/>
                        </a:rPr>
                        <a:t></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100" spc="-30" dirty="0">
                          <a:effectLst/>
                        </a:rPr>
                        <a:t>C</a:t>
                      </a:r>
                      <a:r>
                        <a:rPr lang="en-US" sz="1100" spc="-30" baseline="-25000" dirty="0">
                          <a:effectLst/>
                        </a:rPr>
                        <a:t>33</a:t>
                      </a:r>
                      <a:r>
                        <a:rPr lang="en-US" sz="1100" spc="-30" dirty="0">
                          <a:effectLst/>
                        </a:rPr>
                        <a:t> = </a:t>
                      </a:r>
                      <a:r>
                        <a:rPr lang="en-US" sz="1100" spc="-30" dirty="0">
                          <a:effectLst/>
                          <a:sym typeface="Symbol" panose="05050102010706020507" pitchFamily="18" charset="2"/>
                        </a:rPr>
                        <a:t></a:t>
                      </a:r>
                      <a:endParaRPr lang="en-US" sz="1200" dirty="0">
                        <a:effectLst/>
                      </a:endParaRPr>
                    </a:p>
                    <a:p>
                      <a:pPr marL="0" marR="0" algn="just">
                        <a:lnSpc>
                          <a:spcPct val="150000"/>
                        </a:lnSpc>
                        <a:spcBef>
                          <a:spcPts val="0"/>
                        </a:spcBef>
                        <a:spcAft>
                          <a:spcPts val="0"/>
                        </a:spcAft>
                      </a:pPr>
                      <a:r>
                        <a:rPr lang="en-US" sz="1100" spc="-30" dirty="0">
                          <a:effectLst/>
                        </a:rPr>
                        <a:t>I</a:t>
                      </a:r>
                      <a:r>
                        <a:rPr lang="en-US" sz="1100" spc="-30" baseline="-25000" dirty="0">
                          <a:effectLst/>
                        </a:rPr>
                        <a:t>33</a:t>
                      </a:r>
                      <a:r>
                        <a:rPr lang="en-US" sz="1100" spc="-30" dirty="0">
                          <a:effectLst/>
                        </a:rPr>
                        <a:t> = {1, 2, 3}</a:t>
                      </a:r>
                      <a:endParaRPr lang="en-US" sz="1200" dirty="0">
                        <a:effectLst/>
                      </a:endParaRPr>
                    </a:p>
                    <a:p>
                      <a:pPr marL="0" marR="0" algn="just">
                        <a:lnSpc>
                          <a:spcPct val="150000"/>
                        </a:lnSpc>
                        <a:spcBef>
                          <a:spcPts val="0"/>
                        </a:spcBef>
                        <a:spcAft>
                          <a:spcPts val="0"/>
                        </a:spcAft>
                      </a:pPr>
                      <a:r>
                        <a:rPr lang="en-US" sz="1100" spc="-30" dirty="0">
                          <a:effectLst/>
                        </a:rPr>
                        <a:t>D</a:t>
                      </a:r>
                      <a:r>
                        <a:rPr lang="en-US" sz="1100" spc="-30" baseline="-25000" dirty="0">
                          <a:effectLst/>
                        </a:rPr>
                        <a:t>33</a:t>
                      </a:r>
                      <a:r>
                        <a:rPr lang="en-US" sz="1100" spc="-30" dirty="0">
                          <a:effectLst/>
                        </a:rPr>
                        <a:t>: </a:t>
                      </a:r>
                      <a:r>
                        <a:rPr lang="en-US" sz="1100" spc="-30" dirty="0">
                          <a:effectLst/>
                          <a:sym typeface="Symbol" panose="05050102010706020507" pitchFamily="18" charset="2"/>
                        </a:rPr>
                        <a:t></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25967491"/>
                  </a:ext>
                </a:extLst>
              </a:tr>
            </a:tbl>
          </a:graphicData>
        </a:graphic>
      </p:graphicFrame>
      <p:sp>
        <p:nvSpPr>
          <p:cNvPr id="5" name="Date Placeholder 4">
            <a:extLst>
              <a:ext uri="{FF2B5EF4-FFF2-40B4-BE49-F238E27FC236}">
                <a16:creationId xmlns:a16="http://schemas.microsoft.com/office/drawing/2014/main" id="{CF8F6A8B-EC42-46BC-9489-5CF41790811D}"/>
              </a:ext>
            </a:extLst>
          </p:cNvPr>
          <p:cNvSpPr>
            <a:spLocks noGrp="1"/>
          </p:cNvSpPr>
          <p:nvPr>
            <p:ph type="dt" sz="half" idx="10"/>
          </p:nvPr>
        </p:nvSpPr>
        <p:spPr/>
        <p:txBody>
          <a:bodyPr/>
          <a:lstStyle/>
          <a:p>
            <a:r>
              <a:rPr lang="en-US"/>
              <a:t>IME634:MDA</a:t>
            </a:r>
          </a:p>
        </p:txBody>
      </p:sp>
      <p:sp>
        <p:nvSpPr>
          <p:cNvPr id="6" name="Footer Placeholder 5">
            <a:extLst>
              <a:ext uri="{FF2B5EF4-FFF2-40B4-BE49-F238E27FC236}">
                <a16:creationId xmlns:a16="http://schemas.microsoft.com/office/drawing/2014/main" id="{71DA4CD7-8018-4158-98A8-3968EE904A75}"/>
              </a:ext>
            </a:extLst>
          </p:cNvPr>
          <p:cNvSpPr>
            <a:spLocks noGrp="1"/>
          </p:cNvSpPr>
          <p:nvPr>
            <p:ph type="ftr" sz="quarter" idx="11"/>
          </p:nvPr>
        </p:nvSpPr>
        <p:spPr/>
        <p:txBody>
          <a:bodyPr/>
          <a:lstStyle/>
          <a:p>
            <a:r>
              <a:rPr lang="en-US"/>
              <a:t>RNSengupta,IME Dept.,IIT Kanpur,INDIA</a:t>
            </a:r>
          </a:p>
        </p:txBody>
      </p:sp>
      <p:sp>
        <p:nvSpPr>
          <p:cNvPr id="7" name="Slide Number Placeholder 6">
            <a:extLst>
              <a:ext uri="{FF2B5EF4-FFF2-40B4-BE49-F238E27FC236}">
                <a16:creationId xmlns:a16="http://schemas.microsoft.com/office/drawing/2014/main" id="{7BD49BB6-A188-408B-BCB3-AF92837B7C72}"/>
              </a:ext>
            </a:extLst>
          </p:cNvPr>
          <p:cNvSpPr>
            <a:spLocks noGrp="1"/>
          </p:cNvSpPr>
          <p:nvPr>
            <p:ph type="sldNum" sz="quarter" idx="12"/>
          </p:nvPr>
        </p:nvSpPr>
        <p:spPr/>
        <p:txBody>
          <a:bodyPr/>
          <a:lstStyle/>
          <a:p>
            <a:fld id="{9EE94C91-E7C7-4CA4-8153-EE2D68CBA75F}" type="slidenum">
              <a:rPr lang="en-US" smtClean="0"/>
              <a:t>57</a:t>
            </a:fld>
            <a:endParaRPr lang="en-US"/>
          </a:p>
        </p:txBody>
      </p:sp>
    </p:spTree>
    <p:extLst>
      <p:ext uri="{BB962C8B-B14F-4D97-AF65-F5344CB8AC3E}">
        <p14:creationId xmlns:p14="http://schemas.microsoft.com/office/powerpoint/2010/main" val="23009192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500" b="1" dirty="0">
                    <a:solidFill>
                      <a:srgbClr val="FF0000"/>
                    </a:solidFill>
                  </a:rPr>
                  <a:t>Step 4 (Construct the concordance and discordance matrices)</a:t>
                </a:r>
              </a:p>
              <a:p>
                <a:pPr>
                  <a:buFont typeface="Wingdings" panose="05000000000000000000" pitchFamily="2" charset="2"/>
                  <a:buChar char="§"/>
                </a:pPr>
                <a:r>
                  <a:rPr lang="en-US" sz="2500" dirty="0"/>
                  <a:t>We have the relative weights as </a:t>
                </a:r>
                <a14:m>
                  <m:oMath xmlns:m="http://schemas.openxmlformats.org/officeDocument/2006/math">
                    <m:sSub>
                      <m:sSubPr>
                        <m:ctrlPr>
                          <a:rPr lang="en-US" sz="2500" i="1" smtClean="0">
                            <a:latin typeface="Cambria Math" panose="02040503050406030204" pitchFamily="18" charset="0"/>
                          </a:rPr>
                        </m:ctrlPr>
                      </m:sSubPr>
                      <m:e>
                        <m:r>
                          <a:rPr lang="en-US" sz="2500" b="0" i="1" smtClean="0">
                            <a:latin typeface="Cambria Math" panose="02040503050406030204" pitchFamily="18" charset="0"/>
                          </a:rPr>
                          <m:t>𝑤</m:t>
                        </m:r>
                      </m:e>
                      <m:sub>
                        <m:r>
                          <a:rPr lang="en-US" sz="2500" b="0" i="1" smtClean="0">
                            <a:latin typeface="Cambria Math" panose="02040503050406030204" pitchFamily="18" charset="0"/>
                          </a:rPr>
                          <m:t>𝐶</m:t>
                        </m:r>
                      </m:sub>
                    </m:sSub>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b="0" i="1" smtClean="0">
                                  <a:latin typeface="Cambria Math" panose="02040503050406030204" pitchFamily="18" charset="0"/>
                                </a:rPr>
                                <m:t>−</m:t>
                              </m:r>
                            </m:e>
                            <m:e>
                              <m:f>
                                <m:fPr>
                                  <m:ctrlPr>
                                    <a:rPr lang="en-US" sz="2500" i="1">
                                      <a:latin typeface="Cambria Math" panose="02040503050406030204" pitchFamily="18" charset="0"/>
                                    </a:rPr>
                                  </m:ctrlPr>
                                </m:fPr>
                                <m:num>
                                  <m:r>
                                    <a:rPr lang="en-US" sz="2500" i="1">
                                      <a:latin typeface="Cambria Math" panose="02040503050406030204" pitchFamily="18" charset="0"/>
                                    </a:rPr>
                                    <m:t>1</m:t>
                                  </m:r>
                                </m:num>
                                <m:den>
                                  <m:r>
                                    <a:rPr lang="en-US" sz="2500" i="1">
                                      <a:latin typeface="Cambria Math" panose="02040503050406030204" pitchFamily="18" charset="0"/>
                                    </a:rPr>
                                    <m:t>3</m:t>
                                  </m:r>
                                </m:den>
                              </m:f>
                            </m:e>
                            <m:e>
                              <m:r>
                                <a:rPr lang="en-US" sz="2500" b="0" i="1" smtClean="0">
                                  <a:latin typeface="Cambria Math" panose="02040503050406030204" pitchFamily="18" charset="0"/>
                                </a:rPr>
                                <m:t>−</m:t>
                              </m:r>
                            </m:e>
                          </m:mr>
                          <m:mr>
                            <m:e>
                              <m:f>
                                <m:fPr>
                                  <m:ctrlPr>
                                    <a:rPr lang="en-US" sz="2500" i="1">
                                      <a:latin typeface="Cambria Math" panose="02040503050406030204" pitchFamily="18" charset="0"/>
                                    </a:rPr>
                                  </m:ctrlPr>
                                </m:fPr>
                                <m:num>
                                  <m:r>
                                    <a:rPr lang="en-US" sz="2500" i="1">
                                      <a:latin typeface="Cambria Math" panose="02040503050406030204" pitchFamily="18" charset="0"/>
                                    </a:rPr>
                                    <m:t>1</m:t>
                                  </m:r>
                                </m:num>
                                <m:den>
                                  <m:r>
                                    <a:rPr lang="en-US" sz="2500" i="1">
                                      <a:latin typeface="Cambria Math" panose="02040503050406030204" pitchFamily="18" charset="0"/>
                                    </a:rPr>
                                    <m:t>3</m:t>
                                  </m:r>
                                </m:den>
                              </m:f>
                            </m:e>
                            <m:e>
                              <m:r>
                                <a:rPr lang="en-US" sz="2500" b="0" i="1" smtClean="0">
                                  <a:latin typeface="Cambria Math" panose="02040503050406030204" pitchFamily="18" charset="0"/>
                                  <a:ea typeface="Cambria Math" panose="02040503050406030204" pitchFamily="18" charset="0"/>
                                </a:rPr>
                                <m:t>−</m:t>
                              </m:r>
                            </m:e>
                            <m:e>
                              <m:r>
                                <a:rPr lang="en-US" sz="2500" b="0" i="1" smtClean="0">
                                  <a:latin typeface="Cambria Math" panose="02040503050406030204" pitchFamily="18" charset="0"/>
                                  <a:ea typeface="Cambria Math" panose="02040503050406030204" pitchFamily="18" charset="0"/>
                                </a:rPr>
                                <m:t>−</m:t>
                              </m:r>
                            </m:e>
                          </m:mr>
                          <m:mr>
                            <m:e>
                              <m:r>
                                <a:rPr lang="en-US" sz="2500" b="0" i="1" smtClean="0">
                                  <a:latin typeface="Cambria Math" panose="02040503050406030204" pitchFamily="18" charset="0"/>
                                </a:rPr>
                                <m:t>−</m:t>
                              </m:r>
                            </m:e>
                            <m:e>
                              <m:f>
                                <m:fPr>
                                  <m:ctrlPr>
                                    <a:rPr lang="en-US" sz="2500" i="1">
                                      <a:latin typeface="Cambria Math" panose="02040503050406030204" pitchFamily="18" charset="0"/>
                                    </a:rPr>
                                  </m:ctrlPr>
                                </m:fPr>
                                <m:num>
                                  <m:r>
                                    <a:rPr lang="en-US" sz="2500" i="1">
                                      <a:latin typeface="Cambria Math" panose="02040503050406030204" pitchFamily="18" charset="0"/>
                                    </a:rPr>
                                    <m:t>1</m:t>
                                  </m:r>
                                </m:num>
                                <m:den>
                                  <m:r>
                                    <a:rPr lang="en-US" sz="2500" i="1">
                                      <a:latin typeface="Cambria Math" panose="02040503050406030204" pitchFamily="18" charset="0"/>
                                    </a:rPr>
                                    <m:t>3</m:t>
                                  </m:r>
                                </m:den>
                              </m:f>
                            </m:e>
                            <m:e>
                              <m:r>
                                <a:rPr lang="en-US" sz="2500" i="1">
                                  <a:latin typeface="Cambria Math" panose="02040503050406030204" pitchFamily="18" charset="0"/>
                                </a:rPr>
                                <m:t>−</m:t>
                              </m:r>
                            </m:e>
                          </m:mr>
                        </m:m>
                      </m:e>
                    </m:d>
                  </m:oMath>
                </a14:m>
                <a:r>
                  <a:rPr lang="en-US" sz="2500" dirty="0"/>
                  <a:t>,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𝑤</m:t>
                        </m:r>
                      </m:e>
                      <m:sub>
                        <m:r>
                          <a:rPr lang="en-US" sz="2500" b="0" i="1" smtClean="0">
                            <a:latin typeface="Cambria Math" panose="02040503050406030204" pitchFamily="18" charset="0"/>
                          </a:rPr>
                          <m:t>𝐼</m:t>
                        </m:r>
                      </m:sub>
                    </m:sSub>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a:rPr lang="en-US" sz="2500" b="0" i="1" smtClean="0">
                                  <a:latin typeface="Cambria Math" panose="02040503050406030204" pitchFamily="18" charset="0"/>
                                </a:rPr>
                                <m:t>1</m:t>
                              </m:r>
                            </m:e>
                            <m:e>
                              <m:f>
                                <m:fPr>
                                  <m:ctrlPr>
                                    <a:rPr lang="en-US" sz="2500" i="1">
                                      <a:latin typeface="Cambria Math" panose="02040503050406030204" pitchFamily="18" charset="0"/>
                                    </a:rPr>
                                  </m:ctrlPr>
                                </m:fPr>
                                <m:num>
                                  <m:r>
                                    <a:rPr lang="en-US" sz="2500" i="1">
                                      <a:latin typeface="Cambria Math" panose="02040503050406030204" pitchFamily="18" charset="0"/>
                                    </a:rPr>
                                    <m:t>1</m:t>
                                  </m:r>
                                </m:num>
                                <m:den>
                                  <m:r>
                                    <a:rPr lang="en-US" sz="2500" i="1">
                                      <a:latin typeface="Cambria Math" panose="02040503050406030204" pitchFamily="18" charset="0"/>
                                    </a:rPr>
                                    <m:t>3</m:t>
                                  </m:r>
                                </m:den>
                              </m:f>
                            </m:e>
                            <m:e>
                              <m:r>
                                <a:rPr lang="en-US" sz="2500" b="0" i="1" smtClean="0">
                                  <a:latin typeface="Cambria Math" panose="02040503050406030204" pitchFamily="18" charset="0"/>
                                </a:rPr>
                                <m:t>1</m:t>
                              </m:r>
                            </m:e>
                          </m:mr>
                          <m:mr>
                            <m:e>
                              <m:f>
                                <m:fPr>
                                  <m:ctrlPr>
                                    <a:rPr lang="en-US" sz="2500" i="1">
                                      <a:latin typeface="Cambria Math" panose="02040503050406030204" pitchFamily="18" charset="0"/>
                                    </a:rPr>
                                  </m:ctrlPr>
                                </m:fPr>
                                <m:num>
                                  <m:r>
                                    <a:rPr lang="en-US" sz="2500" i="1">
                                      <a:latin typeface="Cambria Math" panose="02040503050406030204" pitchFamily="18" charset="0"/>
                                    </a:rPr>
                                    <m:t>1</m:t>
                                  </m:r>
                                </m:num>
                                <m:den>
                                  <m:r>
                                    <a:rPr lang="en-US" sz="2500" i="1">
                                      <a:latin typeface="Cambria Math" panose="02040503050406030204" pitchFamily="18" charset="0"/>
                                    </a:rPr>
                                    <m:t>3</m:t>
                                  </m:r>
                                </m:den>
                              </m:f>
                            </m:e>
                            <m:e>
                              <m:r>
                                <a:rPr lang="en-US" sz="2500" b="0" i="1" smtClean="0">
                                  <a:latin typeface="Cambria Math" panose="02040503050406030204" pitchFamily="18" charset="0"/>
                                  <a:ea typeface="Cambria Math" panose="02040503050406030204" pitchFamily="18" charset="0"/>
                                </a:rPr>
                                <m:t>1</m:t>
                              </m:r>
                            </m:e>
                            <m:e>
                              <m:f>
                                <m:fPr>
                                  <m:ctrlPr>
                                    <a:rPr lang="en-US" sz="2500" b="0" i="1" smtClean="0">
                                      <a:latin typeface="Cambria Math" panose="02040503050406030204" pitchFamily="18" charset="0"/>
                                      <a:ea typeface="Cambria Math" panose="02040503050406030204" pitchFamily="18" charset="0"/>
                                    </a:rPr>
                                  </m:ctrlPr>
                                </m:fPr>
                                <m:num>
                                  <m:r>
                                    <a:rPr lang="en-US" sz="2500" b="0" i="1" smtClean="0">
                                      <a:latin typeface="Cambria Math" panose="02040503050406030204" pitchFamily="18" charset="0"/>
                                      <a:ea typeface="Cambria Math" panose="02040503050406030204" pitchFamily="18" charset="0"/>
                                    </a:rPr>
                                    <m:t>2</m:t>
                                  </m:r>
                                </m:num>
                                <m:den>
                                  <m:r>
                                    <a:rPr lang="en-US" sz="2500" b="0" i="1" smtClean="0">
                                      <a:latin typeface="Cambria Math" panose="02040503050406030204" pitchFamily="18" charset="0"/>
                                      <a:ea typeface="Cambria Math" panose="02040503050406030204" pitchFamily="18" charset="0"/>
                                    </a:rPr>
                                    <m:t>3</m:t>
                                  </m:r>
                                </m:den>
                              </m:f>
                            </m:e>
                          </m:mr>
                          <m:mr>
                            <m:e>
                              <m:r>
                                <a:rPr lang="en-US" sz="2500" b="0" i="1" smtClean="0">
                                  <a:latin typeface="Cambria Math" panose="02040503050406030204" pitchFamily="18" charset="0"/>
                                </a:rPr>
                                <m:t>1</m:t>
                              </m:r>
                            </m:e>
                            <m:e>
                              <m:f>
                                <m:fPr>
                                  <m:ctrlPr>
                                    <a:rPr lang="en-US" sz="2500" i="1">
                                      <a:latin typeface="Cambria Math" panose="02040503050406030204" pitchFamily="18" charset="0"/>
                                    </a:rPr>
                                  </m:ctrlPr>
                                </m:fPr>
                                <m:num>
                                  <m:r>
                                    <a:rPr lang="en-US" sz="2500" b="0" i="1" smtClean="0">
                                      <a:latin typeface="Cambria Math" panose="02040503050406030204" pitchFamily="18" charset="0"/>
                                    </a:rPr>
                                    <m:t>2</m:t>
                                  </m:r>
                                </m:num>
                                <m:den>
                                  <m:r>
                                    <a:rPr lang="en-US" sz="2500" i="1">
                                      <a:latin typeface="Cambria Math" panose="02040503050406030204" pitchFamily="18" charset="0"/>
                                    </a:rPr>
                                    <m:t>3</m:t>
                                  </m:r>
                                </m:den>
                              </m:f>
                            </m:e>
                            <m:e>
                              <m:r>
                                <a:rPr lang="en-US" sz="2500" b="0" i="1" smtClean="0">
                                  <a:latin typeface="Cambria Math" panose="02040503050406030204" pitchFamily="18" charset="0"/>
                                </a:rPr>
                                <m:t>1</m:t>
                              </m:r>
                            </m:e>
                          </m:mr>
                        </m:m>
                      </m:e>
                    </m:d>
                  </m:oMath>
                </a14:m>
                <a:r>
                  <a:rPr lang="en-US" sz="2500" dirty="0"/>
                  <a:t> and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𝑤</m:t>
                        </m:r>
                      </m:e>
                      <m:sub>
                        <m:r>
                          <a:rPr lang="en-US" sz="2500" b="0" i="1" smtClean="0">
                            <a:latin typeface="Cambria Math" panose="02040503050406030204" pitchFamily="18" charset="0"/>
                          </a:rPr>
                          <m:t>𝐷</m:t>
                        </m:r>
                      </m:sub>
                    </m:sSub>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a:rPr lang="en-US" sz="2500" b="0" i="1" smtClean="0">
                                  <a:latin typeface="Cambria Math" panose="02040503050406030204" pitchFamily="18" charset="0"/>
                                </a:rPr>
                                <m:t>−</m:t>
                              </m:r>
                            </m:e>
                            <m:e>
                              <m:f>
                                <m:fPr>
                                  <m:ctrlPr>
                                    <a:rPr lang="en-US" sz="2500" i="1">
                                      <a:latin typeface="Cambria Math" panose="02040503050406030204" pitchFamily="18" charset="0"/>
                                    </a:rPr>
                                  </m:ctrlPr>
                                </m:fPr>
                                <m:num>
                                  <m:r>
                                    <a:rPr lang="en-US" sz="2500" i="1">
                                      <a:latin typeface="Cambria Math" panose="02040503050406030204" pitchFamily="18" charset="0"/>
                                    </a:rPr>
                                    <m:t>1</m:t>
                                  </m:r>
                                </m:num>
                                <m:den>
                                  <m:r>
                                    <a:rPr lang="en-US" sz="2500" i="1">
                                      <a:latin typeface="Cambria Math" panose="02040503050406030204" pitchFamily="18" charset="0"/>
                                    </a:rPr>
                                    <m:t>3</m:t>
                                  </m:r>
                                </m:den>
                              </m:f>
                            </m:e>
                            <m:e>
                              <m:r>
                                <a:rPr lang="en-US" sz="2500" b="0" i="1" smtClean="0">
                                  <a:latin typeface="Cambria Math" panose="02040503050406030204" pitchFamily="18" charset="0"/>
                                </a:rPr>
                                <m:t>−</m:t>
                              </m:r>
                            </m:e>
                          </m:mr>
                          <m:mr>
                            <m:e>
                              <m:f>
                                <m:fPr>
                                  <m:ctrlPr>
                                    <a:rPr lang="en-US" sz="2500" i="1">
                                      <a:latin typeface="Cambria Math" panose="02040503050406030204" pitchFamily="18" charset="0"/>
                                    </a:rPr>
                                  </m:ctrlPr>
                                </m:fPr>
                                <m:num>
                                  <m:r>
                                    <a:rPr lang="en-US" sz="2500" i="1">
                                      <a:latin typeface="Cambria Math" panose="02040503050406030204" pitchFamily="18" charset="0"/>
                                    </a:rPr>
                                    <m:t>1</m:t>
                                  </m:r>
                                </m:num>
                                <m:den>
                                  <m:r>
                                    <a:rPr lang="en-US" sz="2500" i="1">
                                      <a:latin typeface="Cambria Math" panose="02040503050406030204" pitchFamily="18" charset="0"/>
                                    </a:rPr>
                                    <m:t>3</m:t>
                                  </m:r>
                                </m:den>
                              </m:f>
                            </m:e>
                            <m:e>
                              <m:r>
                                <a:rPr lang="en-US" sz="2500" b="0" i="1" smtClean="0">
                                  <a:latin typeface="Cambria Math" panose="02040503050406030204" pitchFamily="18" charset="0"/>
                                  <a:ea typeface="Cambria Math" panose="02040503050406030204" pitchFamily="18" charset="0"/>
                                </a:rPr>
                                <m:t>−</m:t>
                              </m:r>
                            </m:e>
                            <m:e>
                              <m:f>
                                <m:fPr>
                                  <m:ctrlPr>
                                    <a:rPr lang="en-US" sz="2500" b="0" i="1" smtClean="0">
                                      <a:latin typeface="Cambria Math" panose="02040503050406030204" pitchFamily="18" charset="0"/>
                                      <a:ea typeface="Cambria Math" panose="02040503050406030204" pitchFamily="18" charset="0"/>
                                    </a:rPr>
                                  </m:ctrlPr>
                                </m:fPr>
                                <m:num>
                                  <m:r>
                                    <a:rPr lang="en-US" sz="2500" b="0" i="1" smtClean="0">
                                      <a:latin typeface="Cambria Math" panose="02040503050406030204" pitchFamily="18" charset="0"/>
                                      <a:ea typeface="Cambria Math" panose="02040503050406030204" pitchFamily="18" charset="0"/>
                                    </a:rPr>
                                    <m:t>1</m:t>
                                  </m:r>
                                </m:num>
                                <m:den>
                                  <m:r>
                                    <a:rPr lang="en-US" sz="2500" b="0" i="1" smtClean="0">
                                      <a:latin typeface="Cambria Math" panose="02040503050406030204" pitchFamily="18" charset="0"/>
                                      <a:ea typeface="Cambria Math" panose="02040503050406030204" pitchFamily="18" charset="0"/>
                                    </a:rPr>
                                    <m:t>3</m:t>
                                  </m:r>
                                </m:den>
                              </m:f>
                            </m:e>
                          </m:mr>
                          <m:mr>
                            <m:e>
                              <m:r>
                                <a:rPr lang="en-US" sz="2500" i="1">
                                  <a:latin typeface="Cambria Math" panose="02040503050406030204" pitchFamily="18" charset="0"/>
                                </a:rPr>
                                <m:t>−</m:t>
                              </m:r>
                            </m:e>
                            <m:e>
                              <m:r>
                                <a:rPr lang="en-US" sz="2500" b="0" i="1" smtClean="0">
                                  <a:latin typeface="Cambria Math" panose="02040503050406030204" pitchFamily="18" charset="0"/>
                                </a:rPr>
                                <m:t>−</m:t>
                              </m:r>
                            </m:e>
                            <m:e>
                              <m:r>
                                <a:rPr lang="en-US" sz="2500" b="0" i="1" smtClean="0">
                                  <a:latin typeface="Cambria Math" panose="02040503050406030204" pitchFamily="18" charset="0"/>
                                </a:rPr>
                                <m:t>−</m:t>
                              </m:r>
                            </m:e>
                          </m:mr>
                        </m:m>
                      </m:e>
                    </m:d>
                  </m:oMath>
                </a14:m>
                <a:endParaRPr lang="en-US" sz="2500" dirty="0"/>
              </a:p>
              <a:p>
                <a:pPr>
                  <a:buFont typeface="Wingdings" panose="05000000000000000000" pitchFamily="2" charset="2"/>
                  <a:buChar char="§"/>
                </a:pPr>
                <a:r>
                  <a:rPr lang="en-US" sz="2500" dirty="0"/>
                  <a:t>For these three weight matrices one should have </a:t>
                </a:r>
                <a14:m>
                  <m:oMath xmlns:m="http://schemas.openxmlformats.org/officeDocument/2006/math">
                    <m:sSub>
                      <m:sSubPr>
                        <m:ctrlPr>
                          <a:rPr lang="en-US" sz="2500" i="1" smtClean="0">
                            <a:latin typeface="Cambria Math" panose="02040503050406030204" pitchFamily="18" charset="0"/>
                          </a:rPr>
                        </m:ctrlPr>
                      </m:sSubPr>
                      <m:e>
                        <m:r>
                          <a:rPr lang="en-US" sz="2500" b="0" i="1" smtClean="0">
                            <a:latin typeface="Cambria Math" panose="02040503050406030204" pitchFamily="18" charset="0"/>
                          </a:rPr>
                          <m:t>𝑤</m:t>
                        </m:r>
                      </m:e>
                      <m:sub>
                        <m:r>
                          <a:rPr lang="en-US" sz="2500" b="0" i="1" smtClean="0">
                            <a:latin typeface="Cambria Math" panose="02040503050406030204" pitchFamily="18" charset="0"/>
                          </a:rPr>
                          <m:t>𝑐</m:t>
                        </m:r>
                        <m:r>
                          <a:rPr lang="en-US" sz="2500" b="0" i="1" smtClean="0">
                            <a:latin typeface="Cambria Math" panose="02040503050406030204" pitchFamily="18" charset="0"/>
                          </a:rPr>
                          <m:t>,</m:t>
                        </m:r>
                        <m:r>
                          <a:rPr lang="en-US" sz="2500" b="0" i="1" smtClean="0">
                            <a:latin typeface="Cambria Math" panose="02040503050406030204" pitchFamily="18" charset="0"/>
                          </a:rPr>
                          <m:t>𝑘𝑙</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𝑤</m:t>
                        </m:r>
                      </m:e>
                      <m:sub>
                        <m:r>
                          <a:rPr lang="en-US" sz="2500" b="0" i="1" smtClean="0">
                            <a:latin typeface="Cambria Math" panose="02040503050406030204" pitchFamily="18" charset="0"/>
                          </a:rPr>
                          <m:t>𝐼</m:t>
                        </m:r>
                        <m:r>
                          <a:rPr lang="en-US" sz="2500" i="1">
                            <a:latin typeface="Cambria Math" panose="02040503050406030204" pitchFamily="18" charset="0"/>
                          </a:rPr>
                          <m:t>,</m:t>
                        </m:r>
                        <m:r>
                          <a:rPr lang="en-US" sz="2500" i="1">
                            <a:latin typeface="Cambria Math" panose="02040503050406030204" pitchFamily="18" charset="0"/>
                          </a:rPr>
                          <m:t>𝑘𝑙</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𝑤</m:t>
                        </m:r>
                      </m:e>
                      <m:sub>
                        <m:r>
                          <a:rPr lang="en-US" sz="2500" b="0" i="1" smtClean="0">
                            <a:latin typeface="Cambria Math" panose="02040503050406030204" pitchFamily="18" charset="0"/>
                          </a:rPr>
                          <m:t>𝐷</m:t>
                        </m:r>
                        <m:r>
                          <a:rPr lang="en-US" sz="2500" i="1">
                            <a:latin typeface="Cambria Math" panose="02040503050406030204" pitchFamily="18" charset="0"/>
                          </a:rPr>
                          <m:t>,</m:t>
                        </m:r>
                        <m:r>
                          <a:rPr lang="en-US" sz="2500" i="1">
                            <a:latin typeface="Cambria Math" panose="02040503050406030204" pitchFamily="18" charset="0"/>
                          </a:rPr>
                          <m:t>𝑘𝑙</m:t>
                        </m:r>
                      </m:sub>
                    </m:sSub>
                    <m:r>
                      <a:rPr lang="en-US" sz="2500" b="0" i="1" smtClean="0">
                        <a:latin typeface="Cambria Math" panose="02040503050406030204" pitchFamily="18" charset="0"/>
                      </a:rPr>
                      <m:t>=1</m:t>
                    </m:r>
                  </m:oMath>
                </a14:m>
                <a:endParaRPr lang="en-US" sz="25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870" t="-182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C5070D2-F016-4E0D-AA1A-7495A1FE2495}"/>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155A14F6-2776-46CE-9E5A-B5610E1D9DEB}"/>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43B4F83F-921D-4D59-A373-607D7A366935}"/>
              </a:ext>
            </a:extLst>
          </p:cNvPr>
          <p:cNvSpPr>
            <a:spLocks noGrp="1"/>
          </p:cNvSpPr>
          <p:nvPr>
            <p:ph type="sldNum" sz="quarter" idx="12"/>
          </p:nvPr>
        </p:nvSpPr>
        <p:spPr/>
        <p:txBody>
          <a:bodyPr/>
          <a:lstStyle/>
          <a:p>
            <a:fld id="{9EE94C91-E7C7-4CA4-8153-EE2D68CBA75F}" type="slidenum">
              <a:rPr lang="en-US" smtClean="0"/>
              <a:t>58</a:t>
            </a:fld>
            <a:endParaRPr lang="en-US"/>
          </a:p>
        </p:txBody>
      </p:sp>
    </p:spTree>
    <p:extLst>
      <p:ext uri="{BB962C8B-B14F-4D97-AF65-F5344CB8AC3E}">
        <p14:creationId xmlns:p14="http://schemas.microsoft.com/office/powerpoint/2010/main" val="30822779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000" b="1" dirty="0">
                    <a:solidFill>
                      <a:srgbClr val="FF0000"/>
                    </a:solidFill>
                  </a:rPr>
                  <a:t>Step 4 (Construct the concordance and discordance matrices)</a:t>
                </a:r>
              </a:p>
              <a:p>
                <a:pPr marL="0" indent="0">
                  <a:buNone/>
                </a:pPr>
                <a:r>
                  <a:rPr lang="en-US" sz="3000" b="0" dirty="0"/>
                  <a:t>We follow the rule as</a:t>
                </a:r>
              </a:p>
              <a:p>
                <a:pPr>
                  <a:buFont typeface="Wingdings" panose="05000000000000000000" pitchFamily="2" charset="2"/>
                  <a:buChar char="§"/>
                </a:pPr>
                <a14:m>
                  <m:oMath xmlns:m="http://schemas.openxmlformats.org/officeDocument/2006/math">
                    <m:sSub>
                      <m:sSubPr>
                        <m:ctrlPr>
                          <a:rPr lang="en-US" sz="3000" b="0" i="1" smtClean="0">
                            <a:latin typeface="Cambria Math" panose="02040503050406030204" pitchFamily="18" charset="0"/>
                          </a:rPr>
                        </m:ctrlPr>
                      </m:sSubPr>
                      <m:e>
                        <m:r>
                          <a:rPr lang="en-US" sz="3000" b="0" i="1" smtClean="0">
                            <a:latin typeface="Cambria Math" panose="02040503050406030204" pitchFamily="18" charset="0"/>
                          </a:rPr>
                          <m:t>𝑐</m:t>
                        </m:r>
                      </m:e>
                      <m:sub>
                        <m:r>
                          <a:rPr lang="en-US" sz="3000" b="0" i="1" smtClean="0">
                            <a:latin typeface="Cambria Math" panose="02040503050406030204" pitchFamily="18" charset="0"/>
                          </a:rPr>
                          <m:t>𝑘𝑙</m:t>
                        </m:r>
                      </m:sub>
                    </m:sSub>
                    <m:r>
                      <a:rPr lang="en-US" sz="3000" b="0" i="1" smtClean="0">
                        <a:latin typeface="Cambria Math" panose="02040503050406030204" pitchFamily="18" charset="0"/>
                      </a:rPr>
                      <m:t>=</m:t>
                    </m:r>
                    <m:f>
                      <m:fPr>
                        <m:ctrlPr>
                          <a:rPr lang="en-US" sz="3000" b="0" i="1" smtClean="0">
                            <a:latin typeface="Cambria Math" panose="02040503050406030204" pitchFamily="18" charset="0"/>
                          </a:rPr>
                        </m:ctrlPr>
                      </m:fPr>
                      <m:num>
                        <m:func>
                          <m:funcPr>
                            <m:ctrlPr>
                              <a:rPr lang="en-US" sz="3000" b="0" i="1" smtClean="0">
                                <a:latin typeface="Cambria Math" panose="02040503050406030204" pitchFamily="18" charset="0"/>
                              </a:rPr>
                            </m:ctrlPr>
                          </m:funcPr>
                          <m:fName>
                            <m:limLow>
                              <m:limLowPr>
                                <m:ctrlPr>
                                  <a:rPr lang="en-US" sz="3000" b="0" i="1" smtClean="0">
                                    <a:latin typeface="Cambria Math" panose="02040503050406030204" pitchFamily="18" charset="0"/>
                                  </a:rPr>
                                </m:ctrlPr>
                              </m:limLowPr>
                              <m:e>
                                <m:r>
                                  <m:rPr>
                                    <m:sty m:val="p"/>
                                  </m:rPr>
                                  <a:rPr lang="en-US" sz="3000" b="0" i="0" smtClean="0">
                                    <a:latin typeface="Cambria Math" panose="02040503050406030204" pitchFamily="18" charset="0"/>
                                  </a:rPr>
                                  <m:t>max</m:t>
                                </m:r>
                              </m:e>
                              <m:lim>
                                <m:r>
                                  <a:rPr lang="en-US" sz="3000" b="0" i="1" smtClean="0">
                                    <a:latin typeface="Cambria Math" panose="02040503050406030204" pitchFamily="18" charset="0"/>
                                  </a:rPr>
                                  <m:t>𝑗</m:t>
                                </m:r>
                                <m:r>
                                  <a:rPr lang="en-US" sz="3000" b="0" i="1" smtClean="0">
                                    <a:latin typeface="Cambria Math" panose="02040503050406030204" pitchFamily="18" charset="0"/>
                                    <a:ea typeface="Cambria Math" panose="02040503050406030204" pitchFamily="18" charset="0"/>
                                  </a:rPr>
                                  <m:t>∈</m:t>
                                </m:r>
                                <m:sSub>
                                  <m:sSubPr>
                                    <m:ctrlPr>
                                      <a:rPr lang="en-US" sz="3000" b="0" i="1" smtClean="0">
                                        <a:latin typeface="Cambria Math" panose="02040503050406030204" pitchFamily="18" charset="0"/>
                                        <a:ea typeface="Cambria Math" panose="02040503050406030204" pitchFamily="18" charset="0"/>
                                      </a:rPr>
                                    </m:ctrlPr>
                                  </m:sSubPr>
                                  <m:e>
                                    <m:r>
                                      <a:rPr lang="en-US" sz="3000" b="0" i="1" smtClean="0">
                                        <a:latin typeface="Cambria Math" panose="02040503050406030204" pitchFamily="18" charset="0"/>
                                        <a:ea typeface="Cambria Math" panose="02040503050406030204" pitchFamily="18" charset="0"/>
                                      </a:rPr>
                                      <m:t>𝐶</m:t>
                                    </m:r>
                                  </m:e>
                                  <m:sub>
                                    <m:r>
                                      <a:rPr lang="en-US" sz="3000" b="0" i="1" smtClean="0">
                                        <a:latin typeface="Cambria Math" panose="02040503050406030204" pitchFamily="18" charset="0"/>
                                        <a:ea typeface="Cambria Math" panose="02040503050406030204" pitchFamily="18" charset="0"/>
                                      </a:rPr>
                                      <m:t>𝑘𝑙</m:t>
                                    </m:r>
                                  </m:sub>
                                </m:sSub>
                              </m:lim>
                            </m:limLow>
                          </m:fName>
                          <m:e>
                            <m:d>
                              <m:dPr>
                                <m:begChr m:val="|"/>
                                <m:endChr m:val="|"/>
                                <m:ctrlPr>
                                  <a:rPr lang="en-US" sz="3000" i="1">
                                    <a:latin typeface="Cambria Math" panose="02040503050406030204" pitchFamily="18" charset="0"/>
                                  </a:rPr>
                                </m:ctrlPr>
                              </m:dPr>
                              <m:e>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𝑘𝑙</m:t>
                                    </m:r>
                                  </m:sub>
                                </m:sSub>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𝑙𝑗</m:t>
                                    </m:r>
                                  </m:sub>
                                </m:sSub>
                              </m:e>
                            </m:d>
                          </m:e>
                        </m:func>
                      </m:num>
                      <m:den>
                        <m:func>
                          <m:funcPr>
                            <m:ctrlPr>
                              <a:rPr lang="en-US" sz="3000" b="0" i="1" smtClean="0">
                                <a:latin typeface="Cambria Math" panose="02040503050406030204" pitchFamily="18" charset="0"/>
                              </a:rPr>
                            </m:ctrlPr>
                          </m:funcPr>
                          <m:fName>
                            <m:limLow>
                              <m:limLowPr>
                                <m:ctrlPr>
                                  <a:rPr lang="en-US" sz="3000" b="0" i="1" smtClean="0">
                                    <a:latin typeface="Cambria Math" panose="02040503050406030204" pitchFamily="18" charset="0"/>
                                  </a:rPr>
                                </m:ctrlPr>
                              </m:limLowPr>
                              <m:e>
                                <m:r>
                                  <m:rPr>
                                    <m:sty m:val="p"/>
                                  </m:rPr>
                                  <a:rPr lang="en-US" sz="3000" b="0" i="0" smtClean="0">
                                    <a:latin typeface="Cambria Math" panose="02040503050406030204" pitchFamily="18" charset="0"/>
                                  </a:rPr>
                                  <m:t>max</m:t>
                                </m:r>
                              </m:e>
                              <m:lim>
                                <m:r>
                                  <a:rPr lang="en-US" sz="3000" b="0" i="1" smtClean="0">
                                    <a:latin typeface="Cambria Math" panose="02040503050406030204" pitchFamily="18" charset="0"/>
                                  </a:rPr>
                                  <m:t>𝑗</m:t>
                                </m:r>
                              </m:lim>
                            </m:limLow>
                          </m:fName>
                          <m:e>
                            <m:d>
                              <m:dPr>
                                <m:begChr m:val="|"/>
                                <m:endChr m:val="|"/>
                                <m:ctrlPr>
                                  <a:rPr lang="en-US" sz="3000" b="0" i="1" smtClean="0">
                                    <a:latin typeface="Cambria Math" panose="02040503050406030204" pitchFamily="18" charset="0"/>
                                  </a:rPr>
                                </m:ctrlPr>
                              </m:dPr>
                              <m:e>
                                <m:sSub>
                                  <m:sSubPr>
                                    <m:ctrlPr>
                                      <a:rPr lang="en-US" sz="3000" b="0" i="1" smtClean="0">
                                        <a:latin typeface="Cambria Math" panose="02040503050406030204" pitchFamily="18" charset="0"/>
                                      </a:rPr>
                                    </m:ctrlPr>
                                  </m:sSubPr>
                                  <m:e>
                                    <m:r>
                                      <a:rPr lang="en-US" sz="3000" b="0" i="1" smtClean="0">
                                        <a:latin typeface="Cambria Math" panose="02040503050406030204" pitchFamily="18" charset="0"/>
                                      </a:rPr>
                                      <m:t>𝑦</m:t>
                                    </m:r>
                                  </m:e>
                                  <m:sub>
                                    <m:r>
                                      <a:rPr lang="en-US" sz="3000" b="0" i="1" smtClean="0">
                                        <a:latin typeface="Cambria Math" panose="02040503050406030204" pitchFamily="18" charset="0"/>
                                      </a:rPr>
                                      <m:t>𝑘𝑙</m:t>
                                    </m:r>
                                  </m:sub>
                                </m:sSub>
                                <m:r>
                                  <a:rPr lang="en-US" sz="3000" b="0" i="1" smtClean="0">
                                    <a:latin typeface="Cambria Math" panose="02040503050406030204" pitchFamily="18" charset="0"/>
                                  </a:rPr>
                                  <m:t>−</m:t>
                                </m:r>
                                <m:sSub>
                                  <m:sSubPr>
                                    <m:ctrlPr>
                                      <a:rPr lang="en-US" sz="3000" b="0" i="1" smtClean="0">
                                        <a:latin typeface="Cambria Math" panose="02040503050406030204" pitchFamily="18" charset="0"/>
                                      </a:rPr>
                                    </m:ctrlPr>
                                  </m:sSubPr>
                                  <m:e>
                                    <m:r>
                                      <a:rPr lang="en-US" sz="3000" b="0" i="1" smtClean="0">
                                        <a:latin typeface="Cambria Math" panose="02040503050406030204" pitchFamily="18" charset="0"/>
                                      </a:rPr>
                                      <m:t>𝑦</m:t>
                                    </m:r>
                                  </m:e>
                                  <m:sub>
                                    <m:r>
                                      <a:rPr lang="en-US" sz="3000" b="0" i="1" smtClean="0">
                                        <a:latin typeface="Cambria Math" panose="02040503050406030204" pitchFamily="18" charset="0"/>
                                      </a:rPr>
                                      <m:t>𝑙𝑗</m:t>
                                    </m:r>
                                  </m:sub>
                                </m:sSub>
                              </m:e>
                            </m:d>
                          </m:e>
                        </m:func>
                      </m:den>
                    </m:f>
                  </m:oMath>
                </a14:m>
                <a:endParaRPr lang="en-US" sz="3000" b="0" dirty="0"/>
              </a:p>
              <a:p>
                <a:pPr>
                  <a:buFont typeface="Wingdings" panose="05000000000000000000" pitchFamily="2" charset="2"/>
                  <a:buChar char="§"/>
                </a:pPr>
                <a14:m>
                  <m:oMath xmlns:m="http://schemas.openxmlformats.org/officeDocument/2006/math">
                    <m:sSub>
                      <m:sSubPr>
                        <m:ctrlPr>
                          <a:rPr lang="en-US" sz="3000" i="1">
                            <a:latin typeface="Cambria Math" panose="02040503050406030204" pitchFamily="18" charset="0"/>
                          </a:rPr>
                        </m:ctrlPr>
                      </m:sSubPr>
                      <m:e>
                        <m:r>
                          <a:rPr lang="en-US" sz="3000" b="0" i="1" smtClean="0">
                            <a:latin typeface="Cambria Math" panose="02040503050406030204" pitchFamily="18" charset="0"/>
                          </a:rPr>
                          <m:t>𝑖</m:t>
                        </m:r>
                      </m:e>
                      <m:sub>
                        <m:r>
                          <a:rPr lang="en-US" sz="3000" i="1">
                            <a:latin typeface="Cambria Math" panose="02040503050406030204" pitchFamily="18" charset="0"/>
                          </a:rPr>
                          <m:t>𝑘𝑙</m:t>
                        </m:r>
                      </m:sub>
                    </m:sSub>
                    <m:r>
                      <a:rPr lang="en-US" sz="3000" i="1">
                        <a:latin typeface="Cambria Math" panose="02040503050406030204" pitchFamily="18" charset="0"/>
                      </a:rPr>
                      <m:t>=</m:t>
                    </m:r>
                    <m:f>
                      <m:fPr>
                        <m:ctrlPr>
                          <a:rPr lang="en-US" sz="3000" i="1">
                            <a:latin typeface="Cambria Math" panose="02040503050406030204" pitchFamily="18" charset="0"/>
                          </a:rPr>
                        </m:ctrlPr>
                      </m:fPr>
                      <m:num>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b="0" i="1" smtClean="0">
                                        <a:latin typeface="Cambria Math" panose="02040503050406030204" pitchFamily="18" charset="0"/>
                                        <a:ea typeface="Cambria Math" panose="02040503050406030204" pitchFamily="18" charset="0"/>
                                      </a:rPr>
                                      <m:t>𝐼</m:t>
                                    </m:r>
                                  </m:e>
                                  <m:sub>
                                    <m:r>
                                      <a:rPr lang="en-US" sz="3000" i="1">
                                        <a:latin typeface="Cambria Math" panose="02040503050406030204" pitchFamily="18" charset="0"/>
                                        <a:ea typeface="Cambria Math" panose="02040503050406030204" pitchFamily="18" charset="0"/>
                                      </a:rPr>
                                      <m:t>𝑘𝑙</m:t>
                                    </m:r>
                                  </m:sub>
                                </m:sSub>
                              </m:lim>
                            </m:limLow>
                          </m:fName>
                          <m:e>
                            <m:d>
                              <m:dPr>
                                <m:begChr m:val="|"/>
                                <m:endChr m:val="|"/>
                                <m:ctrlPr>
                                  <a:rPr lang="en-US" sz="3000" i="1">
                                    <a:latin typeface="Cambria Math" panose="02040503050406030204" pitchFamily="18" charset="0"/>
                                  </a:rPr>
                                </m:ctrlPr>
                              </m:dPr>
                              <m:e>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𝑘𝑙</m:t>
                                    </m:r>
                                  </m:sub>
                                </m:sSub>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𝑙𝑗</m:t>
                                    </m:r>
                                  </m:sub>
                                </m:sSub>
                              </m:e>
                            </m:d>
                          </m:e>
                        </m:func>
                      </m:num>
                      <m:den>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lim>
                            </m:limLow>
                          </m:fName>
                          <m:e>
                            <m:d>
                              <m:dPr>
                                <m:begChr m:val="|"/>
                                <m:endChr m:val="|"/>
                                <m:ctrlPr>
                                  <a:rPr lang="en-US" sz="3000" i="1">
                                    <a:latin typeface="Cambria Math" panose="02040503050406030204" pitchFamily="18" charset="0"/>
                                  </a:rPr>
                                </m:ctrlPr>
                              </m:dPr>
                              <m:e>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𝑘𝑙</m:t>
                                    </m:r>
                                  </m:sub>
                                </m:sSub>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𝑙𝑗</m:t>
                                    </m:r>
                                  </m:sub>
                                </m:sSub>
                              </m:e>
                            </m:d>
                          </m:e>
                        </m:func>
                      </m:den>
                    </m:f>
                  </m:oMath>
                </a14:m>
                <a:endParaRPr lang="en-US" sz="3000" dirty="0"/>
              </a:p>
              <a:p>
                <a:pPr>
                  <a:buFont typeface="Wingdings" panose="05000000000000000000" pitchFamily="2" charset="2"/>
                  <a:buChar char="§"/>
                </a:pPr>
                <a14:m>
                  <m:oMath xmlns:m="http://schemas.openxmlformats.org/officeDocument/2006/math">
                    <m:sSub>
                      <m:sSubPr>
                        <m:ctrlPr>
                          <a:rPr lang="en-US" sz="3000" i="1">
                            <a:latin typeface="Cambria Math" panose="02040503050406030204" pitchFamily="18" charset="0"/>
                          </a:rPr>
                        </m:ctrlPr>
                      </m:sSubPr>
                      <m:e>
                        <m:r>
                          <a:rPr lang="en-US" sz="3000" b="0" i="1" smtClean="0">
                            <a:latin typeface="Cambria Math" panose="02040503050406030204" pitchFamily="18" charset="0"/>
                          </a:rPr>
                          <m:t>𝑑</m:t>
                        </m:r>
                      </m:e>
                      <m:sub>
                        <m:r>
                          <a:rPr lang="en-US" sz="3000" i="1">
                            <a:latin typeface="Cambria Math" panose="02040503050406030204" pitchFamily="18" charset="0"/>
                          </a:rPr>
                          <m:t>𝑘𝑙</m:t>
                        </m:r>
                      </m:sub>
                    </m:sSub>
                    <m:r>
                      <a:rPr lang="en-US" sz="3000" i="1">
                        <a:latin typeface="Cambria Math" panose="02040503050406030204" pitchFamily="18" charset="0"/>
                      </a:rPr>
                      <m:t>=</m:t>
                    </m:r>
                    <m:f>
                      <m:fPr>
                        <m:ctrlPr>
                          <a:rPr lang="en-US" sz="3000" i="1">
                            <a:latin typeface="Cambria Math" panose="02040503050406030204" pitchFamily="18" charset="0"/>
                          </a:rPr>
                        </m:ctrlPr>
                      </m:fPr>
                      <m:num>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b="0" i="1" smtClean="0">
                                        <a:latin typeface="Cambria Math" panose="02040503050406030204" pitchFamily="18" charset="0"/>
                                        <a:ea typeface="Cambria Math" panose="02040503050406030204" pitchFamily="18" charset="0"/>
                                      </a:rPr>
                                      <m:t>𝐷</m:t>
                                    </m:r>
                                  </m:e>
                                  <m:sub>
                                    <m:r>
                                      <a:rPr lang="en-US" sz="3000" i="1">
                                        <a:latin typeface="Cambria Math" panose="02040503050406030204" pitchFamily="18" charset="0"/>
                                        <a:ea typeface="Cambria Math" panose="02040503050406030204" pitchFamily="18" charset="0"/>
                                      </a:rPr>
                                      <m:t>𝑘𝑙</m:t>
                                    </m:r>
                                  </m:sub>
                                </m:sSub>
                              </m:lim>
                            </m:limLow>
                          </m:fName>
                          <m:e>
                            <m:d>
                              <m:dPr>
                                <m:begChr m:val="|"/>
                                <m:endChr m:val="|"/>
                                <m:ctrlPr>
                                  <a:rPr lang="en-US" sz="3000" i="1">
                                    <a:latin typeface="Cambria Math" panose="02040503050406030204" pitchFamily="18" charset="0"/>
                                  </a:rPr>
                                </m:ctrlPr>
                              </m:dPr>
                              <m:e>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𝑘𝑙</m:t>
                                    </m:r>
                                  </m:sub>
                                </m:sSub>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𝑙𝑗</m:t>
                                    </m:r>
                                  </m:sub>
                                </m:sSub>
                              </m:e>
                            </m:d>
                          </m:e>
                        </m:func>
                      </m:num>
                      <m:den>
                        <m:func>
                          <m:funcPr>
                            <m:ctrlPr>
                              <a:rPr lang="en-US" sz="3000" i="1">
                                <a:latin typeface="Cambria Math" panose="02040503050406030204" pitchFamily="18" charset="0"/>
                              </a:rPr>
                            </m:ctrlPr>
                          </m:funcPr>
                          <m:fName>
                            <m:limLow>
                              <m:limLowPr>
                                <m:ctrlPr>
                                  <a:rPr lang="en-US" sz="3000" i="1">
                                    <a:latin typeface="Cambria Math" panose="02040503050406030204" pitchFamily="18" charset="0"/>
                                  </a:rPr>
                                </m:ctrlPr>
                              </m:limLowPr>
                              <m:e>
                                <m:r>
                                  <m:rPr>
                                    <m:sty m:val="p"/>
                                  </m:rPr>
                                  <a:rPr lang="en-US" sz="3000">
                                    <a:latin typeface="Cambria Math" panose="02040503050406030204" pitchFamily="18" charset="0"/>
                                  </a:rPr>
                                  <m:t>max</m:t>
                                </m:r>
                              </m:e>
                              <m:lim>
                                <m:r>
                                  <a:rPr lang="en-US" sz="3000" i="1">
                                    <a:latin typeface="Cambria Math" panose="02040503050406030204" pitchFamily="18" charset="0"/>
                                  </a:rPr>
                                  <m:t>𝑗</m:t>
                                </m:r>
                              </m:lim>
                            </m:limLow>
                          </m:fName>
                          <m:e>
                            <m:d>
                              <m:dPr>
                                <m:begChr m:val="|"/>
                                <m:endChr m:val="|"/>
                                <m:ctrlPr>
                                  <a:rPr lang="en-US" sz="3000" i="1">
                                    <a:latin typeface="Cambria Math" panose="02040503050406030204" pitchFamily="18" charset="0"/>
                                  </a:rPr>
                                </m:ctrlPr>
                              </m:dPr>
                              <m:e>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𝑘𝑙</m:t>
                                    </m:r>
                                  </m:sub>
                                </m:sSub>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𝑦</m:t>
                                    </m:r>
                                  </m:e>
                                  <m:sub>
                                    <m:r>
                                      <a:rPr lang="en-US" sz="3000" i="1">
                                        <a:latin typeface="Cambria Math" panose="02040503050406030204" pitchFamily="18" charset="0"/>
                                      </a:rPr>
                                      <m:t>𝑙𝑗</m:t>
                                    </m:r>
                                  </m:sub>
                                </m:sSub>
                              </m:e>
                            </m:d>
                          </m:e>
                        </m:func>
                      </m:den>
                    </m:f>
                  </m:oMath>
                </a14:m>
                <a:endParaRPr lang="en-US" sz="3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1391" t="-2801" b="-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73D6175-14E5-4580-970D-173A1449A86B}"/>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B2C69A3A-AC64-4C75-8CD9-2E24A76AF96E}"/>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FC5C9AAD-504E-47AA-8C05-2B147F980A7D}"/>
              </a:ext>
            </a:extLst>
          </p:cNvPr>
          <p:cNvSpPr>
            <a:spLocks noGrp="1"/>
          </p:cNvSpPr>
          <p:nvPr>
            <p:ph type="sldNum" sz="quarter" idx="12"/>
          </p:nvPr>
        </p:nvSpPr>
        <p:spPr/>
        <p:txBody>
          <a:bodyPr/>
          <a:lstStyle/>
          <a:p>
            <a:fld id="{9EE94C91-E7C7-4CA4-8153-EE2D68CBA75F}" type="slidenum">
              <a:rPr lang="en-US" smtClean="0"/>
              <a:t>59</a:t>
            </a:fld>
            <a:endParaRPr lang="en-US"/>
          </a:p>
        </p:txBody>
      </p:sp>
    </p:spTree>
    <p:extLst>
      <p:ext uri="{BB962C8B-B14F-4D97-AF65-F5344CB8AC3E}">
        <p14:creationId xmlns:p14="http://schemas.microsoft.com/office/powerpoint/2010/main" val="169568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(contd..)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sz="3700" dirty="0"/>
                  <a:t>One advantage of ELECTRE method is the fact that the final result, when presented to the decision makes it easier for him/her to take the final view, rather than what he/she would have taken with </a:t>
                </a:r>
                <a14:m>
                  <m:oMath xmlns:m="http://schemas.openxmlformats.org/officeDocument/2006/math">
                    <m:r>
                      <a:rPr lang="en-US" sz="3700" b="1" i="1">
                        <a:latin typeface="Cambria Math" panose="02040503050406030204" pitchFamily="18" charset="0"/>
                      </a:rPr>
                      <m:t>𝑨</m:t>
                    </m:r>
                  </m:oMath>
                </a14:m>
                <a:r>
                  <a:rPr lang="en-US" sz="3700" dirty="0"/>
                  <a:t> only, as in that case it is difficult for the person to judge the </a:t>
                </a:r>
                <a:r>
                  <a:rPr lang="en-US" sz="3700" i="1" dirty="0"/>
                  <a:t>m</a:t>
                </a:r>
                <a:r>
                  <a:rPr lang="en-US" sz="3700" dirty="0"/>
                  <a:t> number of alternatives in a rational manner so as to choose the so called best amongst the </a:t>
                </a:r>
                <a:r>
                  <a:rPr lang="en-US" sz="3700" i="1" dirty="0"/>
                  <a:t>m</a:t>
                </a:r>
                <a:r>
                  <a:rPr lang="en-US" sz="3700" dirty="0"/>
                  <a:t> numbers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623" t="-3361" b="-98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0C7D33B-E6D5-45D4-B9DD-543BF03ADDFD}"/>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BD653BB7-2336-4987-A0B4-6F7D9A878141}"/>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7A7A2891-814D-4A46-8CDC-7C12134327F1}"/>
              </a:ext>
            </a:extLst>
          </p:cNvPr>
          <p:cNvSpPr>
            <a:spLocks noGrp="1"/>
          </p:cNvSpPr>
          <p:nvPr>
            <p:ph type="sldNum" sz="quarter" idx="12"/>
          </p:nvPr>
        </p:nvSpPr>
        <p:spPr/>
        <p:txBody>
          <a:bodyPr/>
          <a:lstStyle/>
          <a:p>
            <a:fld id="{9EE94C91-E7C7-4CA4-8153-EE2D68CBA75F}" type="slidenum">
              <a:rPr lang="en-US" smtClean="0"/>
              <a:t>6</a:t>
            </a:fld>
            <a:endParaRPr lang="en-US"/>
          </a:p>
        </p:txBody>
      </p:sp>
    </p:spTree>
    <p:extLst>
      <p:ext uri="{BB962C8B-B14F-4D97-AF65-F5344CB8AC3E}">
        <p14:creationId xmlns:p14="http://schemas.microsoft.com/office/powerpoint/2010/main" val="20891968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977900" y="1952625"/>
                <a:ext cx="10515600" cy="4351338"/>
              </a:xfrm>
            </p:spPr>
            <p:txBody>
              <a:bodyPr>
                <a:noAutofit/>
              </a:bodyPr>
              <a:lstStyle/>
              <a:p>
                <a:pPr marL="0" indent="0" algn="ctr">
                  <a:buNone/>
                </a:pPr>
                <a:r>
                  <a:rPr lang="en-US" sz="40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r>
                      <a:rPr lang="en-US" sz="4000" b="0" i="1" smtClean="0">
                        <a:latin typeface="Cambria Math" panose="02040503050406030204" pitchFamily="18" charset="0"/>
                      </a:rPr>
                      <m:t>𝑌</m:t>
                    </m:r>
                    <m:r>
                      <a:rPr lang="en-US" sz="4000" b="0" i="1" smtClean="0">
                        <a:latin typeface="Cambria Math" panose="02040503050406030204" pitchFamily="18" charset="0"/>
                      </a:rPr>
                      <m:t>=</m:t>
                    </m:r>
                    <m:d>
                      <m:dPr>
                        <m:begChr m:val="["/>
                        <m:endChr m:val="]"/>
                        <m:ctrlPr>
                          <a:rPr lang="en-US" sz="4000" i="1">
                            <a:latin typeface="Cambria Math" panose="02040503050406030204" pitchFamily="18" charset="0"/>
                          </a:rPr>
                        </m:ctrlPr>
                      </m:dPr>
                      <m:e>
                        <m:m>
                          <m:mPr>
                            <m:mcs>
                              <m:mc>
                                <m:mcPr>
                                  <m:count m:val="3"/>
                                  <m:mcJc m:val="center"/>
                                </m:mcPr>
                              </m:mc>
                            </m:mcs>
                            <m:ctrlPr>
                              <a:rPr lang="en-US" sz="4000" i="1">
                                <a:latin typeface="Cambria Math" panose="02040503050406030204" pitchFamily="18" charset="0"/>
                              </a:rPr>
                            </m:ctrlPr>
                          </m:mPr>
                          <m:mr>
                            <m:e>
                              <m:r>
                                <a:rPr lang="en-US" sz="4000" i="1" smtClean="0">
                                  <a:latin typeface="Cambria Math" panose="02040503050406030204" pitchFamily="18" charset="0"/>
                                </a:rPr>
                                <m:t>0</m:t>
                              </m:r>
                              <m:r>
                                <a:rPr lang="en-US" sz="4000" b="0" i="1" smtClean="0">
                                  <a:latin typeface="Cambria Math" panose="02040503050406030204" pitchFamily="18" charset="0"/>
                                </a:rPr>
                                <m:t>.1033</m:t>
                              </m:r>
                            </m:e>
                            <m:e>
                              <m:r>
                                <a:rPr lang="en-US" sz="4000" b="0" i="1" smtClean="0">
                                  <a:latin typeface="Cambria Math" panose="02040503050406030204" pitchFamily="18" charset="0"/>
                                  <a:ea typeface="Cambria Math" panose="02040503050406030204" pitchFamily="18" charset="0"/>
                                </a:rPr>
                                <m:t>0.1233</m:t>
                              </m:r>
                            </m:e>
                            <m:e>
                              <m:r>
                                <a:rPr lang="en-US" sz="4000" b="0" i="1" smtClean="0">
                                  <a:latin typeface="Cambria Math" panose="02040503050406030204" pitchFamily="18" charset="0"/>
                                </a:rPr>
                                <m:t>0.1100</m:t>
                              </m:r>
                            </m:e>
                          </m:mr>
                          <m:mr>
                            <m:e>
                              <m:r>
                                <a:rPr lang="en-US" sz="4000" b="0" i="1" smtClean="0">
                                  <a:latin typeface="Cambria Math" panose="02040503050406030204" pitchFamily="18" charset="0"/>
                                  <a:ea typeface="Cambria Math" panose="02040503050406030204" pitchFamily="18" charset="0"/>
                                </a:rPr>
                                <m:t>0.1200</m:t>
                              </m:r>
                            </m:e>
                            <m:e>
                              <m:r>
                                <a:rPr lang="en-US" sz="4000" b="0" i="1" smtClean="0">
                                  <a:latin typeface="Cambria Math" panose="02040503050406030204" pitchFamily="18" charset="0"/>
                                  <a:ea typeface="Cambria Math" panose="02040503050406030204" pitchFamily="18" charset="0"/>
                                </a:rPr>
                                <m:t>0.0933</m:t>
                              </m:r>
                            </m:e>
                            <m:e>
                              <m:r>
                                <a:rPr lang="en-US" sz="4000" b="0" i="1" smtClean="0">
                                  <a:latin typeface="Cambria Math" panose="02040503050406030204" pitchFamily="18" charset="0"/>
                                  <a:ea typeface="Cambria Math" panose="02040503050406030204" pitchFamily="18" charset="0"/>
                                </a:rPr>
                                <m:t>0.1133</m:t>
                              </m:r>
                            </m:e>
                          </m:mr>
                          <m:mr>
                            <m:e>
                              <m:r>
                                <a:rPr lang="en-US" sz="4000" b="0" i="1" smtClean="0">
                                  <a:latin typeface="Cambria Math" panose="02040503050406030204" pitchFamily="18" charset="0"/>
                                </a:rPr>
                                <m:t>0.1133</m:t>
                              </m:r>
                            </m:e>
                            <m:e>
                              <m:r>
                                <a:rPr lang="en-US" sz="4000" b="0" i="1" smtClean="0">
                                  <a:latin typeface="Cambria Math" panose="02040503050406030204" pitchFamily="18" charset="0"/>
                                  <a:ea typeface="Cambria Math" panose="02040503050406030204" pitchFamily="18" charset="0"/>
                                </a:rPr>
                                <m:t>0.1167</m:t>
                              </m:r>
                            </m:e>
                            <m:e>
                              <m:r>
                                <a:rPr lang="en-US" sz="4000" i="1" smtClean="0">
                                  <a:latin typeface="Cambria Math" panose="02040503050406030204" pitchFamily="18" charset="0"/>
                                </a:rPr>
                                <m:t>0</m:t>
                              </m:r>
                              <m:r>
                                <a:rPr lang="en-US" sz="4000" b="0" i="1" smtClean="0">
                                  <a:latin typeface="Cambria Math" panose="02040503050406030204" pitchFamily="18" charset="0"/>
                                </a:rPr>
                                <m:t>.1100</m:t>
                              </m:r>
                            </m:e>
                          </m:mr>
                        </m:m>
                      </m:e>
                    </m:d>
                  </m:oMath>
                </a14:m>
                <a:endParaRPr lang="en-US" sz="4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977900" y="1952625"/>
                <a:ext cx="10515600" cy="4351338"/>
              </a:xfrm>
              <a:blipFill>
                <a:blip r:embed="rId2"/>
                <a:stretch>
                  <a:fillRect t="-392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AAA5C835-8C9C-4339-BD97-CF1C9294C445}"/>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CDAA5C33-65BF-44F9-BD3B-6A73913053BD}"/>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7AB8A6C3-85AF-4CBD-9B63-49DF14B78386}"/>
              </a:ext>
            </a:extLst>
          </p:cNvPr>
          <p:cNvSpPr>
            <a:spLocks noGrp="1"/>
          </p:cNvSpPr>
          <p:nvPr>
            <p:ph type="sldNum" sz="quarter" idx="12"/>
          </p:nvPr>
        </p:nvSpPr>
        <p:spPr/>
        <p:txBody>
          <a:bodyPr/>
          <a:lstStyle/>
          <a:p>
            <a:fld id="{9EE94C91-E7C7-4CA4-8153-EE2D68CBA75F}" type="slidenum">
              <a:rPr lang="en-US" smtClean="0"/>
              <a:t>60</a:t>
            </a:fld>
            <a:endParaRPr lang="en-US"/>
          </a:p>
        </p:txBody>
      </p:sp>
    </p:spTree>
    <p:extLst>
      <p:ext uri="{BB962C8B-B14F-4D97-AF65-F5344CB8AC3E}">
        <p14:creationId xmlns:p14="http://schemas.microsoft.com/office/powerpoint/2010/main" val="12986037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300" b="0" i="1" smtClean="0">
                            <a:latin typeface="Cambria Math" panose="02040503050406030204" pitchFamily="18" charset="0"/>
                          </a:rPr>
                        </m:ctrlPr>
                      </m:sSubPr>
                      <m:e>
                        <m:r>
                          <a:rPr lang="en-US" sz="3300" b="0" i="1" smtClean="0">
                            <a:latin typeface="Cambria Math" panose="02040503050406030204" pitchFamily="18" charset="0"/>
                          </a:rPr>
                          <m:t>𝑐</m:t>
                        </m:r>
                      </m:e>
                      <m:sub>
                        <m:r>
                          <a:rPr lang="en-US" sz="3300" b="0" i="1" smtClean="0">
                            <a:latin typeface="Cambria Math" panose="02040503050406030204" pitchFamily="18" charset="0"/>
                          </a:rPr>
                          <m:t>12</m:t>
                        </m:r>
                      </m:sub>
                    </m:sSub>
                    <m:r>
                      <a:rPr lang="en-US" sz="3300" b="0" i="1" smtClean="0">
                        <a:latin typeface="Cambria Math" panose="02040503050406030204" pitchFamily="18" charset="0"/>
                      </a:rPr>
                      <m:t>=</m:t>
                    </m:r>
                    <m:f>
                      <m:fPr>
                        <m:ctrlPr>
                          <a:rPr lang="en-US" sz="3300" b="0" i="1" smtClean="0">
                            <a:latin typeface="Cambria Math" panose="02040503050406030204" pitchFamily="18" charset="0"/>
                          </a:rPr>
                        </m:ctrlPr>
                      </m:fPr>
                      <m:num>
                        <m:func>
                          <m:funcPr>
                            <m:ctrlPr>
                              <a:rPr lang="en-US" sz="3300" b="0" i="1" smtClean="0">
                                <a:latin typeface="Cambria Math" panose="02040503050406030204" pitchFamily="18" charset="0"/>
                              </a:rPr>
                            </m:ctrlPr>
                          </m:funcPr>
                          <m:fName>
                            <m:limLow>
                              <m:limLowPr>
                                <m:ctrlPr>
                                  <a:rPr lang="en-US" sz="3300" b="0" i="1" smtClean="0">
                                    <a:latin typeface="Cambria Math" panose="02040503050406030204" pitchFamily="18" charset="0"/>
                                  </a:rPr>
                                </m:ctrlPr>
                              </m:limLowPr>
                              <m:e>
                                <m:r>
                                  <m:rPr>
                                    <m:sty m:val="p"/>
                                  </m:rPr>
                                  <a:rPr lang="en-US" sz="3300" b="0" i="0" smtClean="0">
                                    <a:latin typeface="Cambria Math" panose="02040503050406030204" pitchFamily="18" charset="0"/>
                                  </a:rPr>
                                  <m:t>max</m:t>
                                </m:r>
                              </m:e>
                              <m:lim>
                                <m:r>
                                  <a:rPr lang="en-US" sz="3300" b="0" i="1" smtClean="0">
                                    <a:latin typeface="Cambria Math" panose="02040503050406030204" pitchFamily="18" charset="0"/>
                                  </a:rPr>
                                  <m:t>𝑗</m:t>
                                </m:r>
                                <m:r>
                                  <a:rPr lang="en-US" sz="3300" b="0" i="1" smtClean="0">
                                    <a:latin typeface="Cambria Math" panose="02040503050406030204" pitchFamily="18" charset="0"/>
                                    <a:ea typeface="Cambria Math" panose="02040503050406030204" pitchFamily="18" charset="0"/>
                                  </a:rPr>
                                  <m:t>=2</m:t>
                                </m:r>
                              </m:lim>
                            </m:limLow>
                          </m:fName>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0.1233</m:t>
                                </m:r>
                                <m:r>
                                  <a:rPr lang="en-US" sz="3300" i="1">
                                    <a:latin typeface="Cambria Math" panose="02040503050406030204" pitchFamily="18" charset="0"/>
                                  </a:rPr>
                                  <m:t>−</m:t>
                                </m:r>
                                <m:r>
                                  <a:rPr lang="en-US" sz="3300" b="0" i="1" smtClean="0">
                                    <a:latin typeface="Cambria Math" panose="02040503050406030204" pitchFamily="18" charset="0"/>
                                  </a:rPr>
                                  <m:t>0.0933</m:t>
                                </m:r>
                              </m:e>
                            </m:d>
                          </m:e>
                        </m:func>
                      </m:num>
                      <m:den>
                        <m:func>
                          <m:funcPr>
                            <m:ctrlPr>
                              <a:rPr lang="en-US" sz="3300" b="0" i="1" smtClean="0">
                                <a:latin typeface="Cambria Math" panose="02040503050406030204" pitchFamily="18" charset="0"/>
                              </a:rPr>
                            </m:ctrlPr>
                          </m:funcPr>
                          <m:fName>
                            <m:limLow>
                              <m:limLowPr>
                                <m:ctrlPr>
                                  <a:rPr lang="en-US" sz="3300" b="0" i="1" smtClean="0">
                                    <a:latin typeface="Cambria Math" panose="02040503050406030204" pitchFamily="18" charset="0"/>
                                  </a:rPr>
                                </m:ctrlPr>
                              </m:limLowPr>
                              <m:e>
                                <m:r>
                                  <m:rPr>
                                    <m:sty m:val="p"/>
                                  </m:rPr>
                                  <a:rPr lang="en-US" sz="3300" b="0" i="0" smtClean="0">
                                    <a:latin typeface="Cambria Math" panose="02040503050406030204" pitchFamily="18" charset="0"/>
                                  </a:rPr>
                                  <m:t>max</m:t>
                                </m:r>
                              </m:e>
                              <m:lim>
                                <m:r>
                                  <a:rPr lang="en-US" sz="3300" b="0" i="1" smtClean="0">
                                    <a:latin typeface="Cambria Math" panose="02040503050406030204" pitchFamily="18" charset="0"/>
                                  </a:rPr>
                                  <m:t>𝑗</m:t>
                                </m:r>
                                <m:r>
                                  <a:rPr lang="en-US" sz="3300" b="0" i="1" smtClean="0">
                                    <a:latin typeface="Cambria Math" panose="02040503050406030204" pitchFamily="18" charset="0"/>
                                  </a:rPr>
                                  <m:t>=1,2,3</m:t>
                                </m:r>
                              </m:lim>
                            </m:limLow>
                          </m:fName>
                          <m:e>
                            <m:d>
                              <m:dPr>
                                <m:begChr m:val="{"/>
                                <m:endChr m:val="}"/>
                                <m:ctrlPr>
                                  <a:rPr lang="en-US" sz="3300" b="0" i="1" smtClean="0">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0.1033</m:t>
                                    </m:r>
                                    <m:r>
                                      <a:rPr lang="en-US" sz="3300" i="1">
                                        <a:latin typeface="Cambria Math" panose="02040503050406030204" pitchFamily="18" charset="0"/>
                                      </a:rPr>
                                      <m:t>−</m:t>
                                    </m:r>
                                    <m:r>
                                      <a:rPr lang="en-US" sz="3300" b="0" i="1" smtClean="0">
                                        <a:latin typeface="Cambria Math" panose="02040503050406030204" pitchFamily="18" charset="0"/>
                                      </a:rPr>
                                      <m:t>0.1200</m:t>
                                    </m:r>
                                  </m:e>
                                </m:d>
                                <m:r>
                                  <a:rPr lang="en-US" sz="3300" b="0" i="1" smtClean="0">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2</m:t>
                                    </m:r>
                                    <m:r>
                                      <a:rPr lang="en-US" sz="3300" i="1">
                                        <a:latin typeface="Cambria Math" panose="02040503050406030204" pitchFamily="18" charset="0"/>
                                      </a:rPr>
                                      <m:t>33−0.</m:t>
                                    </m:r>
                                    <m:r>
                                      <a:rPr lang="en-US" sz="3300" b="0" i="1" smtClean="0">
                                        <a:latin typeface="Cambria Math" panose="02040503050406030204" pitchFamily="18" charset="0"/>
                                      </a:rPr>
                                      <m:t>0933</m:t>
                                    </m:r>
                                  </m:e>
                                </m:d>
                                <m:r>
                                  <a:rPr lang="en-US" sz="3300" b="0" i="1" smtClean="0">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100</m:t>
                                    </m:r>
                                    <m:r>
                                      <a:rPr lang="en-US" sz="3300" i="1">
                                        <a:latin typeface="Cambria Math" panose="02040503050406030204" pitchFamily="18" charset="0"/>
                                      </a:rPr>
                                      <m:t>−0.1</m:t>
                                    </m:r>
                                    <m:r>
                                      <a:rPr lang="en-US" sz="3300" b="0" i="1" smtClean="0">
                                        <a:latin typeface="Cambria Math" panose="02040503050406030204" pitchFamily="18" charset="0"/>
                                      </a:rPr>
                                      <m:t>133</m:t>
                                    </m:r>
                                  </m:e>
                                </m:d>
                              </m:e>
                            </m:d>
                          </m:e>
                        </m:func>
                      </m:den>
                    </m:f>
                    <m:r>
                      <a:rPr lang="en-US" sz="3300" i="1">
                        <a:latin typeface="Cambria Math" panose="02040503050406030204" pitchFamily="18" charset="0"/>
                      </a:rPr>
                      <m:t>=1.0</m:t>
                    </m:r>
                  </m:oMath>
                </a14:m>
                <a:endParaRPr lang="en-US" sz="3300" dirty="0"/>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i="1">
                            <a:latin typeface="Cambria Math" panose="02040503050406030204" pitchFamily="18" charset="0"/>
                          </a:rPr>
                          <m:t>𝑐</m:t>
                        </m:r>
                      </m:e>
                      <m:sub>
                        <m:r>
                          <a:rPr lang="en-US" sz="3300" i="1">
                            <a:latin typeface="Cambria Math" panose="02040503050406030204" pitchFamily="18" charset="0"/>
                          </a:rPr>
                          <m:t>1</m:t>
                        </m:r>
                        <m:r>
                          <a:rPr lang="en-US" sz="3300" b="0" i="1" smtClean="0">
                            <a:latin typeface="Cambria Math" panose="02040503050406030204" pitchFamily="18" charset="0"/>
                          </a:rPr>
                          <m:t>3</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m:t>
                                </m:r>
                                <m:r>
                                  <a:rPr lang="en-US" sz="3300" i="1" smtClean="0">
                                    <a:latin typeface="Cambria Math" panose="02040503050406030204" pitchFamily="18" charset="0"/>
                                    <a:ea typeface="Cambria Math" panose="02040503050406030204" pitchFamily="18" charset="0"/>
                                  </a:rPr>
                                  <m:t>∅</m:t>
                                </m:r>
                              </m:lim>
                            </m:limLow>
                          </m:fName>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0.0000</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0.1033−0.1</m:t>
                                    </m:r>
                                    <m:r>
                                      <a:rPr lang="en-US" sz="3300" b="0" i="1" smtClean="0">
                                        <a:latin typeface="Cambria Math" panose="02040503050406030204" pitchFamily="18" charset="0"/>
                                      </a:rPr>
                                      <m:t>133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0.1233−0.</m:t>
                                    </m:r>
                                    <m:r>
                                      <a:rPr lang="en-US" sz="3300" b="0" i="1" smtClean="0">
                                        <a:latin typeface="Cambria Math" panose="02040503050406030204" pitchFamily="18" charset="0"/>
                                      </a:rPr>
                                      <m:t>1167</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0.1100−0.11</m:t>
                                    </m:r>
                                    <m:r>
                                      <a:rPr lang="en-US" sz="3300" b="0" i="1" smtClean="0">
                                        <a:latin typeface="Cambria Math" panose="02040503050406030204" pitchFamily="18" charset="0"/>
                                      </a:rPr>
                                      <m:t>00</m:t>
                                    </m:r>
                                  </m:e>
                                </m:d>
                              </m:e>
                            </m:d>
                          </m:e>
                        </m:func>
                      </m:den>
                    </m:f>
                    <m:r>
                      <a:rPr lang="en-US" sz="3300" i="1">
                        <a:latin typeface="Cambria Math" panose="02040503050406030204" pitchFamily="18" charset="0"/>
                      </a:rPr>
                      <m:t>=</m:t>
                    </m:r>
                    <m:r>
                      <a:rPr lang="en-US" sz="3300" b="0" i="1" smtClean="0">
                        <a:latin typeface="Cambria Math" panose="02040503050406030204" pitchFamily="18" charset="0"/>
                      </a:rPr>
                      <m:t>0.</m:t>
                    </m:r>
                    <m:r>
                      <a:rPr lang="en-US" sz="3300" i="1">
                        <a:latin typeface="Cambria Math" panose="02040503050406030204" pitchFamily="18" charset="0"/>
                      </a:rPr>
                      <m:t>0</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EABB53B-ED64-4955-B18E-DE741C1DE4BB}"/>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8A927E8F-DD6E-464A-A7F7-7C60AC2B62E6}"/>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59C6EBD6-185B-4112-8C5D-EAF023D520D6}"/>
              </a:ext>
            </a:extLst>
          </p:cNvPr>
          <p:cNvSpPr>
            <a:spLocks noGrp="1"/>
          </p:cNvSpPr>
          <p:nvPr>
            <p:ph type="sldNum" sz="quarter" idx="12"/>
          </p:nvPr>
        </p:nvSpPr>
        <p:spPr/>
        <p:txBody>
          <a:bodyPr/>
          <a:lstStyle/>
          <a:p>
            <a:fld id="{9EE94C91-E7C7-4CA4-8153-EE2D68CBA75F}" type="slidenum">
              <a:rPr lang="en-US" smtClean="0"/>
              <a:t>61</a:t>
            </a:fld>
            <a:endParaRPr lang="en-US"/>
          </a:p>
        </p:txBody>
      </p:sp>
    </p:spTree>
    <p:extLst>
      <p:ext uri="{BB962C8B-B14F-4D97-AF65-F5344CB8AC3E}">
        <p14:creationId xmlns:p14="http://schemas.microsoft.com/office/powerpoint/2010/main" val="17414682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i="1">
                            <a:latin typeface="Cambria Math" panose="02040503050406030204" pitchFamily="18" charset="0"/>
                          </a:rPr>
                          <m:t>𝑐</m:t>
                        </m:r>
                      </m:e>
                      <m:sub>
                        <m:r>
                          <a:rPr lang="en-US" sz="3300" b="0" i="1" smtClean="0">
                            <a:latin typeface="Cambria Math" panose="02040503050406030204" pitchFamily="18" charset="0"/>
                          </a:rPr>
                          <m:t>21</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m:t>
                                </m:r>
                                <m:r>
                                  <a:rPr lang="en-US" sz="3300" b="0" i="1" smtClean="0">
                                    <a:latin typeface="Cambria Math" panose="02040503050406030204" pitchFamily="18" charset="0"/>
                                    <a:ea typeface="Cambria Math" panose="02040503050406030204" pitchFamily="18" charset="0"/>
                                  </a:rPr>
                                  <m:t>1</m:t>
                                </m:r>
                              </m:lim>
                            </m:limLow>
                          </m:fName>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0.12</m:t>
                                </m:r>
                                <m:r>
                                  <a:rPr lang="en-US" sz="3300" b="0" i="1" smtClean="0">
                                    <a:latin typeface="Cambria Math" panose="02040503050406030204" pitchFamily="18" charset="0"/>
                                  </a:rPr>
                                  <m:t>00</m:t>
                                </m:r>
                                <m:r>
                                  <a:rPr lang="en-US" sz="3300" i="1">
                                    <a:latin typeface="Cambria Math" panose="02040503050406030204" pitchFamily="18" charset="0"/>
                                  </a:rPr>
                                  <m:t>−0.</m:t>
                                </m:r>
                                <m:r>
                                  <a:rPr lang="en-US" sz="3300" b="0" i="1" smtClean="0">
                                    <a:latin typeface="Cambria Math" panose="02040503050406030204" pitchFamily="18" charset="0"/>
                                  </a:rPr>
                                  <m:t>10</m:t>
                                </m:r>
                                <m:r>
                                  <a:rPr lang="en-US" sz="3300" i="1">
                                    <a:latin typeface="Cambria Math" panose="02040503050406030204" pitchFamily="18" charset="0"/>
                                  </a:rPr>
                                  <m:t>33</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200</m:t>
                                    </m:r>
                                    <m:r>
                                      <a:rPr lang="en-US" sz="3300" i="1">
                                        <a:latin typeface="Cambria Math" panose="02040503050406030204" pitchFamily="18" charset="0"/>
                                      </a:rPr>
                                      <m:t>−0.1</m:t>
                                    </m:r>
                                    <m:r>
                                      <a:rPr lang="en-US" sz="3300" b="0" i="1" smtClean="0">
                                        <a:latin typeface="Cambria Math" panose="02040503050406030204" pitchFamily="18" charset="0"/>
                                      </a:rPr>
                                      <m:t>0</m:t>
                                    </m:r>
                                    <m:r>
                                      <a:rPr lang="en-US" sz="3300" i="1">
                                        <a:latin typeface="Cambria Math" panose="02040503050406030204" pitchFamily="18" charset="0"/>
                                      </a:rPr>
                                      <m:t>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m:t>
                                    </m:r>
                                    <m:r>
                                      <a:rPr lang="en-US" sz="3300" b="0" i="1" smtClean="0">
                                        <a:latin typeface="Cambria Math" panose="02040503050406030204" pitchFamily="18" charset="0"/>
                                      </a:rPr>
                                      <m:t>09</m:t>
                                    </m:r>
                                    <m:r>
                                      <a:rPr lang="en-US" sz="3300" i="1">
                                        <a:latin typeface="Cambria Math" panose="02040503050406030204" pitchFamily="18" charset="0"/>
                                      </a:rPr>
                                      <m:t>33−0.1</m:t>
                                    </m:r>
                                    <m:r>
                                      <a:rPr lang="en-US" sz="3300" b="0" i="1" smtClean="0">
                                        <a:latin typeface="Cambria Math" panose="02040503050406030204" pitchFamily="18" charset="0"/>
                                      </a:rPr>
                                      <m:t>233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m:t>
                                    </m:r>
                                    <m:r>
                                      <a:rPr lang="en-US" sz="3300" b="0" i="1" smtClean="0">
                                        <a:latin typeface="Cambria Math" panose="02040503050406030204" pitchFamily="18" charset="0"/>
                                      </a:rPr>
                                      <m:t>33</m:t>
                                    </m:r>
                                    <m:r>
                                      <a:rPr lang="en-US" sz="3300" i="1">
                                        <a:latin typeface="Cambria Math" panose="02040503050406030204" pitchFamily="18" charset="0"/>
                                      </a:rPr>
                                      <m:t>−0.1100</m:t>
                                    </m:r>
                                  </m:e>
                                </m:d>
                              </m:e>
                            </m:d>
                          </m:e>
                        </m:func>
                      </m:den>
                    </m:f>
                    <m:r>
                      <a:rPr lang="en-US" sz="3300" i="1">
                        <a:latin typeface="Cambria Math" panose="02040503050406030204" pitchFamily="18" charset="0"/>
                      </a:rPr>
                      <m:t>=0.</m:t>
                    </m:r>
                    <m:r>
                      <a:rPr lang="en-US" sz="3300" b="0" i="1" smtClean="0">
                        <a:latin typeface="Cambria Math" panose="02040503050406030204" pitchFamily="18" charset="0"/>
                      </a:rPr>
                      <m:t>5567</m:t>
                    </m:r>
                  </m:oMath>
                </a14:m>
                <a:endParaRPr lang="en-US" sz="3300" b="0" dirty="0"/>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i="1">
                            <a:latin typeface="Cambria Math" panose="02040503050406030204" pitchFamily="18" charset="0"/>
                          </a:rPr>
                          <m:t>𝑐</m:t>
                        </m:r>
                      </m:e>
                      <m:sub>
                        <m:r>
                          <a:rPr lang="en-US" sz="3300" i="1">
                            <a:latin typeface="Cambria Math" panose="02040503050406030204" pitchFamily="18" charset="0"/>
                          </a:rPr>
                          <m:t>2</m:t>
                        </m:r>
                        <m:r>
                          <a:rPr lang="en-US" sz="3300" b="0" i="1" smtClean="0">
                            <a:latin typeface="Cambria Math" panose="02040503050406030204" pitchFamily="18" charset="0"/>
                          </a:rPr>
                          <m:t>3</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m:t>
                                </m:r>
                                <m:r>
                                  <a:rPr lang="en-US" sz="3300" i="1" smtClean="0">
                                    <a:latin typeface="Cambria Math" panose="02040503050406030204" pitchFamily="18" charset="0"/>
                                    <a:ea typeface="Cambria Math" panose="02040503050406030204" pitchFamily="18" charset="0"/>
                                  </a:rPr>
                                  <m:t>∅</m:t>
                                </m:r>
                              </m:lim>
                            </m:limLow>
                          </m:fName>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0.0000</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0.1200−0.1</m:t>
                                    </m:r>
                                    <m:r>
                                      <a:rPr lang="en-US" sz="3300" b="0" i="1" smtClean="0">
                                        <a:latin typeface="Cambria Math" panose="02040503050406030204" pitchFamily="18" charset="0"/>
                                      </a:rPr>
                                      <m:t>1</m:t>
                                    </m:r>
                                    <m:r>
                                      <a:rPr lang="en-US" sz="3300" i="1">
                                        <a:latin typeface="Cambria Math" panose="02040503050406030204" pitchFamily="18" charset="0"/>
                                      </a:rPr>
                                      <m:t>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0.0933−0.1</m:t>
                                    </m:r>
                                    <m:r>
                                      <a:rPr lang="en-US" sz="3300" b="0" i="1" smtClean="0">
                                        <a:latin typeface="Cambria Math" panose="02040503050406030204" pitchFamily="18" charset="0"/>
                                      </a:rPr>
                                      <m:t>167</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0.1133−0.1100</m:t>
                                    </m:r>
                                  </m:e>
                                </m:d>
                              </m:e>
                            </m:d>
                          </m:e>
                        </m:func>
                      </m:den>
                    </m:f>
                    <m:r>
                      <a:rPr lang="en-US" sz="3300" i="1">
                        <a:latin typeface="Cambria Math" panose="02040503050406030204" pitchFamily="18" charset="0"/>
                      </a:rPr>
                      <m:t>=0.</m:t>
                    </m:r>
                    <m:r>
                      <a:rPr lang="en-US" sz="3300" b="0" i="1" smtClean="0">
                        <a:latin typeface="Cambria Math" panose="02040503050406030204" pitchFamily="18" charset="0"/>
                      </a:rPr>
                      <m:t>0</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1FEC5BB-056A-4C06-A2CB-543945C0F67F}"/>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34D767FC-CBC5-44E8-AFBF-B2ECD4FE4740}"/>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264267C7-1E3D-4D66-9C29-312739BDC4F2}"/>
              </a:ext>
            </a:extLst>
          </p:cNvPr>
          <p:cNvSpPr>
            <a:spLocks noGrp="1"/>
          </p:cNvSpPr>
          <p:nvPr>
            <p:ph type="sldNum" sz="quarter" idx="12"/>
          </p:nvPr>
        </p:nvSpPr>
        <p:spPr/>
        <p:txBody>
          <a:bodyPr/>
          <a:lstStyle/>
          <a:p>
            <a:fld id="{9EE94C91-E7C7-4CA4-8153-EE2D68CBA75F}" type="slidenum">
              <a:rPr lang="en-US" smtClean="0"/>
              <a:t>62</a:t>
            </a:fld>
            <a:endParaRPr lang="en-US"/>
          </a:p>
        </p:txBody>
      </p:sp>
    </p:spTree>
    <p:extLst>
      <p:ext uri="{BB962C8B-B14F-4D97-AF65-F5344CB8AC3E}">
        <p14:creationId xmlns:p14="http://schemas.microsoft.com/office/powerpoint/2010/main" val="17879017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i="1">
                            <a:latin typeface="Cambria Math" panose="02040503050406030204" pitchFamily="18" charset="0"/>
                          </a:rPr>
                          <m:t>𝑐</m:t>
                        </m:r>
                      </m:e>
                      <m:sub>
                        <m:r>
                          <a:rPr lang="en-US" sz="3300" b="0" i="1" smtClean="0">
                            <a:latin typeface="Cambria Math" panose="02040503050406030204" pitchFamily="18" charset="0"/>
                          </a:rPr>
                          <m:t>31</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m:t>
                                </m:r>
                              </m:lim>
                            </m:limLow>
                          </m:fName>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0.0000</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133</m:t>
                                    </m:r>
                                    <m:r>
                                      <a:rPr lang="en-US" sz="3300" i="1">
                                        <a:latin typeface="Cambria Math" panose="02040503050406030204" pitchFamily="18" charset="0"/>
                                      </a:rPr>
                                      <m:t>−0.1</m:t>
                                    </m:r>
                                    <m:r>
                                      <a:rPr lang="en-US" sz="3300" b="0" i="1" smtClean="0">
                                        <a:latin typeface="Cambria Math" panose="02040503050406030204" pitchFamily="18" charset="0"/>
                                      </a:rPr>
                                      <m:t>0</m:t>
                                    </m:r>
                                    <m:r>
                                      <a:rPr lang="en-US" sz="3300" i="1">
                                        <a:latin typeface="Cambria Math" panose="02040503050406030204" pitchFamily="18" charset="0"/>
                                      </a:rPr>
                                      <m:t>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m:t>
                                    </m:r>
                                    <m:r>
                                      <a:rPr lang="en-US" sz="3300" b="0" i="1" smtClean="0">
                                        <a:latin typeface="Cambria Math" panose="02040503050406030204" pitchFamily="18" charset="0"/>
                                      </a:rPr>
                                      <m:t>1167</m:t>
                                    </m:r>
                                    <m:r>
                                      <a:rPr lang="en-US" sz="3300" i="1">
                                        <a:latin typeface="Cambria Math" panose="02040503050406030204" pitchFamily="18" charset="0"/>
                                      </a:rPr>
                                      <m:t>−0.1</m:t>
                                    </m:r>
                                    <m:r>
                                      <a:rPr lang="en-US" sz="3300" b="0" i="1" smtClean="0">
                                        <a:latin typeface="Cambria Math" panose="02040503050406030204" pitchFamily="18" charset="0"/>
                                      </a:rPr>
                                      <m:t>233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m:t>
                                    </m:r>
                                    <m:r>
                                      <a:rPr lang="en-US" sz="3300" b="0" i="1" smtClean="0">
                                        <a:latin typeface="Cambria Math" panose="02040503050406030204" pitchFamily="18" charset="0"/>
                                      </a:rPr>
                                      <m:t>00</m:t>
                                    </m:r>
                                    <m:r>
                                      <a:rPr lang="en-US" sz="3300" i="1">
                                        <a:latin typeface="Cambria Math" panose="02040503050406030204" pitchFamily="18" charset="0"/>
                                      </a:rPr>
                                      <m:t>−0.1100</m:t>
                                    </m:r>
                                  </m:e>
                                </m:d>
                              </m:e>
                            </m:d>
                          </m:e>
                        </m:func>
                      </m:den>
                    </m:f>
                    <m:r>
                      <a:rPr lang="en-US" sz="3300" i="1">
                        <a:latin typeface="Cambria Math" panose="02040503050406030204" pitchFamily="18" charset="0"/>
                      </a:rPr>
                      <m:t>=0.</m:t>
                    </m:r>
                    <m:r>
                      <a:rPr lang="en-US" sz="3300" b="0" i="1" smtClean="0">
                        <a:latin typeface="Cambria Math" panose="02040503050406030204" pitchFamily="18" charset="0"/>
                      </a:rPr>
                      <m:t>0</m:t>
                    </m:r>
                  </m:oMath>
                </a14:m>
                <a:endParaRPr lang="en-US" sz="3300" b="0" dirty="0"/>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i="1">
                            <a:latin typeface="Cambria Math" panose="02040503050406030204" pitchFamily="18" charset="0"/>
                          </a:rPr>
                          <m:t>𝑐</m:t>
                        </m:r>
                      </m:e>
                      <m:sub>
                        <m:r>
                          <a:rPr lang="en-US" sz="3300" b="0" i="1" smtClean="0">
                            <a:latin typeface="Cambria Math" panose="02040503050406030204" pitchFamily="18" charset="0"/>
                          </a:rPr>
                          <m:t>32</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m:t>
                                </m:r>
                                <m:r>
                                  <a:rPr lang="en-US" sz="3300" b="0" i="1" smtClean="0">
                                    <a:latin typeface="Cambria Math" panose="02040503050406030204" pitchFamily="18" charset="0"/>
                                    <a:ea typeface="Cambria Math" panose="02040503050406030204" pitchFamily="18" charset="0"/>
                                  </a:rPr>
                                  <m:t>2</m:t>
                                </m:r>
                              </m:lim>
                            </m:limLow>
                          </m:fName>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0.1167−</m:t>
                                </m:r>
                                <m:r>
                                  <a:rPr lang="en-US" sz="3300" i="1">
                                    <a:latin typeface="Cambria Math" panose="02040503050406030204" pitchFamily="18" charset="0"/>
                                  </a:rPr>
                                  <m:t>0.0933</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133</m:t>
                                    </m:r>
                                    <m:r>
                                      <a:rPr lang="en-US" sz="3300" i="1">
                                        <a:latin typeface="Cambria Math" panose="02040503050406030204" pitchFamily="18" charset="0"/>
                                      </a:rPr>
                                      <m:t>−0.1</m:t>
                                    </m:r>
                                    <m:r>
                                      <a:rPr lang="en-US" sz="3300" b="0" i="1" smtClean="0">
                                        <a:latin typeface="Cambria Math" panose="02040503050406030204" pitchFamily="18" charset="0"/>
                                      </a:rPr>
                                      <m:t>200</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167−</m:t>
                                    </m:r>
                                    <m:r>
                                      <a:rPr lang="en-US" sz="3300" i="1">
                                        <a:latin typeface="Cambria Math" panose="02040503050406030204" pitchFamily="18" charset="0"/>
                                      </a:rPr>
                                      <m:t>0.0933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m:t>
                                    </m:r>
                                    <m:r>
                                      <a:rPr lang="en-US" sz="3300" b="0" i="1" smtClean="0">
                                        <a:latin typeface="Cambria Math" panose="02040503050406030204" pitchFamily="18" charset="0"/>
                                      </a:rPr>
                                      <m:t>−</m:t>
                                    </m:r>
                                    <m:r>
                                      <a:rPr lang="en-US" sz="3300" i="1">
                                        <a:latin typeface="Cambria Math" panose="02040503050406030204" pitchFamily="18" charset="0"/>
                                      </a:rPr>
                                      <m:t>0.1133</m:t>
                                    </m:r>
                                  </m:e>
                                </m:d>
                              </m:e>
                            </m:d>
                          </m:e>
                        </m:func>
                      </m:den>
                    </m:f>
                    <m:r>
                      <a:rPr lang="en-US" sz="3300" i="1">
                        <a:latin typeface="Cambria Math" panose="02040503050406030204" pitchFamily="18" charset="0"/>
                      </a:rPr>
                      <m:t>=</m:t>
                    </m:r>
                    <m:r>
                      <a:rPr lang="en-US" sz="3300" b="0" i="1" smtClean="0">
                        <a:latin typeface="Cambria Math" panose="02040503050406030204" pitchFamily="18" charset="0"/>
                      </a:rPr>
                      <m:t>1</m:t>
                    </m:r>
                    <m:r>
                      <a:rPr lang="en-US" sz="3300" i="1">
                        <a:latin typeface="Cambria Math" panose="02040503050406030204" pitchFamily="18" charset="0"/>
                      </a:rPr>
                      <m:t>.</m:t>
                    </m:r>
                    <m:r>
                      <a:rPr lang="en-US" sz="3300" b="0" i="1" smtClean="0">
                        <a:latin typeface="Cambria Math" panose="02040503050406030204" pitchFamily="18" charset="0"/>
                      </a:rPr>
                      <m:t>0</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E6055551-6744-4ED5-BF07-92056291DA11}"/>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8DDA477B-E698-4377-A424-745B1F19832A}"/>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2940EFA7-B6AE-4C26-AAA7-6E8EF54CCFEF}"/>
              </a:ext>
            </a:extLst>
          </p:cNvPr>
          <p:cNvSpPr>
            <a:spLocks noGrp="1"/>
          </p:cNvSpPr>
          <p:nvPr>
            <p:ph type="sldNum" sz="quarter" idx="12"/>
          </p:nvPr>
        </p:nvSpPr>
        <p:spPr/>
        <p:txBody>
          <a:bodyPr/>
          <a:lstStyle/>
          <a:p>
            <a:fld id="{9EE94C91-E7C7-4CA4-8153-EE2D68CBA75F}" type="slidenum">
              <a:rPr lang="en-US" smtClean="0"/>
              <a:t>63</a:t>
            </a:fld>
            <a:endParaRPr lang="en-US"/>
          </a:p>
        </p:txBody>
      </p:sp>
    </p:spTree>
    <p:extLst>
      <p:ext uri="{BB962C8B-B14F-4D97-AF65-F5344CB8AC3E}">
        <p14:creationId xmlns:p14="http://schemas.microsoft.com/office/powerpoint/2010/main" val="9070018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r>
                      <a:rPr lang="en-US" sz="3300" b="1" i="1" smtClean="0">
                        <a:latin typeface="Cambria Math" panose="02040503050406030204" pitchFamily="18" charset="0"/>
                      </a:rPr>
                      <m:t>𝑪</m:t>
                    </m:r>
                    <m:r>
                      <a:rPr lang="en-US" sz="3300" i="1">
                        <a:latin typeface="Cambria Math" panose="02040503050406030204" pitchFamily="18" charset="0"/>
                      </a:rPr>
                      <m:t>=</m:t>
                    </m:r>
                    <m:d>
                      <m:dPr>
                        <m:begChr m:val="|"/>
                        <m:endChr m:val="|"/>
                        <m:ctrlPr>
                          <a:rPr lang="en-US" sz="3300" i="1" smtClean="0">
                            <a:latin typeface="Cambria Math" panose="02040503050406030204" pitchFamily="18" charset="0"/>
                          </a:rPr>
                        </m:ctrlPr>
                      </m:dPr>
                      <m:e>
                        <m:m>
                          <m:mPr>
                            <m:mcs>
                              <m:mc>
                                <m:mcPr>
                                  <m:count m:val="3"/>
                                  <m:mcJc m:val="center"/>
                                </m:mcPr>
                              </m:mc>
                            </m:mcs>
                            <m:ctrlPr>
                              <a:rPr lang="en-US" sz="3300" i="1" smtClean="0">
                                <a:latin typeface="Cambria Math" panose="02040503050406030204" pitchFamily="18" charset="0"/>
                              </a:rPr>
                            </m:ctrlPr>
                          </m:mPr>
                          <m:mr>
                            <m:e>
                              <m:r>
                                <m:rPr>
                                  <m:brk m:alnAt="7"/>
                                </m:rPr>
                                <a:rPr lang="en-US" sz="3300" b="0" i="1" smtClean="0">
                                  <a:latin typeface="Cambria Math" panose="02040503050406030204" pitchFamily="18" charset="0"/>
                                </a:rPr>
                                <m:t>−</m:t>
                              </m:r>
                            </m:e>
                            <m:e>
                              <m:r>
                                <a:rPr lang="en-US" sz="3300" b="0" i="1" smtClean="0">
                                  <a:latin typeface="Cambria Math" panose="02040503050406030204" pitchFamily="18" charset="0"/>
                                </a:rPr>
                                <m:t>1.0000</m:t>
                              </m:r>
                            </m:e>
                            <m:e>
                              <m:r>
                                <a:rPr lang="en-US" sz="3300" b="0" i="1" smtClean="0">
                                  <a:latin typeface="Cambria Math" panose="02040503050406030204" pitchFamily="18" charset="0"/>
                                </a:rPr>
                                <m:t>0.0000</m:t>
                              </m:r>
                            </m:e>
                          </m:mr>
                          <m:mr>
                            <m:e>
                              <m:r>
                                <a:rPr lang="en-US" sz="3300" b="0" i="1" smtClean="0">
                                  <a:latin typeface="Cambria Math" panose="02040503050406030204" pitchFamily="18" charset="0"/>
                                </a:rPr>
                                <m:t>0.5567</m:t>
                              </m:r>
                            </m:e>
                            <m:e>
                              <m:r>
                                <a:rPr lang="en-US" sz="3300" b="0" i="1" smtClean="0">
                                  <a:latin typeface="Cambria Math" panose="02040503050406030204" pitchFamily="18" charset="0"/>
                                </a:rPr>
                                <m:t>−</m:t>
                              </m:r>
                            </m:e>
                            <m:e>
                              <m:r>
                                <a:rPr lang="en-US" sz="3300" b="0" i="1" smtClean="0">
                                  <a:latin typeface="Cambria Math" panose="02040503050406030204" pitchFamily="18" charset="0"/>
                                </a:rPr>
                                <m:t>0.0000</m:t>
                              </m:r>
                            </m:e>
                          </m:mr>
                          <m:mr>
                            <m:e>
                              <m:r>
                                <a:rPr lang="en-US" sz="3300" b="0" i="1" smtClean="0">
                                  <a:latin typeface="Cambria Math" panose="02040503050406030204" pitchFamily="18" charset="0"/>
                                </a:rPr>
                                <m:t>0.0000</m:t>
                              </m:r>
                            </m:e>
                            <m:e>
                              <m:r>
                                <a:rPr lang="en-US" sz="3300" b="0" i="1" smtClean="0">
                                  <a:latin typeface="Cambria Math" panose="02040503050406030204" pitchFamily="18" charset="0"/>
                                </a:rPr>
                                <m:t>1.0000</m:t>
                              </m:r>
                            </m:e>
                            <m:e>
                              <m:r>
                                <a:rPr lang="en-US" sz="3300" b="0" i="1" smtClean="0">
                                  <a:latin typeface="Cambria Math" panose="02040503050406030204" pitchFamily="18" charset="0"/>
                                </a:rPr>
                                <m:t>−</m:t>
                              </m:r>
                            </m:e>
                          </m:mr>
                        </m:m>
                      </m:e>
                    </m:d>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8A88824-6938-419B-8E5C-37C4EBE505D0}"/>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C0A0BE82-E38C-4B1A-83D3-360B6856040C}"/>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F18DC81A-F65A-43D2-8B27-8F6134AEB0B9}"/>
              </a:ext>
            </a:extLst>
          </p:cNvPr>
          <p:cNvSpPr>
            <a:spLocks noGrp="1"/>
          </p:cNvSpPr>
          <p:nvPr>
            <p:ph type="sldNum" sz="quarter" idx="12"/>
          </p:nvPr>
        </p:nvSpPr>
        <p:spPr/>
        <p:txBody>
          <a:bodyPr/>
          <a:lstStyle/>
          <a:p>
            <a:fld id="{9EE94C91-E7C7-4CA4-8153-EE2D68CBA75F}" type="slidenum">
              <a:rPr lang="en-US" smtClean="0"/>
              <a:t>64</a:t>
            </a:fld>
            <a:endParaRPr lang="en-US"/>
          </a:p>
        </p:txBody>
      </p:sp>
    </p:spTree>
    <p:extLst>
      <p:ext uri="{BB962C8B-B14F-4D97-AF65-F5344CB8AC3E}">
        <p14:creationId xmlns:p14="http://schemas.microsoft.com/office/powerpoint/2010/main" val="8707082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300" b="0" i="1" smtClean="0">
                            <a:latin typeface="Cambria Math" panose="02040503050406030204" pitchFamily="18" charset="0"/>
                          </a:rPr>
                        </m:ctrlPr>
                      </m:sSubPr>
                      <m:e>
                        <m:r>
                          <a:rPr lang="en-US" sz="3300" b="0" i="1" smtClean="0">
                            <a:latin typeface="Cambria Math" panose="02040503050406030204" pitchFamily="18" charset="0"/>
                          </a:rPr>
                          <m:t>𝑖</m:t>
                        </m:r>
                      </m:e>
                      <m:sub>
                        <m:r>
                          <a:rPr lang="en-US" sz="3300" b="0" i="1" smtClean="0">
                            <a:latin typeface="Cambria Math" panose="02040503050406030204" pitchFamily="18" charset="0"/>
                          </a:rPr>
                          <m:t>12</m:t>
                        </m:r>
                      </m:sub>
                    </m:sSub>
                    <m:r>
                      <a:rPr lang="en-US" sz="3300" b="0" i="1" smtClean="0">
                        <a:latin typeface="Cambria Math" panose="02040503050406030204" pitchFamily="18" charset="0"/>
                      </a:rPr>
                      <m:t>=</m:t>
                    </m:r>
                    <m:f>
                      <m:fPr>
                        <m:ctrlPr>
                          <a:rPr lang="en-US" sz="3300" b="0" i="1" smtClean="0">
                            <a:latin typeface="Cambria Math" panose="02040503050406030204" pitchFamily="18" charset="0"/>
                          </a:rPr>
                        </m:ctrlPr>
                      </m:fPr>
                      <m:num>
                        <m:func>
                          <m:funcPr>
                            <m:ctrlPr>
                              <a:rPr lang="en-US" sz="3300" b="0" i="1" smtClean="0">
                                <a:latin typeface="Cambria Math" panose="02040503050406030204" pitchFamily="18" charset="0"/>
                              </a:rPr>
                            </m:ctrlPr>
                          </m:funcPr>
                          <m:fName>
                            <m:limLow>
                              <m:limLowPr>
                                <m:ctrlPr>
                                  <a:rPr lang="en-US" sz="3300" b="0" i="1" smtClean="0">
                                    <a:latin typeface="Cambria Math" panose="02040503050406030204" pitchFamily="18" charset="0"/>
                                  </a:rPr>
                                </m:ctrlPr>
                              </m:limLowPr>
                              <m:e>
                                <m:r>
                                  <m:rPr>
                                    <m:sty m:val="p"/>
                                  </m:rPr>
                                  <a:rPr lang="en-US" sz="3300" b="0" i="0" smtClean="0">
                                    <a:latin typeface="Cambria Math" panose="02040503050406030204" pitchFamily="18" charset="0"/>
                                  </a:rPr>
                                  <m:t>max</m:t>
                                </m:r>
                              </m:e>
                              <m:lim>
                                <m:r>
                                  <a:rPr lang="en-US" sz="3300" b="0" i="1" smtClean="0">
                                    <a:latin typeface="Cambria Math" panose="02040503050406030204" pitchFamily="18" charset="0"/>
                                  </a:rPr>
                                  <m:t>𝑗</m:t>
                                </m:r>
                                <m:r>
                                  <a:rPr lang="en-US" sz="3300" b="0" i="1" smtClean="0">
                                    <a:latin typeface="Cambria Math" panose="02040503050406030204" pitchFamily="18" charset="0"/>
                                    <a:ea typeface="Cambria Math" panose="02040503050406030204" pitchFamily="18" charset="0"/>
                                  </a:rPr>
                                  <m:t>=3</m:t>
                                </m:r>
                              </m:lim>
                            </m:limLow>
                          </m:fName>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0.1100</m:t>
                                </m:r>
                                <m:r>
                                  <a:rPr lang="en-US" sz="3300" i="1">
                                    <a:latin typeface="Cambria Math" panose="02040503050406030204" pitchFamily="18" charset="0"/>
                                  </a:rPr>
                                  <m:t>−</m:t>
                                </m:r>
                                <m:r>
                                  <a:rPr lang="en-US" sz="3300" b="0" i="1" smtClean="0">
                                    <a:latin typeface="Cambria Math" panose="02040503050406030204" pitchFamily="18" charset="0"/>
                                  </a:rPr>
                                  <m:t>0.1133</m:t>
                                </m:r>
                              </m:e>
                            </m:d>
                          </m:e>
                        </m:func>
                      </m:num>
                      <m:den>
                        <m:func>
                          <m:funcPr>
                            <m:ctrlPr>
                              <a:rPr lang="en-US" sz="3300" b="0" i="1" smtClean="0">
                                <a:latin typeface="Cambria Math" panose="02040503050406030204" pitchFamily="18" charset="0"/>
                              </a:rPr>
                            </m:ctrlPr>
                          </m:funcPr>
                          <m:fName>
                            <m:limLow>
                              <m:limLowPr>
                                <m:ctrlPr>
                                  <a:rPr lang="en-US" sz="3300" b="0" i="1" smtClean="0">
                                    <a:latin typeface="Cambria Math" panose="02040503050406030204" pitchFamily="18" charset="0"/>
                                  </a:rPr>
                                </m:ctrlPr>
                              </m:limLowPr>
                              <m:e>
                                <m:r>
                                  <m:rPr>
                                    <m:sty m:val="p"/>
                                  </m:rPr>
                                  <a:rPr lang="en-US" sz="3300" b="0" i="0" smtClean="0">
                                    <a:latin typeface="Cambria Math" panose="02040503050406030204" pitchFamily="18" charset="0"/>
                                  </a:rPr>
                                  <m:t>max</m:t>
                                </m:r>
                              </m:e>
                              <m:lim>
                                <m:r>
                                  <a:rPr lang="en-US" sz="3300" b="0" i="1" smtClean="0">
                                    <a:latin typeface="Cambria Math" panose="02040503050406030204" pitchFamily="18" charset="0"/>
                                  </a:rPr>
                                  <m:t>𝑗</m:t>
                                </m:r>
                                <m:r>
                                  <a:rPr lang="en-US" sz="3300" b="0" i="1" smtClean="0">
                                    <a:latin typeface="Cambria Math" panose="02040503050406030204" pitchFamily="18" charset="0"/>
                                  </a:rPr>
                                  <m:t>=1,2,3</m:t>
                                </m:r>
                              </m:lim>
                            </m:limLow>
                          </m:fName>
                          <m:e>
                            <m:d>
                              <m:dPr>
                                <m:begChr m:val="{"/>
                                <m:endChr m:val="}"/>
                                <m:ctrlPr>
                                  <a:rPr lang="en-US" sz="3300" b="0" i="1" smtClean="0">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0.1033</m:t>
                                    </m:r>
                                    <m:r>
                                      <a:rPr lang="en-US" sz="3300" i="1">
                                        <a:latin typeface="Cambria Math" panose="02040503050406030204" pitchFamily="18" charset="0"/>
                                      </a:rPr>
                                      <m:t>−</m:t>
                                    </m:r>
                                    <m:r>
                                      <a:rPr lang="en-US" sz="3300" b="0" i="1" smtClean="0">
                                        <a:latin typeface="Cambria Math" panose="02040503050406030204" pitchFamily="18" charset="0"/>
                                      </a:rPr>
                                      <m:t>0.1200</m:t>
                                    </m:r>
                                  </m:e>
                                </m:d>
                                <m:r>
                                  <a:rPr lang="en-US" sz="3300" b="0" i="1" smtClean="0">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2</m:t>
                                    </m:r>
                                    <m:r>
                                      <a:rPr lang="en-US" sz="3300" i="1">
                                        <a:latin typeface="Cambria Math" panose="02040503050406030204" pitchFamily="18" charset="0"/>
                                      </a:rPr>
                                      <m:t>33−0.</m:t>
                                    </m:r>
                                    <m:r>
                                      <a:rPr lang="en-US" sz="3300" b="0" i="1" smtClean="0">
                                        <a:latin typeface="Cambria Math" panose="02040503050406030204" pitchFamily="18" charset="0"/>
                                      </a:rPr>
                                      <m:t>0933</m:t>
                                    </m:r>
                                  </m:e>
                                </m:d>
                                <m:r>
                                  <a:rPr lang="en-US" sz="3300" b="0" i="1" smtClean="0">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100</m:t>
                                    </m:r>
                                    <m:r>
                                      <a:rPr lang="en-US" sz="3300" i="1">
                                        <a:latin typeface="Cambria Math" panose="02040503050406030204" pitchFamily="18" charset="0"/>
                                      </a:rPr>
                                      <m:t>−0.1</m:t>
                                    </m:r>
                                    <m:r>
                                      <a:rPr lang="en-US" sz="3300" b="0" i="1" smtClean="0">
                                        <a:latin typeface="Cambria Math" panose="02040503050406030204" pitchFamily="18" charset="0"/>
                                      </a:rPr>
                                      <m:t>133</m:t>
                                    </m:r>
                                  </m:e>
                                </m:d>
                              </m:e>
                            </m:d>
                          </m:e>
                        </m:func>
                      </m:den>
                    </m:f>
                    <m:r>
                      <a:rPr lang="en-US" sz="3300" i="1">
                        <a:latin typeface="Cambria Math" panose="02040503050406030204" pitchFamily="18" charset="0"/>
                      </a:rPr>
                      <m:t>=</m:t>
                    </m:r>
                    <m:r>
                      <a:rPr lang="en-US" sz="3300" b="0" i="1" smtClean="0">
                        <a:latin typeface="Cambria Math" panose="02040503050406030204" pitchFamily="18" charset="0"/>
                      </a:rPr>
                      <m:t>0.1100</m:t>
                    </m:r>
                  </m:oMath>
                </a14:m>
                <a:endParaRPr lang="en-US" sz="3300" dirty="0"/>
              </a:p>
              <a:p>
                <a:pPr>
                  <a:buFont typeface="Wingdings" panose="05000000000000000000" pitchFamily="2" charset="2"/>
                  <a:buChar char="§"/>
                </a:pPr>
                <a14:m>
                  <m:oMath xmlns:m="http://schemas.openxmlformats.org/officeDocument/2006/math">
                    <m:sSub>
                      <m:sSubPr>
                        <m:ctrlPr>
                          <a:rPr lang="en-US" sz="3300" i="1" smtClean="0">
                            <a:latin typeface="Cambria Math" panose="02040503050406030204" pitchFamily="18" charset="0"/>
                          </a:rPr>
                        </m:ctrlPr>
                      </m:sSubPr>
                      <m:e>
                        <m:r>
                          <a:rPr lang="en-US" sz="3300" b="0" i="1" smtClean="0">
                            <a:latin typeface="Cambria Math" panose="02040503050406030204" pitchFamily="18" charset="0"/>
                          </a:rPr>
                          <m:t>𝑖</m:t>
                        </m:r>
                      </m:e>
                      <m:sub>
                        <m:r>
                          <a:rPr lang="en-US" sz="3300" i="1">
                            <a:latin typeface="Cambria Math" panose="02040503050406030204" pitchFamily="18" charset="0"/>
                          </a:rPr>
                          <m:t>1</m:t>
                        </m:r>
                        <m:r>
                          <a:rPr lang="en-US" sz="3300" b="0" i="1" smtClean="0">
                            <a:latin typeface="Cambria Math" panose="02040503050406030204" pitchFamily="18" charset="0"/>
                          </a:rPr>
                          <m:t>3</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0.1033−0.1133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0.1233−0.1167</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0.1100−0.1100</m:t>
                                    </m:r>
                                  </m:e>
                                </m:d>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0.1033−0.1</m:t>
                                    </m:r>
                                    <m:r>
                                      <a:rPr lang="en-US" sz="3300" b="0" i="1" smtClean="0">
                                        <a:latin typeface="Cambria Math" panose="02040503050406030204" pitchFamily="18" charset="0"/>
                                      </a:rPr>
                                      <m:t>133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0.1233−0.</m:t>
                                    </m:r>
                                    <m:r>
                                      <a:rPr lang="en-US" sz="3300" b="0" i="1" smtClean="0">
                                        <a:latin typeface="Cambria Math" panose="02040503050406030204" pitchFamily="18" charset="0"/>
                                      </a:rPr>
                                      <m:t>1167</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0.1100−0.11</m:t>
                                    </m:r>
                                    <m:r>
                                      <a:rPr lang="en-US" sz="3300" b="0" i="1" smtClean="0">
                                        <a:latin typeface="Cambria Math" panose="02040503050406030204" pitchFamily="18" charset="0"/>
                                      </a:rPr>
                                      <m:t>00</m:t>
                                    </m:r>
                                  </m:e>
                                </m:d>
                              </m:e>
                            </m:d>
                          </m:e>
                        </m:func>
                      </m:den>
                    </m:f>
                    <m:r>
                      <a:rPr lang="en-US" sz="3300" i="1">
                        <a:latin typeface="Cambria Math" panose="02040503050406030204" pitchFamily="18" charset="0"/>
                      </a:rPr>
                      <m:t>=</m:t>
                    </m:r>
                    <m:r>
                      <a:rPr lang="en-US" sz="3300" b="0" i="1" smtClean="0">
                        <a:latin typeface="Cambria Math" panose="02040503050406030204" pitchFamily="18" charset="0"/>
                      </a:rPr>
                      <m:t>1.</m:t>
                    </m:r>
                    <m:r>
                      <a:rPr lang="en-US" sz="3300" i="1">
                        <a:latin typeface="Cambria Math" panose="02040503050406030204" pitchFamily="18" charset="0"/>
                      </a:rPr>
                      <m:t>0</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EBE583DC-4241-4CE2-A862-2CAEE5F163AF}"/>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EFF5B39B-4BB0-4FC1-BB31-4CDEFDC99E7E}"/>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9AA97915-4C7F-4324-B0F7-4B4809338E3D}"/>
              </a:ext>
            </a:extLst>
          </p:cNvPr>
          <p:cNvSpPr>
            <a:spLocks noGrp="1"/>
          </p:cNvSpPr>
          <p:nvPr>
            <p:ph type="sldNum" sz="quarter" idx="12"/>
          </p:nvPr>
        </p:nvSpPr>
        <p:spPr/>
        <p:txBody>
          <a:bodyPr/>
          <a:lstStyle/>
          <a:p>
            <a:fld id="{9EE94C91-E7C7-4CA4-8153-EE2D68CBA75F}" type="slidenum">
              <a:rPr lang="en-US" smtClean="0"/>
              <a:t>65</a:t>
            </a:fld>
            <a:endParaRPr lang="en-US"/>
          </a:p>
        </p:txBody>
      </p:sp>
    </p:spTree>
    <p:extLst>
      <p:ext uri="{BB962C8B-B14F-4D97-AF65-F5344CB8AC3E}">
        <p14:creationId xmlns:p14="http://schemas.microsoft.com/office/powerpoint/2010/main" val="2197111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b="0" i="1" smtClean="0">
                            <a:latin typeface="Cambria Math" panose="02040503050406030204" pitchFamily="18" charset="0"/>
                          </a:rPr>
                          <m:t>𝑖</m:t>
                        </m:r>
                      </m:e>
                      <m:sub>
                        <m:r>
                          <a:rPr lang="en-US" sz="3300" b="0" i="1" smtClean="0">
                            <a:latin typeface="Cambria Math" panose="02040503050406030204" pitchFamily="18" charset="0"/>
                          </a:rPr>
                          <m:t>21</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m:t>
                                </m:r>
                                <m:r>
                                  <a:rPr lang="en-US" sz="3300" b="0" i="1" smtClean="0">
                                    <a:latin typeface="Cambria Math" panose="02040503050406030204" pitchFamily="18" charset="0"/>
                                    <a:ea typeface="Cambria Math" panose="02040503050406030204" pitchFamily="18" charset="0"/>
                                  </a:rPr>
                                  <m:t>3</m:t>
                                </m:r>
                              </m:lim>
                            </m:limLow>
                          </m:fName>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133</m:t>
                                </m:r>
                                <m:r>
                                  <a:rPr lang="en-US" sz="3300" i="1">
                                    <a:latin typeface="Cambria Math" panose="02040503050406030204" pitchFamily="18" charset="0"/>
                                  </a:rPr>
                                  <m:t>−0.</m:t>
                                </m:r>
                                <m:r>
                                  <a:rPr lang="en-US" sz="3300" b="0" i="1" smtClean="0">
                                    <a:latin typeface="Cambria Math" panose="02040503050406030204" pitchFamily="18" charset="0"/>
                                  </a:rPr>
                                  <m:t>1100</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200</m:t>
                                    </m:r>
                                    <m:r>
                                      <a:rPr lang="en-US" sz="3300" i="1">
                                        <a:latin typeface="Cambria Math" panose="02040503050406030204" pitchFamily="18" charset="0"/>
                                      </a:rPr>
                                      <m:t>−0.1</m:t>
                                    </m:r>
                                    <m:r>
                                      <a:rPr lang="en-US" sz="3300" b="0" i="1" smtClean="0">
                                        <a:latin typeface="Cambria Math" panose="02040503050406030204" pitchFamily="18" charset="0"/>
                                      </a:rPr>
                                      <m:t>0</m:t>
                                    </m:r>
                                    <m:r>
                                      <a:rPr lang="en-US" sz="3300" i="1">
                                        <a:latin typeface="Cambria Math" panose="02040503050406030204" pitchFamily="18" charset="0"/>
                                      </a:rPr>
                                      <m:t>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m:t>
                                    </m:r>
                                    <m:r>
                                      <a:rPr lang="en-US" sz="3300" b="0" i="1" smtClean="0">
                                        <a:latin typeface="Cambria Math" panose="02040503050406030204" pitchFamily="18" charset="0"/>
                                      </a:rPr>
                                      <m:t>09</m:t>
                                    </m:r>
                                    <m:r>
                                      <a:rPr lang="en-US" sz="3300" i="1">
                                        <a:latin typeface="Cambria Math" panose="02040503050406030204" pitchFamily="18" charset="0"/>
                                      </a:rPr>
                                      <m:t>33−0.1</m:t>
                                    </m:r>
                                    <m:r>
                                      <a:rPr lang="en-US" sz="3300" b="0" i="1" smtClean="0">
                                        <a:latin typeface="Cambria Math" panose="02040503050406030204" pitchFamily="18" charset="0"/>
                                      </a:rPr>
                                      <m:t>233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m:t>
                                    </m:r>
                                    <m:r>
                                      <a:rPr lang="en-US" sz="3300" b="0" i="1" smtClean="0">
                                        <a:latin typeface="Cambria Math" panose="02040503050406030204" pitchFamily="18" charset="0"/>
                                      </a:rPr>
                                      <m:t>33</m:t>
                                    </m:r>
                                    <m:r>
                                      <a:rPr lang="en-US" sz="3300" i="1">
                                        <a:latin typeface="Cambria Math" panose="02040503050406030204" pitchFamily="18" charset="0"/>
                                      </a:rPr>
                                      <m:t>−0.1100</m:t>
                                    </m:r>
                                  </m:e>
                                </m:d>
                              </m:e>
                            </m:d>
                          </m:e>
                        </m:func>
                      </m:den>
                    </m:f>
                    <m:r>
                      <a:rPr lang="en-US" sz="3300" i="1">
                        <a:latin typeface="Cambria Math" panose="02040503050406030204" pitchFamily="18" charset="0"/>
                      </a:rPr>
                      <m:t>=0.</m:t>
                    </m:r>
                    <m:r>
                      <a:rPr lang="en-US" sz="3300" b="0" i="1" smtClean="0">
                        <a:latin typeface="Cambria Math" panose="02040503050406030204" pitchFamily="18" charset="0"/>
                      </a:rPr>
                      <m:t>1100</m:t>
                    </m:r>
                  </m:oMath>
                </a14:m>
                <a:endParaRPr lang="en-US" sz="3300" b="0" dirty="0"/>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b="0" i="1" smtClean="0">
                            <a:latin typeface="Cambria Math" panose="02040503050406030204" pitchFamily="18" charset="0"/>
                          </a:rPr>
                          <m:t>𝑖</m:t>
                        </m:r>
                      </m:e>
                      <m:sub>
                        <m:r>
                          <a:rPr lang="en-US" sz="3300" i="1">
                            <a:latin typeface="Cambria Math" panose="02040503050406030204" pitchFamily="18" charset="0"/>
                          </a:rPr>
                          <m:t>2</m:t>
                        </m:r>
                        <m:r>
                          <a:rPr lang="en-US" sz="3300" b="0" i="1" smtClean="0">
                            <a:latin typeface="Cambria Math" panose="02040503050406030204" pitchFamily="18" charset="0"/>
                          </a:rPr>
                          <m:t>3</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=1,3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0.1200−0.1133</m:t>
                                    </m:r>
                                  </m:e>
                                </m:d>
                                <m:r>
                                  <a:rPr lang="en-US" sz="3300" i="1">
                                    <a:latin typeface="Cambria Math" panose="02040503050406030204" pitchFamily="18" charset="0"/>
                                  </a:rPr>
                                  <m:t>, </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0.1133−0.1100</m:t>
                                    </m:r>
                                  </m:e>
                                </m:d>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0.1200−0.1</m:t>
                                    </m:r>
                                    <m:r>
                                      <a:rPr lang="en-US" sz="3300" b="0" i="1" smtClean="0">
                                        <a:latin typeface="Cambria Math" panose="02040503050406030204" pitchFamily="18" charset="0"/>
                                      </a:rPr>
                                      <m:t>1</m:t>
                                    </m:r>
                                    <m:r>
                                      <a:rPr lang="en-US" sz="3300" i="1">
                                        <a:latin typeface="Cambria Math" panose="02040503050406030204" pitchFamily="18" charset="0"/>
                                      </a:rPr>
                                      <m:t>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0.0933−0.1</m:t>
                                    </m:r>
                                    <m:r>
                                      <a:rPr lang="en-US" sz="3300" b="0" i="1" smtClean="0">
                                        <a:latin typeface="Cambria Math" panose="02040503050406030204" pitchFamily="18" charset="0"/>
                                      </a:rPr>
                                      <m:t>167</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0.1133−0.1100</m:t>
                                    </m:r>
                                  </m:e>
                                </m:d>
                              </m:e>
                            </m:d>
                          </m:e>
                        </m:func>
                      </m:den>
                    </m:f>
                    <m:r>
                      <a:rPr lang="en-US" sz="3300" i="1">
                        <a:latin typeface="Cambria Math" panose="02040503050406030204" pitchFamily="18" charset="0"/>
                      </a:rPr>
                      <m:t>=0.</m:t>
                    </m:r>
                    <m:r>
                      <a:rPr lang="en-US" sz="3300" b="0" i="1" smtClean="0">
                        <a:latin typeface="Cambria Math" panose="02040503050406030204" pitchFamily="18" charset="0"/>
                      </a:rPr>
                      <m:t>2863</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8C1C15B-8542-4562-B10F-B052E232B8AF}"/>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497F34B4-01F9-456F-B3B2-F8C4AED51F86}"/>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AE418AA5-250C-45CC-BD37-10526EBE00AE}"/>
              </a:ext>
            </a:extLst>
          </p:cNvPr>
          <p:cNvSpPr>
            <a:spLocks noGrp="1"/>
          </p:cNvSpPr>
          <p:nvPr>
            <p:ph type="sldNum" sz="quarter" idx="12"/>
          </p:nvPr>
        </p:nvSpPr>
        <p:spPr/>
        <p:txBody>
          <a:bodyPr/>
          <a:lstStyle/>
          <a:p>
            <a:fld id="{9EE94C91-E7C7-4CA4-8153-EE2D68CBA75F}" type="slidenum">
              <a:rPr lang="en-US" smtClean="0"/>
              <a:t>66</a:t>
            </a:fld>
            <a:endParaRPr lang="en-US"/>
          </a:p>
        </p:txBody>
      </p:sp>
    </p:spTree>
    <p:extLst>
      <p:ext uri="{BB962C8B-B14F-4D97-AF65-F5344CB8AC3E}">
        <p14:creationId xmlns:p14="http://schemas.microsoft.com/office/powerpoint/2010/main" val="38212438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b="0" i="1" smtClean="0">
                            <a:latin typeface="Cambria Math" panose="02040503050406030204" pitchFamily="18" charset="0"/>
                          </a:rPr>
                          <m:t>𝑖</m:t>
                        </m:r>
                      </m:e>
                      <m:sub>
                        <m:r>
                          <a:rPr lang="en-US" sz="3300" b="0" i="1" smtClean="0">
                            <a:latin typeface="Cambria Math" panose="02040503050406030204" pitchFamily="18" charset="0"/>
                          </a:rPr>
                          <m:t>31</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0.1133−0.1</m:t>
                                    </m:r>
                                    <m:r>
                                      <a:rPr lang="en-US" sz="3300" b="0" i="1" smtClean="0">
                                        <a:latin typeface="Cambria Math" panose="02040503050406030204" pitchFamily="18" charset="0"/>
                                      </a:rPr>
                                      <m:t>033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0.1167−0.</m:t>
                                    </m:r>
                                    <m:r>
                                      <a:rPr lang="en-US" sz="3300" b="0" i="1" smtClean="0">
                                        <a:latin typeface="Cambria Math" panose="02040503050406030204" pitchFamily="18" charset="0"/>
                                      </a:rPr>
                                      <m:t>12</m:t>
                                    </m:r>
                                    <m:r>
                                      <a:rPr lang="en-US" sz="3300" i="1">
                                        <a:latin typeface="Cambria Math" panose="02040503050406030204" pitchFamily="18" charset="0"/>
                                      </a:rPr>
                                      <m:t>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0.1100−0.11</m:t>
                                    </m:r>
                                    <m:r>
                                      <a:rPr lang="en-US" sz="3300" b="0" i="1" smtClean="0">
                                        <a:latin typeface="Cambria Math" panose="02040503050406030204" pitchFamily="18" charset="0"/>
                                      </a:rPr>
                                      <m:t>00</m:t>
                                    </m:r>
                                  </m:e>
                                </m:d>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0.1133−0.1033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0.1167−0.1233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0.1100−0.1100</m:t>
                                    </m:r>
                                  </m:e>
                                </m:d>
                              </m:e>
                            </m:d>
                          </m:e>
                        </m:func>
                      </m:den>
                    </m:f>
                    <m:r>
                      <a:rPr lang="en-US" sz="3300" i="1">
                        <a:latin typeface="Cambria Math" panose="02040503050406030204" pitchFamily="18" charset="0"/>
                      </a:rPr>
                      <m:t>=</m:t>
                    </m:r>
                    <m:r>
                      <a:rPr lang="en-US" sz="3300" b="0" i="1" smtClean="0">
                        <a:latin typeface="Cambria Math" panose="02040503050406030204" pitchFamily="18" charset="0"/>
                      </a:rPr>
                      <m:t>1</m:t>
                    </m:r>
                    <m:r>
                      <a:rPr lang="en-US" sz="3300" i="1">
                        <a:latin typeface="Cambria Math" panose="02040503050406030204" pitchFamily="18" charset="0"/>
                      </a:rPr>
                      <m:t>.</m:t>
                    </m:r>
                    <m:r>
                      <a:rPr lang="en-US" sz="3300" b="0" i="1" smtClean="0">
                        <a:latin typeface="Cambria Math" panose="02040503050406030204" pitchFamily="18" charset="0"/>
                      </a:rPr>
                      <m:t>0</m:t>
                    </m:r>
                  </m:oMath>
                </a14:m>
                <a:endParaRPr lang="en-US" sz="3300" b="0" dirty="0"/>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b="0" i="1" smtClean="0">
                            <a:latin typeface="Cambria Math" panose="02040503050406030204" pitchFamily="18" charset="0"/>
                          </a:rPr>
                          <m:t>𝑖</m:t>
                        </m:r>
                      </m:e>
                      <m:sub>
                        <m:r>
                          <a:rPr lang="en-US" sz="3300" b="0" i="1" smtClean="0">
                            <a:latin typeface="Cambria Math" panose="02040503050406030204" pitchFamily="18" charset="0"/>
                          </a:rPr>
                          <m:t>32</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m:t>
                                </m:r>
                                <m:r>
                                  <a:rPr lang="en-US" sz="3300" b="0" i="1" smtClean="0">
                                    <a:latin typeface="Cambria Math" panose="02040503050406030204" pitchFamily="18" charset="0"/>
                                    <a:ea typeface="Cambria Math" panose="02040503050406030204" pitchFamily="18" charset="0"/>
                                  </a:rPr>
                                  <m:t>1,3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0.1133−0.1200</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0.1100−0.1133</m:t>
                                    </m:r>
                                  </m:e>
                                </m:d>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133</m:t>
                                    </m:r>
                                    <m:r>
                                      <a:rPr lang="en-US" sz="3300" i="1">
                                        <a:latin typeface="Cambria Math" panose="02040503050406030204" pitchFamily="18" charset="0"/>
                                      </a:rPr>
                                      <m:t>−0.1</m:t>
                                    </m:r>
                                    <m:r>
                                      <a:rPr lang="en-US" sz="3300" b="0" i="1" smtClean="0">
                                        <a:latin typeface="Cambria Math" panose="02040503050406030204" pitchFamily="18" charset="0"/>
                                      </a:rPr>
                                      <m:t>200</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167−</m:t>
                                    </m:r>
                                    <m:r>
                                      <a:rPr lang="en-US" sz="3300" i="1">
                                        <a:latin typeface="Cambria Math" panose="02040503050406030204" pitchFamily="18" charset="0"/>
                                      </a:rPr>
                                      <m:t>0.0933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m:t>
                                    </m:r>
                                    <m:r>
                                      <a:rPr lang="en-US" sz="3300" b="0" i="1" smtClean="0">
                                        <a:latin typeface="Cambria Math" panose="02040503050406030204" pitchFamily="18" charset="0"/>
                                      </a:rPr>
                                      <m:t>−</m:t>
                                    </m:r>
                                    <m:r>
                                      <a:rPr lang="en-US" sz="3300" i="1">
                                        <a:latin typeface="Cambria Math" panose="02040503050406030204" pitchFamily="18" charset="0"/>
                                      </a:rPr>
                                      <m:t>0.1133</m:t>
                                    </m:r>
                                  </m:e>
                                </m:d>
                              </m:e>
                            </m:d>
                          </m:e>
                        </m:func>
                      </m:den>
                    </m:f>
                    <m:r>
                      <a:rPr lang="en-US" sz="3300" i="1">
                        <a:latin typeface="Cambria Math" panose="02040503050406030204" pitchFamily="18" charset="0"/>
                      </a:rPr>
                      <m:t>=</m:t>
                    </m:r>
                    <m:r>
                      <a:rPr lang="en-US" sz="3300" b="0" i="1" smtClean="0">
                        <a:latin typeface="Cambria Math" panose="02040503050406030204" pitchFamily="18" charset="0"/>
                      </a:rPr>
                      <m:t>0.2863</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23345C9-A2FC-4498-BD01-53042F156371}"/>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85BBD522-E92D-4E3F-B3CC-2E4CD3614EF9}"/>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0B778CBC-E940-476A-AFD3-FDCECB264EB2}"/>
              </a:ext>
            </a:extLst>
          </p:cNvPr>
          <p:cNvSpPr>
            <a:spLocks noGrp="1"/>
          </p:cNvSpPr>
          <p:nvPr>
            <p:ph type="sldNum" sz="quarter" idx="12"/>
          </p:nvPr>
        </p:nvSpPr>
        <p:spPr/>
        <p:txBody>
          <a:bodyPr/>
          <a:lstStyle/>
          <a:p>
            <a:fld id="{9EE94C91-E7C7-4CA4-8153-EE2D68CBA75F}" type="slidenum">
              <a:rPr lang="en-US" smtClean="0"/>
              <a:t>67</a:t>
            </a:fld>
            <a:endParaRPr lang="en-US"/>
          </a:p>
        </p:txBody>
      </p:sp>
    </p:spTree>
    <p:extLst>
      <p:ext uri="{BB962C8B-B14F-4D97-AF65-F5344CB8AC3E}">
        <p14:creationId xmlns:p14="http://schemas.microsoft.com/office/powerpoint/2010/main" val="40145756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r>
                      <a:rPr lang="en-US" sz="3300" b="1" i="1" smtClean="0">
                        <a:latin typeface="Cambria Math" panose="02040503050406030204" pitchFamily="18" charset="0"/>
                      </a:rPr>
                      <m:t>𝑰</m:t>
                    </m:r>
                    <m:r>
                      <a:rPr lang="en-US" sz="3300" i="1">
                        <a:latin typeface="Cambria Math" panose="02040503050406030204" pitchFamily="18" charset="0"/>
                      </a:rPr>
                      <m:t>=</m:t>
                    </m:r>
                    <m:d>
                      <m:dPr>
                        <m:begChr m:val="|"/>
                        <m:endChr m:val="|"/>
                        <m:ctrlPr>
                          <a:rPr lang="en-US" sz="3300" i="1" smtClean="0">
                            <a:latin typeface="Cambria Math" panose="02040503050406030204" pitchFamily="18" charset="0"/>
                          </a:rPr>
                        </m:ctrlPr>
                      </m:dPr>
                      <m:e>
                        <m:m>
                          <m:mPr>
                            <m:mcs>
                              <m:mc>
                                <m:mcPr>
                                  <m:count m:val="3"/>
                                  <m:mcJc m:val="center"/>
                                </m:mcPr>
                              </m:mc>
                            </m:mcs>
                            <m:ctrlPr>
                              <a:rPr lang="en-US" sz="3300" i="1" smtClean="0">
                                <a:latin typeface="Cambria Math" panose="02040503050406030204" pitchFamily="18" charset="0"/>
                              </a:rPr>
                            </m:ctrlPr>
                          </m:mPr>
                          <m:mr>
                            <m:e>
                              <m:r>
                                <m:rPr>
                                  <m:brk m:alnAt="7"/>
                                </m:rPr>
                                <a:rPr lang="en-US" sz="3300" b="0" i="1" smtClean="0">
                                  <a:latin typeface="Cambria Math" panose="02040503050406030204" pitchFamily="18" charset="0"/>
                                </a:rPr>
                                <m:t>−</m:t>
                              </m:r>
                            </m:e>
                            <m:e>
                              <m:r>
                                <a:rPr lang="en-US" sz="3300" b="0" i="1" smtClean="0">
                                  <a:latin typeface="Cambria Math" panose="02040503050406030204" pitchFamily="18" charset="0"/>
                                </a:rPr>
                                <m:t>0.1100</m:t>
                              </m:r>
                            </m:e>
                            <m:e>
                              <m:r>
                                <a:rPr lang="en-US" sz="3300" b="0" i="1" smtClean="0">
                                  <a:latin typeface="Cambria Math" panose="02040503050406030204" pitchFamily="18" charset="0"/>
                                </a:rPr>
                                <m:t>1.0000</m:t>
                              </m:r>
                            </m:e>
                          </m:mr>
                          <m:mr>
                            <m:e>
                              <m:r>
                                <a:rPr lang="en-US" sz="3300" b="0" i="1" smtClean="0">
                                  <a:latin typeface="Cambria Math" panose="02040503050406030204" pitchFamily="18" charset="0"/>
                                </a:rPr>
                                <m:t>0.1100</m:t>
                              </m:r>
                            </m:e>
                            <m:e>
                              <m:r>
                                <a:rPr lang="en-US" sz="3300" b="0" i="1" smtClean="0">
                                  <a:latin typeface="Cambria Math" panose="02040503050406030204" pitchFamily="18" charset="0"/>
                                </a:rPr>
                                <m:t>−</m:t>
                              </m:r>
                            </m:e>
                            <m:e>
                              <m:r>
                                <a:rPr lang="en-US" sz="3300" b="0" i="1" smtClean="0">
                                  <a:latin typeface="Cambria Math" panose="02040503050406030204" pitchFamily="18" charset="0"/>
                                </a:rPr>
                                <m:t>0.2863</m:t>
                              </m:r>
                            </m:e>
                          </m:mr>
                          <m:mr>
                            <m:e>
                              <m:r>
                                <a:rPr lang="en-US" sz="3300" b="0" i="1" smtClean="0">
                                  <a:latin typeface="Cambria Math" panose="02040503050406030204" pitchFamily="18" charset="0"/>
                                </a:rPr>
                                <m:t>1.0000</m:t>
                              </m:r>
                            </m:e>
                            <m:e>
                              <m:r>
                                <a:rPr lang="en-US" sz="3300" b="0" i="1" smtClean="0">
                                  <a:latin typeface="Cambria Math" panose="02040503050406030204" pitchFamily="18" charset="0"/>
                                </a:rPr>
                                <m:t>0.2863</m:t>
                              </m:r>
                            </m:e>
                            <m:e>
                              <m:r>
                                <a:rPr lang="en-US" sz="3300" b="0" i="1" smtClean="0">
                                  <a:latin typeface="Cambria Math" panose="02040503050406030204" pitchFamily="18" charset="0"/>
                                </a:rPr>
                                <m:t>−</m:t>
                              </m:r>
                            </m:e>
                          </m:mr>
                        </m:m>
                      </m:e>
                    </m:d>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782226C-872C-4DB8-A978-3533D455859C}"/>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FCEA7F63-B5B5-462D-841A-4B4BB845A035}"/>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6BCF71B8-EEDD-47E8-A59C-EE374D1D89C8}"/>
              </a:ext>
            </a:extLst>
          </p:cNvPr>
          <p:cNvSpPr>
            <a:spLocks noGrp="1"/>
          </p:cNvSpPr>
          <p:nvPr>
            <p:ph type="sldNum" sz="quarter" idx="12"/>
          </p:nvPr>
        </p:nvSpPr>
        <p:spPr/>
        <p:txBody>
          <a:bodyPr/>
          <a:lstStyle/>
          <a:p>
            <a:fld id="{9EE94C91-E7C7-4CA4-8153-EE2D68CBA75F}" type="slidenum">
              <a:rPr lang="en-US" smtClean="0"/>
              <a:t>68</a:t>
            </a:fld>
            <a:endParaRPr lang="en-US"/>
          </a:p>
        </p:txBody>
      </p:sp>
    </p:spTree>
    <p:extLst>
      <p:ext uri="{BB962C8B-B14F-4D97-AF65-F5344CB8AC3E}">
        <p14:creationId xmlns:p14="http://schemas.microsoft.com/office/powerpoint/2010/main" val="2335127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300" b="0" i="1" smtClean="0">
                            <a:latin typeface="Cambria Math" panose="02040503050406030204" pitchFamily="18" charset="0"/>
                          </a:rPr>
                        </m:ctrlPr>
                      </m:sSubPr>
                      <m:e>
                        <m:r>
                          <a:rPr lang="en-US" sz="3300" b="0" i="1" smtClean="0">
                            <a:latin typeface="Cambria Math" panose="02040503050406030204" pitchFamily="18" charset="0"/>
                          </a:rPr>
                          <m:t>𝑑</m:t>
                        </m:r>
                      </m:e>
                      <m:sub>
                        <m:r>
                          <a:rPr lang="en-US" sz="3300" b="0" i="1" smtClean="0">
                            <a:latin typeface="Cambria Math" panose="02040503050406030204" pitchFamily="18" charset="0"/>
                          </a:rPr>
                          <m:t>12</m:t>
                        </m:r>
                      </m:sub>
                    </m:sSub>
                    <m:r>
                      <a:rPr lang="en-US" sz="3300" b="0" i="1" smtClean="0">
                        <a:latin typeface="Cambria Math" panose="02040503050406030204" pitchFamily="18" charset="0"/>
                      </a:rPr>
                      <m:t>=</m:t>
                    </m:r>
                    <m:f>
                      <m:fPr>
                        <m:ctrlPr>
                          <a:rPr lang="en-US" sz="3300" b="0" i="1" smtClean="0">
                            <a:latin typeface="Cambria Math" panose="02040503050406030204" pitchFamily="18" charset="0"/>
                          </a:rPr>
                        </m:ctrlPr>
                      </m:fPr>
                      <m:num>
                        <m:func>
                          <m:funcPr>
                            <m:ctrlPr>
                              <a:rPr lang="en-US" sz="3300" b="0" i="1" smtClean="0">
                                <a:latin typeface="Cambria Math" panose="02040503050406030204" pitchFamily="18" charset="0"/>
                              </a:rPr>
                            </m:ctrlPr>
                          </m:funcPr>
                          <m:fName>
                            <m:limLow>
                              <m:limLowPr>
                                <m:ctrlPr>
                                  <a:rPr lang="en-US" sz="3300" b="0" i="1" smtClean="0">
                                    <a:latin typeface="Cambria Math" panose="02040503050406030204" pitchFamily="18" charset="0"/>
                                  </a:rPr>
                                </m:ctrlPr>
                              </m:limLowPr>
                              <m:e>
                                <m:r>
                                  <m:rPr>
                                    <m:sty m:val="p"/>
                                  </m:rPr>
                                  <a:rPr lang="en-US" sz="3300" b="0" i="0" smtClean="0">
                                    <a:latin typeface="Cambria Math" panose="02040503050406030204" pitchFamily="18" charset="0"/>
                                  </a:rPr>
                                  <m:t>max</m:t>
                                </m:r>
                              </m:e>
                              <m:lim>
                                <m:r>
                                  <a:rPr lang="en-US" sz="3300" b="0" i="1" smtClean="0">
                                    <a:latin typeface="Cambria Math" panose="02040503050406030204" pitchFamily="18" charset="0"/>
                                  </a:rPr>
                                  <m:t>𝑗</m:t>
                                </m:r>
                                <m:r>
                                  <a:rPr lang="en-US" sz="3300" b="0" i="1" smtClean="0">
                                    <a:latin typeface="Cambria Math" panose="02040503050406030204" pitchFamily="18" charset="0"/>
                                    <a:ea typeface="Cambria Math" panose="02040503050406030204" pitchFamily="18" charset="0"/>
                                  </a:rPr>
                                  <m:t>=1</m:t>
                                </m:r>
                              </m:lim>
                            </m:limLow>
                          </m:fName>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0.1033</m:t>
                                </m:r>
                                <m:r>
                                  <a:rPr lang="en-US" sz="3300" i="1">
                                    <a:latin typeface="Cambria Math" panose="02040503050406030204" pitchFamily="18" charset="0"/>
                                  </a:rPr>
                                  <m:t>−</m:t>
                                </m:r>
                                <m:r>
                                  <a:rPr lang="en-US" sz="3300" b="0" i="1" smtClean="0">
                                    <a:latin typeface="Cambria Math" panose="02040503050406030204" pitchFamily="18" charset="0"/>
                                  </a:rPr>
                                  <m:t>0.1200</m:t>
                                </m:r>
                              </m:e>
                            </m:d>
                          </m:e>
                        </m:func>
                      </m:num>
                      <m:den>
                        <m:func>
                          <m:funcPr>
                            <m:ctrlPr>
                              <a:rPr lang="en-US" sz="3300" b="0" i="1" smtClean="0">
                                <a:latin typeface="Cambria Math" panose="02040503050406030204" pitchFamily="18" charset="0"/>
                              </a:rPr>
                            </m:ctrlPr>
                          </m:funcPr>
                          <m:fName>
                            <m:limLow>
                              <m:limLowPr>
                                <m:ctrlPr>
                                  <a:rPr lang="en-US" sz="3300" b="0" i="1" smtClean="0">
                                    <a:latin typeface="Cambria Math" panose="02040503050406030204" pitchFamily="18" charset="0"/>
                                  </a:rPr>
                                </m:ctrlPr>
                              </m:limLowPr>
                              <m:e>
                                <m:r>
                                  <m:rPr>
                                    <m:sty m:val="p"/>
                                  </m:rPr>
                                  <a:rPr lang="en-US" sz="3300" b="0" i="0" smtClean="0">
                                    <a:latin typeface="Cambria Math" panose="02040503050406030204" pitchFamily="18" charset="0"/>
                                  </a:rPr>
                                  <m:t>max</m:t>
                                </m:r>
                              </m:e>
                              <m:lim>
                                <m:r>
                                  <a:rPr lang="en-US" sz="3300" b="0" i="1" smtClean="0">
                                    <a:latin typeface="Cambria Math" panose="02040503050406030204" pitchFamily="18" charset="0"/>
                                  </a:rPr>
                                  <m:t>𝑗</m:t>
                                </m:r>
                                <m:r>
                                  <a:rPr lang="en-US" sz="3300" b="0" i="1" smtClean="0">
                                    <a:latin typeface="Cambria Math" panose="02040503050406030204" pitchFamily="18" charset="0"/>
                                  </a:rPr>
                                  <m:t>=1,2,3</m:t>
                                </m:r>
                              </m:lim>
                            </m:limLow>
                          </m:fName>
                          <m:e>
                            <m:d>
                              <m:dPr>
                                <m:begChr m:val="{"/>
                                <m:endChr m:val="}"/>
                                <m:ctrlPr>
                                  <a:rPr lang="en-US" sz="3300" b="0" i="1" smtClean="0">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0.1033</m:t>
                                    </m:r>
                                    <m:r>
                                      <a:rPr lang="en-US" sz="3300" i="1">
                                        <a:latin typeface="Cambria Math" panose="02040503050406030204" pitchFamily="18" charset="0"/>
                                      </a:rPr>
                                      <m:t>−</m:t>
                                    </m:r>
                                    <m:r>
                                      <a:rPr lang="en-US" sz="3300" b="0" i="1" smtClean="0">
                                        <a:latin typeface="Cambria Math" panose="02040503050406030204" pitchFamily="18" charset="0"/>
                                      </a:rPr>
                                      <m:t>0.1200</m:t>
                                    </m:r>
                                  </m:e>
                                </m:d>
                                <m:r>
                                  <a:rPr lang="en-US" sz="3300" b="0" i="1" smtClean="0">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2</m:t>
                                    </m:r>
                                    <m:r>
                                      <a:rPr lang="en-US" sz="3300" i="1">
                                        <a:latin typeface="Cambria Math" panose="02040503050406030204" pitchFamily="18" charset="0"/>
                                      </a:rPr>
                                      <m:t>33−0.</m:t>
                                    </m:r>
                                    <m:r>
                                      <a:rPr lang="en-US" sz="3300" b="0" i="1" smtClean="0">
                                        <a:latin typeface="Cambria Math" panose="02040503050406030204" pitchFamily="18" charset="0"/>
                                      </a:rPr>
                                      <m:t>0933</m:t>
                                    </m:r>
                                  </m:e>
                                </m:d>
                                <m:r>
                                  <a:rPr lang="en-US" sz="3300" b="0" i="1" smtClean="0">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100</m:t>
                                    </m:r>
                                    <m:r>
                                      <a:rPr lang="en-US" sz="3300" i="1">
                                        <a:latin typeface="Cambria Math" panose="02040503050406030204" pitchFamily="18" charset="0"/>
                                      </a:rPr>
                                      <m:t>−0.1</m:t>
                                    </m:r>
                                    <m:r>
                                      <a:rPr lang="en-US" sz="3300" b="0" i="1" smtClean="0">
                                        <a:latin typeface="Cambria Math" panose="02040503050406030204" pitchFamily="18" charset="0"/>
                                      </a:rPr>
                                      <m:t>133</m:t>
                                    </m:r>
                                  </m:e>
                                </m:d>
                              </m:e>
                            </m:d>
                          </m:e>
                        </m:func>
                      </m:den>
                    </m:f>
                    <m:r>
                      <a:rPr lang="en-US" sz="3300" i="1">
                        <a:latin typeface="Cambria Math" panose="02040503050406030204" pitchFamily="18" charset="0"/>
                      </a:rPr>
                      <m:t>=</m:t>
                    </m:r>
                    <m:r>
                      <a:rPr lang="en-US" sz="3300" b="0" i="1" smtClean="0">
                        <a:latin typeface="Cambria Math" panose="02040503050406030204" pitchFamily="18" charset="0"/>
                      </a:rPr>
                      <m:t>0.5567</m:t>
                    </m:r>
                  </m:oMath>
                </a14:m>
                <a:endParaRPr lang="en-US" sz="3300" dirty="0"/>
              </a:p>
              <a:p>
                <a:pPr>
                  <a:buFont typeface="Wingdings" panose="05000000000000000000" pitchFamily="2" charset="2"/>
                  <a:buChar char="§"/>
                </a:pPr>
                <a14:m>
                  <m:oMath xmlns:m="http://schemas.openxmlformats.org/officeDocument/2006/math">
                    <m:sSub>
                      <m:sSubPr>
                        <m:ctrlPr>
                          <a:rPr lang="en-US" sz="3300" i="1" smtClean="0">
                            <a:latin typeface="Cambria Math" panose="02040503050406030204" pitchFamily="18" charset="0"/>
                          </a:rPr>
                        </m:ctrlPr>
                      </m:sSubPr>
                      <m:e>
                        <m:r>
                          <a:rPr lang="en-US" sz="3300" b="0" i="1" smtClean="0">
                            <a:latin typeface="Cambria Math" panose="02040503050406030204" pitchFamily="18" charset="0"/>
                          </a:rPr>
                          <m:t>𝑑</m:t>
                        </m:r>
                      </m:e>
                      <m:sub>
                        <m:r>
                          <a:rPr lang="en-US" sz="3300" i="1">
                            <a:latin typeface="Cambria Math" panose="02040503050406030204" pitchFamily="18" charset="0"/>
                          </a:rPr>
                          <m:t>1</m:t>
                        </m:r>
                        <m:r>
                          <a:rPr lang="en-US" sz="3300" b="0" i="1" smtClean="0">
                            <a:latin typeface="Cambria Math" panose="02040503050406030204" pitchFamily="18" charset="0"/>
                          </a:rPr>
                          <m:t>3</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m:t>
                                </m:r>
                              </m:lim>
                            </m:limLow>
                          </m:fName>
                          <m:e>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0.0000</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0.1033−0.1</m:t>
                                    </m:r>
                                    <m:r>
                                      <a:rPr lang="en-US" sz="3300" b="0" i="1" smtClean="0">
                                        <a:latin typeface="Cambria Math" panose="02040503050406030204" pitchFamily="18" charset="0"/>
                                      </a:rPr>
                                      <m:t>133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0.1233−0.</m:t>
                                    </m:r>
                                    <m:r>
                                      <a:rPr lang="en-US" sz="3300" b="0" i="1" smtClean="0">
                                        <a:latin typeface="Cambria Math" panose="02040503050406030204" pitchFamily="18" charset="0"/>
                                      </a:rPr>
                                      <m:t>1167</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0.1100−0.11</m:t>
                                    </m:r>
                                    <m:r>
                                      <a:rPr lang="en-US" sz="3300" b="0" i="1" smtClean="0">
                                        <a:latin typeface="Cambria Math" panose="02040503050406030204" pitchFamily="18" charset="0"/>
                                      </a:rPr>
                                      <m:t>00</m:t>
                                    </m:r>
                                  </m:e>
                                </m:d>
                              </m:e>
                            </m:d>
                          </m:e>
                        </m:func>
                      </m:den>
                    </m:f>
                    <m:r>
                      <a:rPr lang="en-US" sz="3300" i="1">
                        <a:latin typeface="Cambria Math" panose="02040503050406030204" pitchFamily="18" charset="0"/>
                      </a:rPr>
                      <m:t>=</m:t>
                    </m:r>
                    <m:r>
                      <a:rPr lang="en-US" sz="3300" b="0" i="1" smtClean="0">
                        <a:latin typeface="Cambria Math" panose="02040503050406030204" pitchFamily="18" charset="0"/>
                      </a:rPr>
                      <m:t>0.</m:t>
                    </m:r>
                    <m:r>
                      <a:rPr lang="en-US" sz="3300" i="1">
                        <a:latin typeface="Cambria Math" panose="02040503050406030204" pitchFamily="18" charset="0"/>
                      </a:rPr>
                      <m:t>0</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D0C1D39-9183-4A47-B204-3B65C5B7956A}"/>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9DA39FEC-F5A6-4D4B-BE73-2C40A58BD856}"/>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328845CC-9AC7-4A59-902E-974B69EB8487}"/>
              </a:ext>
            </a:extLst>
          </p:cNvPr>
          <p:cNvSpPr>
            <a:spLocks noGrp="1"/>
          </p:cNvSpPr>
          <p:nvPr>
            <p:ph type="sldNum" sz="quarter" idx="12"/>
          </p:nvPr>
        </p:nvSpPr>
        <p:spPr/>
        <p:txBody>
          <a:bodyPr/>
          <a:lstStyle/>
          <a:p>
            <a:fld id="{9EE94C91-E7C7-4CA4-8153-EE2D68CBA75F}" type="slidenum">
              <a:rPr lang="en-US" smtClean="0"/>
              <a:t>69</a:t>
            </a:fld>
            <a:endParaRPr lang="en-US"/>
          </a:p>
        </p:txBody>
      </p:sp>
    </p:spTree>
    <p:extLst>
      <p:ext uri="{BB962C8B-B14F-4D97-AF65-F5344CB8AC3E}">
        <p14:creationId xmlns:p14="http://schemas.microsoft.com/office/powerpoint/2010/main" val="3274742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(contd..)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sz="2600" dirty="0"/>
                  <a:t>In case if the </a:t>
                </a:r>
                <a:r>
                  <a:rPr lang="en-US" sz="2600" i="1" dirty="0" err="1"/>
                  <a:t>i</a:t>
                </a:r>
                <a:r>
                  <a:rPr lang="en-US" sz="2600" baseline="30000" dirty="0" err="1"/>
                  <a:t>th</a:t>
                </a:r>
                <a:r>
                  <a:rPr lang="en-US" sz="2600" dirty="0"/>
                  <a:t> alternative,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𝑖</m:t>
                        </m:r>
                      </m:sub>
                    </m:sSub>
                  </m:oMath>
                </a14:m>
                <a:r>
                  <a:rPr lang="en-US" sz="2600" dirty="0"/>
                  <a:t>, </a:t>
                </a:r>
                <a:r>
                  <a:rPr lang="en-US" sz="2600" b="1" i="1" dirty="0">
                    <a:solidFill>
                      <a:srgbClr val="FF0000"/>
                    </a:solidFill>
                  </a:rPr>
                  <a:t>outranks</a:t>
                </a:r>
                <a:r>
                  <a:rPr lang="en-US" sz="2600" dirty="0"/>
                  <a:t> the </a:t>
                </a:r>
                <a:r>
                  <a:rPr lang="en-US" sz="2600" i="1" dirty="0" err="1"/>
                  <a:t>j</a:t>
                </a:r>
                <a:r>
                  <a:rPr lang="en-US" sz="2600" baseline="30000" dirty="0" err="1"/>
                  <a:t>th</a:t>
                </a:r>
                <a:r>
                  <a:rPr lang="en-US" sz="2600" dirty="0"/>
                  <a:t> </a:t>
                </a:r>
                <a:r>
                  <a:rPr lang="en-US" sz="2600" dirty="0" err="1"/>
                  <a:t>altenative</a:t>
                </a:r>
                <a:r>
                  <a:rPr lang="en-US" sz="2600" dirty="0"/>
                  <a:t>,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𝑗</m:t>
                        </m:r>
                      </m:sub>
                    </m:sSub>
                  </m:oMath>
                </a14:m>
                <a:r>
                  <a:rPr lang="en-US" sz="2600" dirty="0"/>
                  <a:t>, then we denote this as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𝑖</m:t>
                        </m:r>
                      </m:sub>
                    </m:sSub>
                    <m:r>
                      <a:rPr lang="en-US" sz="2600" i="1">
                        <a:latin typeface="Cambria Math" panose="02040503050406030204" pitchFamily="18" charset="0"/>
                      </a:rPr>
                      <m:t>→</m:t>
                    </m:r>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𝑗</m:t>
                        </m:r>
                      </m:sub>
                    </m:sSub>
                  </m:oMath>
                </a14:m>
                <a:r>
                  <a:rPr lang="en-US" sz="2600" dirty="0"/>
                  <a:t>, and it means that the risk (or loss what ever one wants to say) for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𝑖</m:t>
                        </m:r>
                      </m:sub>
                    </m:sSub>
                  </m:oMath>
                </a14:m>
                <a:r>
                  <a:rPr lang="en-US" sz="2600" dirty="0"/>
                  <a:t> is not as much as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𝑗</m:t>
                        </m:r>
                      </m:sub>
                    </m:sSub>
                  </m:oMath>
                </a14:m>
                <a:r>
                  <a:rPr lang="en-US" sz="2600" dirty="0"/>
                  <a:t> or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𝑖</m:t>
                        </m:r>
                      </m:sub>
                    </m:sSub>
                  </m:oMath>
                </a14:m>
                <a:r>
                  <a:rPr lang="en-US" sz="2600" dirty="0"/>
                  <a:t> is as good as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𝑗</m:t>
                        </m:r>
                      </m:sub>
                    </m:sSub>
                  </m:oMath>
                </a14:m>
                <a:r>
                  <a:rPr lang="en-US" sz="2600" dirty="0"/>
                  <a:t>, and not as worse as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𝑗</m:t>
                        </m:r>
                      </m:sub>
                    </m:sSub>
                  </m:oMath>
                </a14:m>
                <a:endParaRPr lang="en-US" sz="2600" dirty="0"/>
              </a:p>
              <a:p>
                <a:pPr>
                  <a:buFont typeface="Wingdings" panose="05000000000000000000" pitchFamily="2" charset="2"/>
                  <a:buChar char="§"/>
                </a:pPr>
                <a:r>
                  <a:rPr lang="en-US" sz="2600" dirty="0"/>
                  <a:t>Now how one decides the so called relative ranking between the alternatives,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𝑖</m:t>
                        </m:r>
                      </m:sub>
                    </m:sSub>
                  </m:oMath>
                </a14:m>
                <a:r>
                  <a:rPr lang="en-US" sz="2600" dirty="0"/>
                  <a:t> and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𝑗</m:t>
                        </m:r>
                      </m:sub>
                    </m:sSub>
                  </m:oMath>
                </a14:m>
                <a:r>
                  <a:rPr lang="en-US" sz="2600" dirty="0"/>
                  <a:t> is a matter which is of prime importance to us</a:t>
                </a:r>
              </a:p>
              <a:p>
                <a:pPr>
                  <a:buFont typeface="Wingdings" panose="05000000000000000000" pitchFamily="2" charset="2"/>
                  <a:buChar char="§"/>
                </a:pPr>
                <a:r>
                  <a:rPr lang="en-US" sz="2600" dirty="0"/>
                  <a:t>It is also worthwhile to mention that the collective/cumulative effect of the </a:t>
                </a:r>
                <a:r>
                  <a:rPr lang="en-US" sz="2600" i="1" dirty="0"/>
                  <a:t>n</a:t>
                </a:r>
                <a:r>
                  <a:rPr lang="en-US" sz="2600" dirty="0"/>
                  <a:t> number of criteria comes into play</a:t>
                </a:r>
              </a:p>
              <a:p>
                <a:pPr>
                  <a:buFont typeface="Wingdings" panose="05000000000000000000" pitchFamily="2" charset="2"/>
                  <a:buChar char="§"/>
                </a:pPr>
                <a:r>
                  <a:rPr lang="en-US" sz="2600" dirty="0"/>
                  <a:t>ELECTRE ranking system is not </a:t>
                </a:r>
                <a:r>
                  <a:rPr lang="en-US" sz="2600" b="1" i="1" dirty="0">
                    <a:solidFill>
                      <a:srgbClr val="FF0000"/>
                    </a:solidFill>
                  </a:rPr>
                  <a:t>transitive</a:t>
                </a:r>
                <a:r>
                  <a:rPr lang="en-US" sz="2600" dirty="0"/>
                  <a:t>, i.e., even when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𝑖</m:t>
                        </m:r>
                      </m:sub>
                    </m:sSub>
                    <m:r>
                      <a:rPr lang="en-US" sz="2600" i="1">
                        <a:latin typeface="Cambria Math" panose="02040503050406030204" pitchFamily="18" charset="0"/>
                      </a:rPr>
                      <m:t>→</m:t>
                    </m:r>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𝑗</m:t>
                        </m:r>
                      </m:sub>
                    </m:sSub>
                  </m:oMath>
                </a14:m>
                <a:r>
                  <a:rPr lang="en-US" sz="2600" dirty="0"/>
                  <a:t> and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b="0" i="1" smtClean="0">
                            <a:latin typeface="Cambria Math" panose="02040503050406030204" pitchFamily="18" charset="0"/>
                          </a:rPr>
                          <m:t>𝑗</m:t>
                        </m:r>
                      </m:sub>
                    </m:sSub>
                    <m:r>
                      <a:rPr lang="en-US" sz="2600" i="1">
                        <a:latin typeface="Cambria Math" panose="02040503050406030204" pitchFamily="18" charset="0"/>
                      </a:rPr>
                      <m:t>→</m:t>
                    </m:r>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𝑘</m:t>
                        </m:r>
                      </m:sub>
                    </m:sSub>
                  </m:oMath>
                </a14:m>
                <a:r>
                  <a:rPr lang="en-US" sz="2600" dirty="0"/>
                  <a:t> </a:t>
                </a:r>
                <a:r>
                  <a:rPr lang="en-US" sz="2600" b="1" dirty="0">
                    <a:solidFill>
                      <a:srgbClr val="FF0000"/>
                    </a:solidFill>
                  </a:rPr>
                  <a:t>may not</a:t>
                </a:r>
                <a:r>
                  <a:rPr lang="en-US" sz="2600" dirty="0"/>
                  <a:t> imply that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i="1">
                            <a:latin typeface="Cambria Math" panose="02040503050406030204" pitchFamily="18" charset="0"/>
                          </a:rPr>
                          <m:t>𝑖</m:t>
                        </m:r>
                      </m:sub>
                    </m:sSub>
                    <m:r>
                      <a:rPr lang="en-US" sz="2600" i="1">
                        <a:latin typeface="Cambria Math" panose="02040503050406030204" pitchFamily="18" charset="0"/>
                      </a:rPr>
                      <m:t>→</m:t>
                    </m:r>
                    <m:sSub>
                      <m:sSubPr>
                        <m:ctrlPr>
                          <a:rPr lang="en-US" sz="2600" i="1">
                            <a:latin typeface="Cambria Math" panose="02040503050406030204" pitchFamily="18" charset="0"/>
                          </a:rPr>
                        </m:ctrlPr>
                      </m:sSubPr>
                      <m:e>
                        <m:r>
                          <a:rPr lang="en-US" sz="2600" i="1">
                            <a:latin typeface="Cambria Math" panose="02040503050406030204" pitchFamily="18" charset="0"/>
                          </a:rPr>
                          <m:t>𝐴</m:t>
                        </m:r>
                      </m:e>
                      <m:sub>
                        <m:r>
                          <a:rPr lang="en-US" sz="2600" b="0" i="1" smtClean="0">
                            <a:latin typeface="Cambria Math" panose="02040503050406030204" pitchFamily="18" charset="0"/>
                          </a:rPr>
                          <m:t>𝑘</m:t>
                        </m:r>
                      </m:sub>
                    </m:sSub>
                  </m:oMath>
                </a14:m>
                <a:endParaRPr lang="en-US" sz="26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28" t="-1821" r="-1217" b="-56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158A379-DC91-4351-8498-5D2D36905B0D}"/>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7DAB0078-A1C4-4D2F-9C8D-7FF433064CD6}"/>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242FA50B-2606-487B-A51D-6FF9008EBC5B}"/>
              </a:ext>
            </a:extLst>
          </p:cNvPr>
          <p:cNvSpPr>
            <a:spLocks noGrp="1"/>
          </p:cNvSpPr>
          <p:nvPr>
            <p:ph type="sldNum" sz="quarter" idx="12"/>
          </p:nvPr>
        </p:nvSpPr>
        <p:spPr/>
        <p:txBody>
          <a:bodyPr/>
          <a:lstStyle/>
          <a:p>
            <a:fld id="{9EE94C91-E7C7-4CA4-8153-EE2D68CBA75F}" type="slidenum">
              <a:rPr lang="en-US" smtClean="0"/>
              <a:t>7</a:t>
            </a:fld>
            <a:endParaRPr lang="en-US"/>
          </a:p>
        </p:txBody>
      </p:sp>
    </p:spTree>
    <p:extLst>
      <p:ext uri="{BB962C8B-B14F-4D97-AF65-F5344CB8AC3E}">
        <p14:creationId xmlns:p14="http://schemas.microsoft.com/office/powerpoint/2010/main" val="29161703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b="0" i="1" smtClean="0">
                            <a:latin typeface="Cambria Math" panose="02040503050406030204" pitchFamily="18" charset="0"/>
                          </a:rPr>
                          <m:t>𝑑</m:t>
                        </m:r>
                      </m:e>
                      <m:sub>
                        <m:r>
                          <a:rPr lang="en-US" sz="3300" b="0" i="1" smtClean="0">
                            <a:latin typeface="Cambria Math" panose="02040503050406030204" pitchFamily="18" charset="0"/>
                          </a:rPr>
                          <m:t>21</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m:t>
                                </m:r>
                                <m:r>
                                  <a:rPr lang="en-US" sz="3300" b="0" i="1" smtClean="0">
                                    <a:latin typeface="Cambria Math" panose="02040503050406030204" pitchFamily="18" charset="0"/>
                                    <a:ea typeface="Cambria Math" panose="02040503050406030204" pitchFamily="18" charset="0"/>
                                  </a:rPr>
                                  <m:t>2</m:t>
                                </m:r>
                              </m:lim>
                            </m:limLow>
                          </m:fName>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0.0933−0.1233</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200</m:t>
                                    </m:r>
                                    <m:r>
                                      <a:rPr lang="en-US" sz="3300" i="1">
                                        <a:latin typeface="Cambria Math" panose="02040503050406030204" pitchFamily="18" charset="0"/>
                                      </a:rPr>
                                      <m:t>−0.1</m:t>
                                    </m:r>
                                    <m:r>
                                      <a:rPr lang="en-US" sz="3300" b="0" i="1" smtClean="0">
                                        <a:latin typeface="Cambria Math" panose="02040503050406030204" pitchFamily="18" charset="0"/>
                                      </a:rPr>
                                      <m:t>0</m:t>
                                    </m:r>
                                    <m:r>
                                      <a:rPr lang="en-US" sz="3300" i="1">
                                        <a:latin typeface="Cambria Math" panose="02040503050406030204" pitchFamily="18" charset="0"/>
                                      </a:rPr>
                                      <m:t>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m:t>
                                    </m:r>
                                    <m:r>
                                      <a:rPr lang="en-US" sz="3300" b="0" i="1" smtClean="0">
                                        <a:latin typeface="Cambria Math" panose="02040503050406030204" pitchFamily="18" charset="0"/>
                                      </a:rPr>
                                      <m:t>09</m:t>
                                    </m:r>
                                    <m:r>
                                      <a:rPr lang="en-US" sz="3300" i="1">
                                        <a:latin typeface="Cambria Math" panose="02040503050406030204" pitchFamily="18" charset="0"/>
                                      </a:rPr>
                                      <m:t>33−0.1</m:t>
                                    </m:r>
                                    <m:r>
                                      <a:rPr lang="en-US" sz="3300" b="0" i="1" smtClean="0">
                                        <a:latin typeface="Cambria Math" panose="02040503050406030204" pitchFamily="18" charset="0"/>
                                      </a:rPr>
                                      <m:t>233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m:t>
                                    </m:r>
                                    <m:r>
                                      <a:rPr lang="en-US" sz="3300" b="0" i="1" smtClean="0">
                                        <a:latin typeface="Cambria Math" panose="02040503050406030204" pitchFamily="18" charset="0"/>
                                      </a:rPr>
                                      <m:t>33</m:t>
                                    </m:r>
                                    <m:r>
                                      <a:rPr lang="en-US" sz="3300" i="1">
                                        <a:latin typeface="Cambria Math" panose="02040503050406030204" pitchFamily="18" charset="0"/>
                                      </a:rPr>
                                      <m:t>−0.1100</m:t>
                                    </m:r>
                                  </m:e>
                                </m:d>
                              </m:e>
                            </m:d>
                          </m:e>
                        </m:func>
                      </m:den>
                    </m:f>
                    <m:r>
                      <a:rPr lang="en-US" sz="3300" i="1">
                        <a:latin typeface="Cambria Math" panose="02040503050406030204" pitchFamily="18" charset="0"/>
                      </a:rPr>
                      <m:t>=</m:t>
                    </m:r>
                    <m:r>
                      <a:rPr lang="en-US" sz="3300" b="0" i="1" smtClean="0">
                        <a:latin typeface="Cambria Math" panose="02040503050406030204" pitchFamily="18" charset="0"/>
                      </a:rPr>
                      <m:t>1.0</m:t>
                    </m:r>
                  </m:oMath>
                </a14:m>
                <a:endParaRPr lang="en-US" sz="3300" b="0" dirty="0"/>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b="0" i="1" smtClean="0">
                            <a:latin typeface="Cambria Math" panose="02040503050406030204" pitchFamily="18" charset="0"/>
                          </a:rPr>
                          <m:t>𝑑</m:t>
                        </m:r>
                      </m:e>
                      <m:sub>
                        <m:r>
                          <a:rPr lang="en-US" sz="3300" i="1">
                            <a:latin typeface="Cambria Math" panose="02040503050406030204" pitchFamily="18" charset="0"/>
                          </a:rPr>
                          <m:t>2</m:t>
                        </m:r>
                        <m:r>
                          <a:rPr lang="en-US" sz="3300" b="0" i="1" smtClean="0">
                            <a:latin typeface="Cambria Math" panose="02040503050406030204" pitchFamily="18" charset="0"/>
                          </a:rPr>
                          <m:t>3</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ea typeface="Cambria Math" panose="02040503050406030204" pitchFamily="18" charset="0"/>
                                  </a:rPr>
                                  <m:t>=2</m:t>
                                </m:r>
                              </m:lim>
                            </m:limLow>
                          </m:fName>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0.0933−0.1</m:t>
                                </m:r>
                                <m:r>
                                  <a:rPr lang="en-US" sz="3300" b="0" i="1" smtClean="0">
                                    <a:latin typeface="Cambria Math" panose="02040503050406030204" pitchFamily="18" charset="0"/>
                                  </a:rPr>
                                  <m:t>167</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0.1200−0.1</m:t>
                                    </m:r>
                                    <m:r>
                                      <a:rPr lang="en-US" sz="3300" b="0" i="1" smtClean="0">
                                        <a:latin typeface="Cambria Math" panose="02040503050406030204" pitchFamily="18" charset="0"/>
                                      </a:rPr>
                                      <m:t>1</m:t>
                                    </m:r>
                                    <m:r>
                                      <a:rPr lang="en-US" sz="3300" i="1">
                                        <a:latin typeface="Cambria Math" panose="02040503050406030204" pitchFamily="18" charset="0"/>
                                      </a:rPr>
                                      <m:t>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0.0933−0.1</m:t>
                                    </m:r>
                                    <m:r>
                                      <a:rPr lang="en-US" sz="3300" b="0" i="1" smtClean="0">
                                        <a:latin typeface="Cambria Math" panose="02040503050406030204" pitchFamily="18" charset="0"/>
                                      </a:rPr>
                                      <m:t>167</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0.1133−0.1100</m:t>
                                    </m:r>
                                  </m:e>
                                </m:d>
                              </m:e>
                            </m:d>
                          </m:e>
                        </m:func>
                      </m:den>
                    </m:f>
                    <m:r>
                      <a:rPr lang="en-US" sz="3300" i="1">
                        <a:latin typeface="Cambria Math" panose="02040503050406030204" pitchFamily="18" charset="0"/>
                      </a:rPr>
                      <m:t>=</m:t>
                    </m:r>
                    <m:r>
                      <a:rPr lang="en-US" sz="3300" b="0" i="1" smtClean="0">
                        <a:latin typeface="Cambria Math" panose="02040503050406030204" pitchFamily="18" charset="0"/>
                      </a:rPr>
                      <m:t>1.0</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A324972C-5164-4D81-8159-13998FE7124A}"/>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AD3BE00C-AC43-4F2D-AA43-8AAE7B4842B4}"/>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F0366A6B-9795-4489-80AB-00665C20CAF9}"/>
              </a:ext>
            </a:extLst>
          </p:cNvPr>
          <p:cNvSpPr>
            <a:spLocks noGrp="1"/>
          </p:cNvSpPr>
          <p:nvPr>
            <p:ph type="sldNum" sz="quarter" idx="12"/>
          </p:nvPr>
        </p:nvSpPr>
        <p:spPr/>
        <p:txBody>
          <a:bodyPr/>
          <a:lstStyle/>
          <a:p>
            <a:fld id="{9EE94C91-E7C7-4CA4-8153-EE2D68CBA75F}" type="slidenum">
              <a:rPr lang="en-US" smtClean="0"/>
              <a:t>70</a:t>
            </a:fld>
            <a:endParaRPr lang="en-US"/>
          </a:p>
        </p:txBody>
      </p:sp>
    </p:spTree>
    <p:extLst>
      <p:ext uri="{BB962C8B-B14F-4D97-AF65-F5344CB8AC3E}">
        <p14:creationId xmlns:p14="http://schemas.microsoft.com/office/powerpoint/2010/main" val="42139362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b="0" i="1" smtClean="0">
                            <a:latin typeface="Cambria Math" panose="02040503050406030204" pitchFamily="18" charset="0"/>
                          </a:rPr>
                          <m:t>𝑑</m:t>
                        </m:r>
                      </m:e>
                      <m:sub>
                        <m:r>
                          <a:rPr lang="en-US" sz="3300" b="0" i="1" smtClean="0">
                            <a:latin typeface="Cambria Math" panose="02040503050406030204" pitchFamily="18" charset="0"/>
                          </a:rPr>
                          <m:t>31</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m:t>
                                </m:r>
                              </m:lim>
                            </m:limLow>
                          </m:fName>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0.0000</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0.1133−0.1033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0.1167−0.1233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0.1100−0.1100</m:t>
                                    </m:r>
                                  </m:e>
                                </m:d>
                              </m:e>
                            </m:d>
                          </m:e>
                        </m:func>
                      </m:den>
                    </m:f>
                    <m:r>
                      <a:rPr lang="en-US" sz="3300" i="1">
                        <a:latin typeface="Cambria Math" panose="02040503050406030204" pitchFamily="18" charset="0"/>
                      </a:rPr>
                      <m:t>=</m:t>
                    </m:r>
                    <m:r>
                      <a:rPr lang="en-US" sz="3300" b="0" i="1" smtClean="0">
                        <a:latin typeface="Cambria Math" panose="02040503050406030204" pitchFamily="18" charset="0"/>
                      </a:rPr>
                      <m:t>0</m:t>
                    </m:r>
                    <m:r>
                      <a:rPr lang="en-US" sz="3300" i="1">
                        <a:latin typeface="Cambria Math" panose="02040503050406030204" pitchFamily="18" charset="0"/>
                      </a:rPr>
                      <m:t>.</m:t>
                    </m:r>
                    <m:r>
                      <a:rPr lang="en-US" sz="3300" b="0" i="1" smtClean="0">
                        <a:latin typeface="Cambria Math" panose="02040503050406030204" pitchFamily="18" charset="0"/>
                      </a:rPr>
                      <m:t>0</m:t>
                    </m:r>
                  </m:oMath>
                </a14:m>
                <a:endParaRPr lang="en-US" sz="3300" b="0" dirty="0"/>
              </a:p>
              <a:p>
                <a:pPr>
                  <a:buFont typeface="Wingdings" panose="05000000000000000000" pitchFamily="2" charset="2"/>
                  <a:buChar char="§"/>
                </a:pPr>
                <a14:m>
                  <m:oMath xmlns:m="http://schemas.openxmlformats.org/officeDocument/2006/math">
                    <m:sSub>
                      <m:sSubPr>
                        <m:ctrlPr>
                          <a:rPr lang="en-US" sz="3300" i="1">
                            <a:latin typeface="Cambria Math" panose="02040503050406030204" pitchFamily="18" charset="0"/>
                          </a:rPr>
                        </m:ctrlPr>
                      </m:sSubPr>
                      <m:e>
                        <m:r>
                          <a:rPr lang="en-US" sz="3300" b="0" i="1" smtClean="0">
                            <a:latin typeface="Cambria Math" panose="02040503050406030204" pitchFamily="18" charset="0"/>
                          </a:rPr>
                          <m:t>𝑑</m:t>
                        </m:r>
                      </m:e>
                      <m:sub>
                        <m:r>
                          <a:rPr lang="en-US" sz="3300" b="0" i="1" smtClean="0">
                            <a:latin typeface="Cambria Math" panose="02040503050406030204" pitchFamily="18" charset="0"/>
                          </a:rPr>
                          <m:t>32</m:t>
                        </m:r>
                      </m:sub>
                    </m:sSub>
                    <m:r>
                      <a:rPr lang="en-US" sz="3300" i="1">
                        <a:latin typeface="Cambria Math" panose="02040503050406030204" pitchFamily="18" charset="0"/>
                      </a:rPr>
                      <m:t>=</m:t>
                    </m:r>
                    <m:f>
                      <m:fPr>
                        <m:ctrlPr>
                          <a:rPr lang="en-US" sz="3300" i="1">
                            <a:latin typeface="Cambria Math" panose="02040503050406030204" pitchFamily="18" charset="0"/>
                          </a:rPr>
                        </m:ctrlPr>
                      </m:fPr>
                      <m:num>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m:t>
                                </m:r>
                              </m:lim>
                            </m:limLow>
                          </m:fName>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0.0000</m:t>
                                </m:r>
                              </m:e>
                            </m:d>
                          </m:e>
                        </m:func>
                      </m:num>
                      <m:den>
                        <m:func>
                          <m:funcPr>
                            <m:ctrlPr>
                              <a:rPr lang="en-US" sz="3300" i="1">
                                <a:latin typeface="Cambria Math" panose="02040503050406030204" pitchFamily="18" charset="0"/>
                              </a:rPr>
                            </m:ctrlPr>
                          </m:funcPr>
                          <m:fName>
                            <m:limLow>
                              <m:limLowPr>
                                <m:ctrlPr>
                                  <a:rPr lang="en-US" sz="3300" i="1">
                                    <a:latin typeface="Cambria Math" panose="02040503050406030204" pitchFamily="18" charset="0"/>
                                  </a:rPr>
                                </m:ctrlPr>
                              </m:limLowPr>
                              <m:e>
                                <m:r>
                                  <m:rPr>
                                    <m:sty m:val="p"/>
                                  </m:rPr>
                                  <a:rPr lang="en-US" sz="3300">
                                    <a:latin typeface="Cambria Math" panose="02040503050406030204" pitchFamily="18" charset="0"/>
                                  </a:rPr>
                                  <m:t>max</m:t>
                                </m:r>
                              </m:e>
                              <m:lim>
                                <m:r>
                                  <a:rPr lang="en-US" sz="3300" i="1">
                                    <a:latin typeface="Cambria Math" panose="02040503050406030204" pitchFamily="18" charset="0"/>
                                  </a:rPr>
                                  <m:t>𝑗</m:t>
                                </m:r>
                                <m:r>
                                  <a:rPr lang="en-US" sz="3300" i="1">
                                    <a:latin typeface="Cambria Math" panose="02040503050406030204" pitchFamily="18" charset="0"/>
                                  </a:rPr>
                                  <m:t>=1,2,3</m:t>
                                </m:r>
                              </m:lim>
                            </m:limLow>
                          </m:fName>
                          <m:e>
                            <m:d>
                              <m:dPr>
                                <m:begChr m:val="{"/>
                                <m:endChr m:val="}"/>
                                <m:ctrlPr>
                                  <a:rPr lang="en-US" sz="3300" i="1">
                                    <a:latin typeface="Cambria Math" panose="02040503050406030204" pitchFamily="18" charset="0"/>
                                  </a:rPr>
                                </m:ctrlPr>
                              </m:dPr>
                              <m:e>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133</m:t>
                                    </m:r>
                                    <m:r>
                                      <a:rPr lang="en-US" sz="3300" i="1">
                                        <a:latin typeface="Cambria Math" panose="02040503050406030204" pitchFamily="18" charset="0"/>
                                      </a:rPr>
                                      <m:t>−0.1</m:t>
                                    </m:r>
                                    <m:r>
                                      <a:rPr lang="en-US" sz="3300" b="0" i="1" smtClean="0">
                                        <a:latin typeface="Cambria Math" panose="02040503050406030204" pitchFamily="18" charset="0"/>
                                      </a:rPr>
                                      <m:t>200</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m:t>
                                    </m:r>
                                    <m:r>
                                      <a:rPr lang="en-US" sz="3300" b="0" i="1" smtClean="0">
                                        <a:latin typeface="Cambria Math" panose="02040503050406030204" pitchFamily="18" charset="0"/>
                                      </a:rPr>
                                      <m:t>167−</m:t>
                                    </m:r>
                                    <m:r>
                                      <a:rPr lang="en-US" sz="3300" i="1">
                                        <a:latin typeface="Cambria Math" panose="02040503050406030204" pitchFamily="18" charset="0"/>
                                      </a:rPr>
                                      <m:t>0.0933</m:t>
                                    </m:r>
                                  </m:e>
                                </m:d>
                                <m:r>
                                  <a:rPr lang="en-US" sz="3300" i="1">
                                    <a:latin typeface="Cambria Math" panose="02040503050406030204" pitchFamily="18" charset="0"/>
                                  </a:rPr>
                                  <m:t>,</m:t>
                                </m:r>
                                <m:d>
                                  <m:dPr>
                                    <m:begChr m:val="|"/>
                                    <m:endChr m:val="|"/>
                                    <m:ctrlPr>
                                      <a:rPr lang="en-US" sz="3300" i="1">
                                        <a:latin typeface="Cambria Math" panose="02040503050406030204" pitchFamily="18" charset="0"/>
                                      </a:rPr>
                                    </m:ctrlPr>
                                  </m:dPr>
                                  <m:e>
                                    <m:r>
                                      <a:rPr lang="en-US" sz="3300" i="1">
                                        <a:latin typeface="Cambria Math" panose="02040503050406030204" pitchFamily="18" charset="0"/>
                                      </a:rPr>
                                      <m:t>0.1100</m:t>
                                    </m:r>
                                    <m:r>
                                      <a:rPr lang="en-US" sz="3300" b="0" i="1" smtClean="0">
                                        <a:latin typeface="Cambria Math" panose="02040503050406030204" pitchFamily="18" charset="0"/>
                                      </a:rPr>
                                      <m:t>−</m:t>
                                    </m:r>
                                    <m:r>
                                      <a:rPr lang="en-US" sz="3300" i="1">
                                        <a:latin typeface="Cambria Math" panose="02040503050406030204" pitchFamily="18" charset="0"/>
                                      </a:rPr>
                                      <m:t>0.1133</m:t>
                                    </m:r>
                                  </m:e>
                                </m:d>
                              </m:e>
                            </m:d>
                          </m:e>
                        </m:func>
                      </m:den>
                    </m:f>
                    <m:r>
                      <a:rPr lang="en-US" sz="3300" i="1">
                        <a:latin typeface="Cambria Math" panose="02040503050406030204" pitchFamily="18" charset="0"/>
                      </a:rPr>
                      <m:t>=</m:t>
                    </m:r>
                    <m:r>
                      <a:rPr lang="en-US" sz="3300" b="0" i="1" smtClean="0">
                        <a:latin typeface="Cambria Math" panose="02040503050406030204" pitchFamily="18" charset="0"/>
                      </a:rPr>
                      <m:t>0.0</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B53D344-D2F7-4843-9107-EABFA04E44E3}"/>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B2007286-8D35-4A0B-A307-B6FCD614EB3A}"/>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3C9F1037-6D4E-4179-982B-2EA23406CF3B}"/>
              </a:ext>
            </a:extLst>
          </p:cNvPr>
          <p:cNvSpPr>
            <a:spLocks noGrp="1"/>
          </p:cNvSpPr>
          <p:nvPr>
            <p:ph type="sldNum" sz="quarter" idx="12"/>
          </p:nvPr>
        </p:nvSpPr>
        <p:spPr/>
        <p:txBody>
          <a:bodyPr/>
          <a:lstStyle/>
          <a:p>
            <a:fld id="{9EE94C91-E7C7-4CA4-8153-EE2D68CBA75F}" type="slidenum">
              <a:rPr lang="en-US" smtClean="0"/>
              <a:t>71</a:t>
            </a:fld>
            <a:endParaRPr lang="en-US"/>
          </a:p>
        </p:txBody>
      </p:sp>
    </p:spTree>
    <p:extLst>
      <p:ext uri="{BB962C8B-B14F-4D97-AF65-F5344CB8AC3E}">
        <p14:creationId xmlns:p14="http://schemas.microsoft.com/office/powerpoint/2010/main" val="10692012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4 (Construct the concordance and discordance matrices)</a:t>
                </a:r>
              </a:p>
              <a:p>
                <a:pPr>
                  <a:buFont typeface="Wingdings" panose="05000000000000000000" pitchFamily="2" charset="2"/>
                  <a:buChar char="§"/>
                </a:pPr>
                <a14:m>
                  <m:oMath xmlns:m="http://schemas.openxmlformats.org/officeDocument/2006/math">
                    <m:r>
                      <a:rPr lang="en-US" sz="3300" b="1" i="1" smtClean="0">
                        <a:latin typeface="Cambria Math" panose="02040503050406030204" pitchFamily="18" charset="0"/>
                      </a:rPr>
                      <m:t>𝑫</m:t>
                    </m:r>
                    <m:r>
                      <a:rPr lang="en-US" sz="3300" i="1">
                        <a:latin typeface="Cambria Math" panose="02040503050406030204" pitchFamily="18" charset="0"/>
                      </a:rPr>
                      <m:t>=</m:t>
                    </m:r>
                    <m:d>
                      <m:dPr>
                        <m:begChr m:val="|"/>
                        <m:endChr m:val="|"/>
                        <m:ctrlPr>
                          <a:rPr lang="en-US" sz="3300" i="1" smtClean="0">
                            <a:latin typeface="Cambria Math" panose="02040503050406030204" pitchFamily="18" charset="0"/>
                          </a:rPr>
                        </m:ctrlPr>
                      </m:dPr>
                      <m:e>
                        <m:m>
                          <m:mPr>
                            <m:mcs>
                              <m:mc>
                                <m:mcPr>
                                  <m:count m:val="3"/>
                                  <m:mcJc m:val="center"/>
                                </m:mcPr>
                              </m:mc>
                            </m:mcs>
                            <m:ctrlPr>
                              <a:rPr lang="en-US" sz="3300" i="1" smtClean="0">
                                <a:latin typeface="Cambria Math" panose="02040503050406030204" pitchFamily="18" charset="0"/>
                              </a:rPr>
                            </m:ctrlPr>
                          </m:mPr>
                          <m:mr>
                            <m:e>
                              <m:r>
                                <m:rPr>
                                  <m:brk m:alnAt="7"/>
                                </m:rPr>
                                <a:rPr lang="en-US" sz="3300" b="0" i="1" smtClean="0">
                                  <a:latin typeface="Cambria Math" panose="02040503050406030204" pitchFamily="18" charset="0"/>
                                </a:rPr>
                                <m:t>−</m:t>
                              </m:r>
                            </m:e>
                            <m:e>
                              <m:r>
                                <a:rPr lang="en-US" sz="3300" b="0" i="1" smtClean="0">
                                  <a:latin typeface="Cambria Math" panose="02040503050406030204" pitchFamily="18" charset="0"/>
                                </a:rPr>
                                <m:t>0.5567</m:t>
                              </m:r>
                            </m:e>
                            <m:e>
                              <m:r>
                                <a:rPr lang="en-US" sz="3300" b="0" i="1" smtClean="0">
                                  <a:latin typeface="Cambria Math" panose="02040503050406030204" pitchFamily="18" charset="0"/>
                                </a:rPr>
                                <m:t>0.0000</m:t>
                              </m:r>
                            </m:e>
                          </m:mr>
                          <m:mr>
                            <m:e>
                              <m:r>
                                <a:rPr lang="en-US" sz="3300" b="0" i="1" smtClean="0">
                                  <a:latin typeface="Cambria Math" panose="02040503050406030204" pitchFamily="18" charset="0"/>
                                </a:rPr>
                                <m:t>1.0000</m:t>
                              </m:r>
                            </m:e>
                            <m:e>
                              <m:r>
                                <a:rPr lang="en-US" sz="3300" b="0" i="1" smtClean="0">
                                  <a:latin typeface="Cambria Math" panose="02040503050406030204" pitchFamily="18" charset="0"/>
                                </a:rPr>
                                <m:t>−</m:t>
                              </m:r>
                            </m:e>
                            <m:e>
                              <m:r>
                                <a:rPr lang="en-US" sz="3300" b="0" i="1" smtClean="0">
                                  <a:latin typeface="Cambria Math" panose="02040503050406030204" pitchFamily="18" charset="0"/>
                                </a:rPr>
                                <m:t>1.0000</m:t>
                              </m:r>
                            </m:e>
                          </m:mr>
                          <m:mr>
                            <m:e>
                              <m:r>
                                <a:rPr lang="en-US" sz="3300" b="0" i="1" smtClean="0">
                                  <a:latin typeface="Cambria Math" panose="02040503050406030204" pitchFamily="18" charset="0"/>
                                </a:rPr>
                                <m:t>0.0000</m:t>
                              </m:r>
                            </m:e>
                            <m:e>
                              <m:r>
                                <a:rPr lang="en-US" sz="3300" b="0" i="1" smtClean="0">
                                  <a:latin typeface="Cambria Math" panose="02040503050406030204" pitchFamily="18" charset="0"/>
                                </a:rPr>
                                <m:t>0.0000</m:t>
                              </m:r>
                            </m:e>
                            <m:e>
                              <m:r>
                                <a:rPr lang="en-US" sz="3300" b="0" i="1" smtClean="0">
                                  <a:latin typeface="Cambria Math" panose="02040503050406030204" pitchFamily="18" charset="0"/>
                                </a:rPr>
                                <m:t>−</m:t>
                              </m:r>
                            </m:e>
                          </m:mr>
                        </m:m>
                      </m:e>
                    </m:d>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EB0D9B3-96E2-4066-BEBB-9608256BFDC7}"/>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2833AD7A-1A9E-4C8E-943D-EFB81F7D896A}"/>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A6094EE0-88A0-4E1A-917C-3A21621787F4}"/>
              </a:ext>
            </a:extLst>
          </p:cNvPr>
          <p:cNvSpPr>
            <a:spLocks noGrp="1"/>
          </p:cNvSpPr>
          <p:nvPr>
            <p:ph type="sldNum" sz="quarter" idx="12"/>
          </p:nvPr>
        </p:nvSpPr>
        <p:spPr/>
        <p:txBody>
          <a:bodyPr/>
          <a:lstStyle/>
          <a:p>
            <a:fld id="{9EE94C91-E7C7-4CA4-8153-EE2D68CBA75F}" type="slidenum">
              <a:rPr lang="en-US" smtClean="0"/>
              <a:t>72</a:t>
            </a:fld>
            <a:endParaRPr lang="en-US"/>
          </a:p>
        </p:txBody>
      </p:sp>
    </p:spTree>
    <p:extLst>
      <p:ext uri="{BB962C8B-B14F-4D97-AF65-F5344CB8AC3E}">
        <p14:creationId xmlns:p14="http://schemas.microsoft.com/office/powerpoint/2010/main" val="7048916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5 (Determine the concordance and discordance dominance matrices)</a:t>
                </a:r>
              </a:p>
              <a:p>
                <a:pPr>
                  <a:buFont typeface="Wingdings" panose="05000000000000000000" pitchFamily="2" charset="2"/>
                  <a:buChar char="§"/>
                </a:pPr>
                <a14:m>
                  <m:oMath xmlns:m="http://schemas.openxmlformats.org/officeDocument/2006/math">
                    <m:sSup>
                      <m:sSupPr>
                        <m:ctrlPr>
                          <a:rPr lang="en-US" sz="3300" b="0" i="1" smtClean="0">
                            <a:latin typeface="Cambria Math" panose="02040503050406030204" pitchFamily="18" charset="0"/>
                          </a:rPr>
                        </m:ctrlPr>
                      </m:sSupPr>
                      <m:e>
                        <m:r>
                          <a:rPr lang="en-US" sz="3300" i="1" smtClean="0">
                            <a:latin typeface="Cambria Math" panose="02040503050406030204" pitchFamily="18" charset="0"/>
                          </a:rPr>
                          <m:t>𝑐</m:t>
                        </m:r>
                      </m:e>
                      <m:sup>
                        <m:r>
                          <a:rPr lang="en-US" sz="3300" b="0" i="1" smtClean="0">
                            <a:latin typeface="Cambria Math" panose="02040503050406030204" pitchFamily="18" charset="0"/>
                          </a:rPr>
                          <m:t>∗</m:t>
                        </m:r>
                      </m:sup>
                    </m:sSup>
                    <m:r>
                      <a:rPr lang="en-US" sz="3300" b="0" i="1" smtClean="0">
                        <a:latin typeface="Cambria Math" panose="02040503050406030204" pitchFamily="18" charset="0"/>
                      </a:rPr>
                      <m:t>=</m:t>
                    </m:r>
                    <m:f>
                      <m:fPr>
                        <m:ctrlPr>
                          <a:rPr lang="en-US" sz="3300" b="0" i="1" smtClean="0">
                            <a:latin typeface="Cambria Math" panose="02040503050406030204" pitchFamily="18" charset="0"/>
                          </a:rPr>
                        </m:ctrlPr>
                      </m:fPr>
                      <m:num>
                        <m:r>
                          <a:rPr lang="en-US" sz="3300" b="0" i="1" smtClean="0">
                            <a:latin typeface="Cambria Math" panose="02040503050406030204" pitchFamily="18" charset="0"/>
                          </a:rPr>
                          <m:t>1</m:t>
                        </m:r>
                      </m:num>
                      <m:den>
                        <m:r>
                          <a:rPr lang="en-US" sz="3300" b="0" i="1" smtClean="0">
                            <a:latin typeface="Cambria Math" panose="02040503050406030204" pitchFamily="18" charset="0"/>
                          </a:rPr>
                          <m:t>3</m:t>
                        </m:r>
                        <m:r>
                          <a:rPr lang="en-US" sz="3300" b="0" i="1" smtClean="0">
                            <a:latin typeface="Cambria Math" panose="02040503050406030204" pitchFamily="18" charset="0"/>
                            <a:ea typeface="Cambria Math" panose="02040503050406030204" pitchFamily="18" charset="0"/>
                          </a:rPr>
                          <m:t>×2</m:t>
                        </m:r>
                      </m:den>
                    </m:f>
                    <m:d>
                      <m:dPr>
                        <m:begChr m:val="{"/>
                        <m:endChr m:val="}"/>
                        <m:ctrlPr>
                          <a:rPr lang="en-US" sz="3300" b="0" i="1" smtClean="0">
                            <a:latin typeface="Cambria Math" panose="02040503050406030204" pitchFamily="18" charset="0"/>
                          </a:rPr>
                        </m:ctrlPr>
                      </m:dPr>
                      <m:e>
                        <m:f>
                          <m:fPr>
                            <m:ctrlPr>
                              <a:rPr lang="en-US" sz="3300" b="0" i="1" smtClean="0">
                                <a:latin typeface="Cambria Math" panose="02040503050406030204" pitchFamily="18" charset="0"/>
                              </a:rPr>
                            </m:ctrlPr>
                          </m:fPr>
                          <m:num>
                            <m:r>
                              <a:rPr lang="en-US" sz="3300" b="0" i="1" smtClean="0">
                                <a:latin typeface="Cambria Math" panose="02040503050406030204" pitchFamily="18" charset="0"/>
                              </a:rPr>
                              <m:t>1</m:t>
                            </m:r>
                          </m:num>
                          <m:den>
                            <m:r>
                              <a:rPr lang="en-US" sz="3300" b="0" i="1" smtClean="0">
                                <a:latin typeface="Cambria Math" panose="02040503050406030204" pitchFamily="18" charset="0"/>
                              </a:rPr>
                              <m:t>3</m:t>
                            </m:r>
                          </m:den>
                        </m:f>
                        <m:r>
                          <a:rPr lang="en-US" sz="3300" b="0" i="1" smtClean="0">
                            <a:latin typeface="Cambria Math" panose="02040503050406030204" pitchFamily="18" charset="0"/>
                          </a:rPr>
                          <m:t>+</m:t>
                        </m:r>
                        <m:f>
                          <m:fPr>
                            <m:ctrlPr>
                              <a:rPr lang="en-US" sz="3300" b="0" i="1" smtClean="0">
                                <a:latin typeface="Cambria Math" panose="02040503050406030204" pitchFamily="18" charset="0"/>
                              </a:rPr>
                            </m:ctrlPr>
                          </m:fPr>
                          <m:num>
                            <m:r>
                              <a:rPr lang="en-US" sz="3300" b="0" i="1" smtClean="0">
                                <a:latin typeface="Cambria Math" panose="02040503050406030204" pitchFamily="18" charset="0"/>
                              </a:rPr>
                              <m:t>1</m:t>
                            </m:r>
                          </m:num>
                          <m:den>
                            <m:r>
                              <a:rPr lang="en-US" sz="3300" b="0" i="1" smtClean="0">
                                <a:latin typeface="Cambria Math" panose="02040503050406030204" pitchFamily="18" charset="0"/>
                              </a:rPr>
                              <m:t>3</m:t>
                            </m:r>
                          </m:den>
                        </m:f>
                        <m:r>
                          <a:rPr lang="en-US" sz="3300" b="0" i="1" smtClean="0">
                            <a:latin typeface="Cambria Math" panose="02040503050406030204" pitchFamily="18" charset="0"/>
                          </a:rPr>
                          <m:t>+</m:t>
                        </m:r>
                        <m:f>
                          <m:fPr>
                            <m:ctrlPr>
                              <a:rPr lang="en-US" sz="3300" b="0" i="1" smtClean="0">
                                <a:latin typeface="Cambria Math" panose="02040503050406030204" pitchFamily="18" charset="0"/>
                              </a:rPr>
                            </m:ctrlPr>
                          </m:fPr>
                          <m:num>
                            <m:r>
                              <a:rPr lang="en-US" sz="3300" b="0" i="1" smtClean="0">
                                <a:latin typeface="Cambria Math" panose="02040503050406030204" pitchFamily="18" charset="0"/>
                              </a:rPr>
                              <m:t>1</m:t>
                            </m:r>
                          </m:num>
                          <m:den>
                            <m:r>
                              <a:rPr lang="en-US" sz="3300" b="0" i="1" smtClean="0">
                                <a:latin typeface="Cambria Math" panose="02040503050406030204" pitchFamily="18" charset="0"/>
                              </a:rPr>
                              <m:t>3</m:t>
                            </m:r>
                          </m:den>
                        </m:f>
                      </m:e>
                    </m:d>
                    <m:r>
                      <a:rPr lang="en-US" sz="3300" b="0" i="1" smtClean="0">
                        <a:latin typeface="Cambria Math" panose="02040503050406030204" pitchFamily="18" charset="0"/>
                      </a:rPr>
                      <m:t>=0.1667</m:t>
                    </m:r>
                  </m:oMath>
                </a14:m>
                <a:endParaRPr lang="en-US" sz="3300" dirty="0"/>
              </a:p>
              <a:p>
                <a:pPr>
                  <a:buFont typeface="Wingdings" panose="05000000000000000000" pitchFamily="2" charset="2"/>
                  <a:buChar char="§"/>
                </a:pPr>
                <a14:m>
                  <m:oMath xmlns:m="http://schemas.openxmlformats.org/officeDocument/2006/math">
                    <m:sSup>
                      <m:sSupPr>
                        <m:ctrlPr>
                          <a:rPr lang="en-US" sz="3300" i="1">
                            <a:latin typeface="Cambria Math" panose="02040503050406030204" pitchFamily="18" charset="0"/>
                          </a:rPr>
                        </m:ctrlPr>
                      </m:sSupPr>
                      <m:e>
                        <m:r>
                          <a:rPr lang="en-US" sz="3300" b="0" i="1" smtClean="0">
                            <a:latin typeface="Cambria Math" panose="02040503050406030204" pitchFamily="18" charset="0"/>
                          </a:rPr>
                          <m:t>𝑖</m:t>
                        </m:r>
                      </m:e>
                      <m:sup>
                        <m:r>
                          <a:rPr lang="en-US" sz="3300" i="1">
                            <a:latin typeface="Cambria Math" panose="02040503050406030204" pitchFamily="18" charset="0"/>
                          </a:rPr>
                          <m:t>∗</m:t>
                        </m:r>
                      </m:sup>
                    </m:sSup>
                    <m:r>
                      <a:rPr lang="en-US" sz="3300" i="1">
                        <a:latin typeface="Cambria Math" panose="02040503050406030204" pitchFamily="18" charset="0"/>
                      </a:rPr>
                      <m:t>=</m:t>
                    </m:r>
                    <m:f>
                      <m:fPr>
                        <m:ctrlPr>
                          <a:rPr lang="en-US" sz="3300" i="1">
                            <a:latin typeface="Cambria Math" panose="02040503050406030204" pitchFamily="18" charset="0"/>
                          </a:rPr>
                        </m:ctrlPr>
                      </m:fPr>
                      <m:num>
                        <m:r>
                          <a:rPr lang="en-US" sz="3300" i="1">
                            <a:latin typeface="Cambria Math" panose="02040503050406030204" pitchFamily="18" charset="0"/>
                          </a:rPr>
                          <m:t>1</m:t>
                        </m:r>
                      </m:num>
                      <m:den>
                        <m:r>
                          <a:rPr lang="en-US" sz="3300" b="0" i="1" smtClean="0">
                            <a:latin typeface="Cambria Math" panose="02040503050406030204" pitchFamily="18" charset="0"/>
                          </a:rPr>
                          <m:t>9</m:t>
                        </m:r>
                      </m:den>
                    </m:f>
                    <m:d>
                      <m:dPr>
                        <m:begChr m:val="{"/>
                        <m:endChr m:val="}"/>
                        <m:ctrlPr>
                          <a:rPr lang="en-US" sz="3300" i="1">
                            <a:latin typeface="Cambria Math" panose="02040503050406030204" pitchFamily="18" charset="0"/>
                          </a:rPr>
                        </m:ctrlPr>
                      </m:dPr>
                      <m:e>
                        <m:r>
                          <a:rPr lang="en-US" sz="3300" b="0" i="1" smtClean="0">
                            <a:latin typeface="Cambria Math" panose="02040503050406030204" pitchFamily="18" charset="0"/>
                          </a:rPr>
                          <m:t>1+</m:t>
                        </m:r>
                        <m:f>
                          <m:fPr>
                            <m:ctrlPr>
                              <a:rPr lang="en-US" sz="3300" i="1">
                                <a:latin typeface="Cambria Math" panose="02040503050406030204" pitchFamily="18" charset="0"/>
                              </a:rPr>
                            </m:ctrlPr>
                          </m:fPr>
                          <m:num>
                            <m:r>
                              <a:rPr lang="en-US" sz="3300" i="1">
                                <a:latin typeface="Cambria Math" panose="02040503050406030204" pitchFamily="18" charset="0"/>
                              </a:rPr>
                              <m:t>1</m:t>
                            </m:r>
                          </m:num>
                          <m:den>
                            <m:r>
                              <a:rPr lang="en-US" sz="3300" i="1">
                                <a:latin typeface="Cambria Math" panose="02040503050406030204" pitchFamily="18" charset="0"/>
                              </a:rPr>
                              <m:t>3</m:t>
                            </m:r>
                          </m:den>
                        </m:f>
                        <m:r>
                          <a:rPr lang="en-US" sz="3300" b="0" i="1" smtClean="0">
                            <a:latin typeface="Cambria Math" panose="02040503050406030204" pitchFamily="18" charset="0"/>
                          </a:rPr>
                          <m:t>+1</m:t>
                        </m:r>
                        <m:r>
                          <a:rPr lang="en-US" sz="3300" i="1">
                            <a:latin typeface="Cambria Math" panose="02040503050406030204" pitchFamily="18" charset="0"/>
                          </a:rPr>
                          <m:t>+</m:t>
                        </m:r>
                        <m:f>
                          <m:fPr>
                            <m:ctrlPr>
                              <a:rPr lang="en-US" sz="3300" i="1">
                                <a:latin typeface="Cambria Math" panose="02040503050406030204" pitchFamily="18" charset="0"/>
                              </a:rPr>
                            </m:ctrlPr>
                          </m:fPr>
                          <m:num>
                            <m:r>
                              <a:rPr lang="en-US" sz="3300" i="1">
                                <a:latin typeface="Cambria Math" panose="02040503050406030204" pitchFamily="18" charset="0"/>
                              </a:rPr>
                              <m:t>1</m:t>
                            </m:r>
                          </m:num>
                          <m:den>
                            <m:r>
                              <a:rPr lang="en-US" sz="3300" i="1">
                                <a:latin typeface="Cambria Math" panose="02040503050406030204" pitchFamily="18" charset="0"/>
                              </a:rPr>
                              <m:t>3</m:t>
                            </m:r>
                          </m:den>
                        </m:f>
                        <m:r>
                          <a:rPr lang="en-US" sz="3300" b="0" i="1" smtClean="0">
                            <a:latin typeface="Cambria Math" panose="02040503050406030204" pitchFamily="18" charset="0"/>
                          </a:rPr>
                          <m:t>+1</m:t>
                        </m:r>
                        <m:r>
                          <a:rPr lang="en-US" sz="3300" i="1">
                            <a:latin typeface="Cambria Math" panose="02040503050406030204" pitchFamily="18" charset="0"/>
                          </a:rPr>
                          <m:t>+</m:t>
                        </m:r>
                        <m:f>
                          <m:fPr>
                            <m:ctrlPr>
                              <a:rPr lang="en-US" sz="3300" i="1">
                                <a:latin typeface="Cambria Math" panose="02040503050406030204" pitchFamily="18" charset="0"/>
                              </a:rPr>
                            </m:ctrlPr>
                          </m:fPr>
                          <m:num>
                            <m:r>
                              <a:rPr lang="en-US" sz="3300" b="0" i="1" smtClean="0">
                                <a:latin typeface="Cambria Math" panose="02040503050406030204" pitchFamily="18" charset="0"/>
                              </a:rPr>
                              <m:t>2</m:t>
                            </m:r>
                          </m:num>
                          <m:den>
                            <m:r>
                              <a:rPr lang="en-US" sz="3300" i="1">
                                <a:latin typeface="Cambria Math" panose="02040503050406030204" pitchFamily="18" charset="0"/>
                              </a:rPr>
                              <m:t>3</m:t>
                            </m:r>
                          </m:den>
                        </m:f>
                        <m:r>
                          <a:rPr lang="en-US" sz="3300" b="0" i="1" smtClean="0">
                            <a:latin typeface="Cambria Math" panose="02040503050406030204" pitchFamily="18" charset="0"/>
                          </a:rPr>
                          <m:t>+1+</m:t>
                        </m:r>
                        <m:f>
                          <m:fPr>
                            <m:ctrlPr>
                              <a:rPr lang="en-US" sz="3300" b="0" i="1" smtClean="0">
                                <a:latin typeface="Cambria Math" panose="02040503050406030204" pitchFamily="18" charset="0"/>
                              </a:rPr>
                            </m:ctrlPr>
                          </m:fPr>
                          <m:num>
                            <m:r>
                              <a:rPr lang="en-US" sz="3300" b="0" i="1" smtClean="0">
                                <a:latin typeface="Cambria Math" panose="02040503050406030204" pitchFamily="18" charset="0"/>
                              </a:rPr>
                              <m:t>2</m:t>
                            </m:r>
                          </m:num>
                          <m:den>
                            <m:r>
                              <a:rPr lang="en-US" sz="3300" b="0" i="1" smtClean="0">
                                <a:latin typeface="Cambria Math" panose="02040503050406030204" pitchFamily="18" charset="0"/>
                              </a:rPr>
                              <m:t>3</m:t>
                            </m:r>
                          </m:den>
                        </m:f>
                      </m:e>
                    </m:d>
                    <m:r>
                      <a:rPr lang="en-US" sz="3300" i="1">
                        <a:latin typeface="Cambria Math" panose="02040503050406030204" pitchFamily="18" charset="0"/>
                      </a:rPr>
                      <m:t>=0.</m:t>
                    </m:r>
                    <m:r>
                      <a:rPr lang="en-US" sz="3300" b="0" i="1" smtClean="0">
                        <a:latin typeface="Cambria Math" panose="02040503050406030204" pitchFamily="18" charset="0"/>
                      </a:rPr>
                      <m:t>7778</m:t>
                    </m:r>
                  </m:oMath>
                </a14:m>
                <a:endParaRPr lang="en-US" sz="3300" dirty="0"/>
              </a:p>
              <a:p>
                <a:pPr>
                  <a:buFont typeface="Wingdings" panose="05000000000000000000" pitchFamily="2" charset="2"/>
                  <a:buChar char="§"/>
                </a:pPr>
                <a14:m>
                  <m:oMath xmlns:m="http://schemas.openxmlformats.org/officeDocument/2006/math">
                    <m:sSup>
                      <m:sSupPr>
                        <m:ctrlPr>
                          <a:rPr lang="en-US" sz="3300" i="1">
                            <a:latin typeface="Cambria Math" panose="02040503050406030204" pitchFamily="18" charset="0"/>
                          </a:rPr>
                        </m:ctrlPr>
                      </m:sSupPr>
                      <m:e>
                        <m:r>
                          <a:rPr lang="en-US" sz="3300" b="0" i="1" smtClean="0">
                            <a:latin typeface="Cambria Math" panose="02040503050406030204" pitchFamily="18" charset="0"/>
                          </a:rPr>
                          <m:t>𝑑</m:t>
                        </m:r>
                      </m:e>
                      <m:sup>
                        <m:r>
                          <a:rPr lang="en-US" sz="3300" i="1">
                            <a:latin typeface="Cambria Math" panose="02040503050406030204" pitchFamily="18" charset="0"/>
                          </a:rPr>
                          <m:t>∗</m:t>
                        </m:r>
                      </m:sup>
                    </m:sSup>
                    <m:r>
                      <a:rPr lang="en-US" sz="3300" i="1">
                        <a:latin typeface="Cambria Math" panose="02040503050406030204" pitchFamily="18" charset="0"/>
                      </a:rPr>
                      <m:t>=</m:t>
                    </m:r>
                    <m:f>
                      <m:fPr>
                        <m:ctrlPr>
                          <a:rPr lang="en-US" sz="3300" i="1">
                            <a:latin typeface="Cambria Math" panose="02040503050406030204" pitchFamily="18" charset="0"/>
                          </a:rPr>
                        </m:ctrlPr>
                      </m:fPr>
                      <m:num>
                        <m:r>
                          <a:rPr lang="en-US" sz="3300" i="1">
                            <a:latin typeface="Cambria Math" panose="02040503050406030204" pitchFamily="18" charset="0"/>
                          </a:rPr>
                          <m:t>1</m:t>
                        </m:r>
                      </m:num>
                      <m:den>
                        <m:r>
                          <a:rPr lang="en-US" sz="3300" i="1">
                            <a:latin typeface="Cambria Math" panose="02040503050406030204" pitchFamily="18" charset="0"/>
                          </a:rPr>
                          <m:t>3</m:t>
                        </m:r>
                        <m:r>
                          <a:rPr lang="en-US" sz="3300" i="1">
                            <a:latin typeface="Cambria Math" panose="02040503050406030204" pitchFamily="18" charset="0"/>
                            <a:ea typeface="Cambria Math" panose="02040503050406030204" pitchFamily="18" charset="0"/>
                          </a:rPr>
                          <m:t>×2</m:t>
                        </m:r>
                      </m:den>
                    </m:f>
                    <m:d>
                      <m:dPr>
                        <m:begChr m:val="{"/>
                        <m:endChr m:val="}"/>
                        <m:ctrlPr>
                          <a:rPr lang="en-US" sz="3300" i="1">
                            <a:latin typeface="Cambria Math" panose="02040503050406030204" pitchFamily="18" charset="0"/>
                          </a:rPr>
                        </m:ctrlPr>
                      </m:dPr>
                      <m:e>
                        <m:f>
                          <m:fPr>
                            <m:ctrlPr>
                              <a:rPr lang="en-US" sz="3300" i="1">
                                <a:latin typeface="Cambria Math" panose="02040503050406030204" pitchFamily="18" charset="0"/>
                              </a:rPr>
                            </m:ctrlPr>
                          </m:fPr>
                          <m:num>
                            <m:r>
                              <a:rPr lang="en-US" sz="3300" i="1">
                                <a:latin typeface="Cambria Math" panose="02040503050406030204" pitchFamily="18" charset="0"/>
                              </a:rPr>
                              <m:t>1</m:t>
                            </m:r>
                          </m:num>
                          <m:den>
                            <m:r>
                              <a:rPr lang="en-US" sz="3300" i="1">
                                <a:latin typeface="Cambria Math" panose="02040503050406030204" pitchFamily="18" charset="0"/>
                              </a:rPr>
                              <m:t>3</m:t>
                            </m:r>
                          </m:den>
                        </m:f>
                        <m:r>
                          <a:rPr lang="en-US" sz="3300" i="1">
                            <a:latin typeface="Cambria Math" panose="02040503050406030204" pitchFamily="18" charset="0"/>
                          </a:rPr>
                          <m:t>+</m:t>
                        </m:r>
                        <m:f>
                          <m:fPr>
                            <m:ctrlPr>
                              <a:rPr lang="en-US" sz="3300" i="1">
                                <a:latin typeface="Cambria Math" panose="02040503050406030204" pitchFamily="18" charset="0"/>
                              </a:rPr>
                            </m:ctrlPr>
                          </m:fPr>
                          <m:num>
                            <m:r>
                              <a:rPr lang="en-US" sz="3300" i="1">
                                <a:latin typeface="Cambria Math" panose="02040503050406030204" pitchFamily="18" charset="0"/>
                              </a:rPr>
                              <m:t>1</m:t>
                            </m:r>
                          </m:num>
                          <m:den>
                            <m:r>
                              <a:rPr lang="en-US" sz="3300" i="1">
                                <a:latin typeface="Cambria Math" panose="02040503050406030204" pitchFamily="18" charset="0"/>
                              </a:rPr>
                              <m:t>3</m:t>
                            </m:r>
                          </m:den>
                        </m:f>
                        <m:r>
                          <a:rPr lang="en-US" sz="3300" i="1">
                            <a:latin typeface="Cambria Math" panose="02040503050406030204" pitchFamily="18" charset="0"/>
                          </a:rPr>
                          <m:t>+</m:t>
                        </m:r>
                        <m:f>
                          <m:fPr>
                            <m:ctrlPr>
                              <a:rPr lang="en-US" sz="3300" i="1">
                                <a:latin typeface="Cambria Math" panose="02040503050406030204" pitchFamily="18" charset="0"/>
                              </a:rPr>
                            </m:ctrlPr>
                          </m:fPr>
                          <m:num>
                            <m:r>
                              <a:rPr lang="en-US" sz="3300" i="1">
                                <a:latin typeface="Cambria Math" panose="02040503050406030204" pitchFamily="18" charset="0"/>
                              </a:rPr>
                              <m:t>1</m:t>
                            </m:r>
                          </m:num>
                          <m:den>
                            <m:r>
                              <a:rPr lang="en-US" sz="3300" i="1">
                                <a:latin typeface="Cambria Math" panose="02040503050406030204" pitchFamily="18" charset="0"/>
                              </a:rPr>
                              <m:t>3</m:t>
                            </m:r>
                          </m:den>
                        </m:f>
                      </m:e>
                    </m:d>
                    <m:r>
                      <a:rPr lang="en-US" sz="3300" i="1">
                        <a:latin typeface="Cambria Math" panose="02040503050406030204" pitchFamily="18" charset="0"/>
                      </a:rPr>
                      <m:t>=0.1667</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0E788CF-3E12-4551-8595-6BC8383D116E}"/>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662AFDFF-914D-409B-BFC3-BD8CBA0F5224}"/>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5B6F0441-EFD7-4B3A-ABC6-AACC4FB07330}"/>
              </a:ext>
            </a:extLst>
          </p:cNvPr>
          <p:cNvSpPr>
            <a:spLocks noGrp="1"/>
          </p:cNvSpPr>
          <p:nvPr>
            <p:ph type="sldNum" sz="quarter" idx="12"/>
          </p:nvPr>
        </p:nvSpPr>
        <p:spPr/>
        <p:txBody>
          <a:bodyPr/>
          <a:lstStyle/>
          <a:p>
            <a:fld id="{9EE94C91-E7C7-4CA4-8153-EE2D68CBA75F}" type="slidenum">
              <a:rPr lang="en-US" smtClean="0"/>
              <a:t>73</a:t>
            </a:fld>
            <a:endParaRPr lang="en-US"/>
          </a:p>
        </p:txBody>
      </p:sp>
    </p:spTree>
    <p:extLst>
      <p:ext uri="{BB962C8B-B14F-4D97-AF65-F5344CB8AC3E}">
        <p14:creationId xmlns:p14="http://schemas.microsoft.com/office/powerpoint/2010/main" val="25576442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700" b="1" dirty="0">
                    <a:solidFill>
                      <a:srgbClr val="FF0000"/>
                    </a:solidFill>
                  </a:rPr>
                  <a:t>Step 5 (Determine the concordance and discordance dominance matrices)</a:t>
                </a:r>
              </a:p>
              <a:p>
                <a:pPr>
                  <a:buFont typeface="Wingdings" panose="05000000000000000000" pitchFamily="2" charset="2"/>
                  <a:buChar char="§"/>
                </a:pPr>
                <a14:m>
                  <m:oMath xmlns:m="http://schemas.openxmlformats.org/officeDocument/2006/math">
                    <m:sSub>
                      <m:sSubPr>
                        <m:ctrlPr>
                          <a:rPr lang="en-US" sz="2700" b="0" i="1" smtClean="0">
                            <a:latin typeface="Cambria Math" panose="02040503050406030204" pitchFamily="18" charset="0"/>
                          </a:rPr>
                        </m:ctrlPr>
                      </m:sSubPr>
                      <m:e>
                        <m:r>
                          <a:rPr lang="en-US" sz="2700" b="1" i="1" smtClean="0">
                            <a:latin typeface="Cambria Math" panose="02040503050406030204" pitchFamily="18" charset="0"/>
                          </a:rPr>
                          <m:t>𝑭</m:t>
                        </m:r>
                      </m:e>
                      <m:sub>
                        <m:r>
                          <a:rPr lang="en-US" sz="2700" b="0" i="1" smtClean="0">
                            <a:latin typeface="Cambria Math" panose="02040503050406030204" pitchFamily="18" charset="0"/>
                          </a:rPr>
                          <m:t>𝐶</m:t>
                        </m:r>
                      </m:sub>
                    </m:sSub>
                    <m:r>
                      <a:rPr lang="en-US" sz="2700" b="0" i="1" smtClean="0">
                        <a:latin typeface="Cambria Math" panose="02040503050406030204" pitchFamily="18" charset="0"/>
                      </a:rPr>
                      <m:t>=</m:t>
                    </m:r>
                    <m:d>
                      <m:dPr>
                        <m:begChr m:val="["/>
                        <m:endChr m:val="]"/>
                        <m:ctrlPr>
                          <a:rPr lang="en-US" sz="2700" b="0" i="1" smtClean="0">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r>
                                <m:rPr>
                                  <m:brk m:alnAt="7"/>
                                </m:rPr>
                                <a:rPr lang="en-US" sz="2700" i="1">
                                  <a:latin typeface="Cambria Math" panose="02040503050406030204" pitchFamily="18" charset="0"/>
                                </a:rPr>
                                <m:t>−</m:t>
                              </m:r>
                            </m:e>
                            <m:e>
                              <m:r>
                                <a:rPr lang="en-US" sz="2700" i="1">
                                  <a:latin typeface="Cambria Math" panose="02040503050406030204" pitchFamily="18" charset="0"/>
                                </a:rPr>
                                <m:t>1</m:t>
                              </m:r>
                            </m:e>
                            <m:e>
                              <m:r>
                                <a:rPr lang="en-US" sz="2700" i="1">
                                  <a:latin typeface="Cambria Math" panose="02040503050406030204" pitchFamily="18" charset="0"/>
                                </a:rPr>
                                <m:t>−</m:t>
                              </m:r>
                            </m:e>
                          </m:mr>
                          <m:mr>
                            <m:e>
                              <m:r>
                                <a:rPr lang="en-US" sz="2700" i="1">
                                  <a:latin typeface="Cambria Math" panose="02040503050406030204" pitchFamily="18" charset="0"/>
                                </a:rPr>
                                <m:t>1</m:t>
                              </m:r>
                            </m:e>
                            <m:e>
                              <m:r>
                                <a:rPr lang="en-US" sz="2700" i="1">
                                  <a:latin typeface="Cambria Math" panose="02040503050406030204" pitchFamily="18" charset="0"/>
                                </a:rPr>
                                <m:t>−</m:t>
                              </m:r>
                            </m:e>
                            <m:e>
                              <m:r>
                                <a:rPr lang="en-US" sz="2700" i="1">
                                  <a:latin typeface="Cambria Math" panose="02040503050406030204" pitchFamily="18" charset="0"/>
                                </a:rPr>
                                <m:t>−</m:t>
                              </m:r>
                            </m:e>
                          </m:mr>
                          <m:mr>
                            <m:e>
                              <m:r>
                                <a:rPr lang="en-US" sz="2700" i="1">
                                  <a:latin typeface="Cambria Math" panose="02040503050406030204" pitchFamily="18" charset="0"/>
                                </a:rPr>
                                <m:t>−</m:t>
                              </m:r>
                            </m:e>
                            <m:e>
                              <m:r>
                                <a:rPr lang="en-US" sz="2700" i="1">
                                  <a:latin typeface="Cambria Math" panose="02040503050406030204" pitchFamily="18" charset="0"/>
                                </a:rPr>
                                <m:t>1</m:t>
                              </m:r>
                            </m:e>
                            <m:e>
                              <m:r>
                                <a:rPr lang="en-US" sz="2700" i="1">
                                  <a:latin typeface="Cambria Math" panose="02040503050406030204" pitchFamily="18" charset="0"/>
                                </a:rPr>
                                <m:t>−</m:t>
                              </m:r>
                            </m:e>
                          </m:mr>
                        </m:m>
                      </m:e>
                    </m:d>
                  </m:oMath>
                </a14:m>
                <a:endParaRPr lang="en-US" sz="2700" dirty="0"/>
              </a:p>
              <a:p>
                <a:pPr>
                  <a:buFont typeface="Wingdings" panose="05000000000000000000" pitchFamily="2" charset="2"/>
                  <a:buChar char="§"/>
                </a:pPr>
                <a14:m>
                  <m:oMath xmlns:m="http://schemas.openxmlformats.org/officeDocument/2006/math">
                    <m:sSub>
                      <m:sSubPr>
                        <m:ctrlPr>
                          <a:rPr lang="en-US" sz="2700" i="1">
                            <a:latin typeface="Cambria Math" panose="02040503050406030204" pitchFamily="18" charset="0"/>
                          </a:rPr>
                        </m:ctrlPr>
                      </m:sSubPr>
                      <m:e>
                        <m:r>
                          <a:rPr lang="en-US" sz="2700" b="1" i="1">
                            <a:latin typeface="Cambria Math" panose="02040503050406030204" pitchFamily="18" charset="0"/>
                          </a:rPr>
                          <m:t>𝑭</m:t>
                        </m:r>
                      </m:e>
                      <m:sub>
                        <m:r>
                          <a:rPr lang="en-US" sz="2700" b="0" i="1" smtClean="0">
                            <a:latin typeface="Cambria Math" panose="02040503050406030204" pitchFamily="18" charset="0"/>
                          </a:rPr>
                          <m:t>𝐼</m:t>
                        </m:r>
                      </m:sub>
                    </m:sSub>
                    <m:r>
                      <a:rPr lang="en-US" sz="2700" i="1">
                        <a:latin typeface="Cambria Math" panose="02040503050406030204" pitchFamily="18" charset="0"/>
                      </a:rPr>
                      <m:t>=</m:t>
                    </m:r>
                    <m:d>
                      <m:dPr>
                        <m:begChr m:val="["/>
                        <m:endChr m:val="]"/>
                        <m:ctrlPr>
                          <a:rPr lang="en-US" sz="2700" i="1">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r>
                                <a:rPr lang="en-US" sz="2700" i="1">
                                  <a:latin typeface="Cambria Math" panose="02040503050406030204" pitchFamily="18" charset="0"/>
                                </a:rPr>
                                <m:t>1</m:t>
                              </m:r>
                            </m:e>
                            <m:e>
                              <m:r>
                                <a:rPr lang="en-US" sz="2700" i="1">
                                  <a:latin typeface="Cambria Math" panose="02040503050406030204" pitchFamily="18" charset="0"/>
                                </a:rPr>
                                <m:t>0</m:t>
                              </m:r>
                            </m:e>
                            <m:e>
                              <m:r>
                                <a:rPr lang="en-US" sz="2700" i="1">
                                  <a:latin typeface="Cambria Math" panose="02040503050406030204" pitchFamily="18" charset="0"/>
                                </a:rPr>
                                <m:t>1</m:t>
                              </m:r>
                            </m:e>
                          </m:mr>
                          <m:mr>
                            <m:e>
                              <m:r>
                                <a:rPr lang="en-US" sz="2700" i="1">
                                  <a:latin typeface="Cambria Math" panose="02040503050406030204" pitchFamily="18" charset="0"/>
                                </a:rPr>
                                <m:t>0</m:t>
                              </m:r>
                            </m:e>
                            <m:e>
                              <m:r>
                                <a:rPr lang="en-US" sz="2700" i="1">
                                  <a:latin typeface="Cambria Math" panose="02040503050406030204" pitchFamily="18" charset="0"/>
                                </a:rPr>
                                <m:t>1</m:t>
                              </m:r>
                            </m:e>
                            <m:e>
                              <m:r>
                                <a:rPr lang="en-US" sz="2700" i="1">
                                  <a:latin typeface="Cambria Math" panose="02040503050406030204" pitchFamily="18" charset="0"/>
                                </a:rPr>
                                <m:t>0</m:t>
                              </m:r>
                            </m:e>
                          </m:mr>
                          <m:mr>
                            <m:e>
                              <m:r>
                                <a:rPr lang="en-US" sz="2700" i="1">
                                  <a:latin typeface="Cambria Math" panose="02040503050406030204" pitchFamily="18" charset="0"/>
                                </a:rPr>
                                <m:t>1</m:t>
                              </m:r>
                            </m:e>
                            <m:e>
                              <m:r>
                                <a:rPr lang="en-US" sz="2700" i="1">
                                  <a:latin typeface="Cambria Math" panose="02040503050406030204" pitchFamily="18" charset="0"/>
                                </a:rPr>
                                <m:t>0</m:t>
                              </m:r>
                            </m:e>
                            <m:e>
                              <m:r>
                                <a:rPr lang="en-US" sz="2700" i="1">
                                  <a:latin typeface="Cambria Math" panose="02040503050406030204" pitchFamily="18" charset="0"/>
                                </a:rPr>
                                <m:t>1</m:t>
                              </m:r>
                            </m:e>
                          </m:mr>
                        </m:m>
                      </m:e>
                    </m:d>
                  </m:oMath>
                </a14:m>
                <a:endParaRPr lang="en-US" sz="2700" dirty="0"/>
              </a:p>
              <a:p>
                <a:pPr>
                  <a:buFont typeface="Wingdings" panose="05000000000000000000" pitchFamily="2" charset="2"/>
                  <a:buChar char="§"/>
                </a:pPr>
                <a14:m>
                  <m:oMath xmlns:m="http://schemas.openxmlformats.org/officeDocument/2006/math">
                    <m:sSub>
                      <m:sSubPr>
                        <m:ctrlPr>
                          <a:rPr lang="en-US" sz="2700" i="1">
                            <a:latin typeface="Cambria Math" panose="02040503050406030204" pitchFamily="18" charset="0"/>
                          </a:rPr>
                        </m:ctrlPr>
                      </m:sSubPr>
                      <m:e>
                        <m:r>
                          <a:rPr lang="en-US" sz="2700" b="1" i="1">
                            <a:latin typeface="Cambria Math" panose="02040503050406030204" pitchFamily="18" charset="0"/>
                          </a:rPr>
                          <m:t>𝑭</m:t>
                        </m:r>
                      </m:e>
                      <m:sub>
                        <m:r>
                          <a:rPr lang="en-US" sz="2700" b="0" i="1" smtClean="0">
                            <a:latin typeface="Cambria Math" panose="02040503050406030204" pitchFamily="18" charset="0"/>
                          </a:rPr>
                          <m:t>𝐷</m:t>
                        </m:r>
                      </m:sub>
                    </m:sSub>
                    <m:r>
                      <a:rPr lang="en-US" sz="2700" i="1">
                        <a:latin typeface="Cambria Math" panose="02040503050406030204" pitchFamily="18" charset="0"/>
                      </a:rPr>
                      <m:t>=</m:t>
                    </m:r>
                    <m:d>
                      <m:dPr>
                        <m:begChr m:val="["/>
                        <m:endChr m:val="]"/>
                        <m:ctrlPr>
                          <a:rPr lang="en-US" sz="2700" i="1" smtClean="0">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r>
                                <a:rPr lang="en-US" sz="2700" i="1">
                                  <a:latin typeface="Cambria Math" panose="02040503050406030204" pitchFamily="18" charset="0"/>
                                </a:rPr>
                                <m:t>−</m:t>
                              </m:r>
                            </m:e>
                            <m:e>
                              <m:r>
                                <a:rPr lang="en-US" sz="2700" i="1">
                                  <a:latin typeface="Cambria Math" panose="02040503050406030204" pitchFamily="18" charset="0"/>
                                </a:rPr>
                                <m:t>1</m:t>
                              </m:r>
                            </m:e>
                            <m:e>
                              <m:r>
                                <a:rPr lang="en-US" sz="2700" i="1">
                                  <a:latin typeface="Cambria Math" panose="02040503050406030204" pitchFamily="18" charset="0"/>
                                </a:rPr>
                                <m:t>−</m:t>
                              </m:r>
                            </m:e>
                          </m:mr>
                          <m:mr>
                            <m:e>
                              <m:r>
                                <a:rPr lang="en-US" sz="2700" i="1">
                                  <a:latin typeface="Cambria Math" panose="02040503050406030204" pitchFamily="18" charset="0"/>
                                </a:rPr>
                                <m:t>1</m:t>
                              </m:r>
                            </m:e>
                            <m:e>
                              <m:r>
                                <a:rPr lang="en-US" sz="2700" i="1">
                                  <a:latin typeface="Cambria Math" panose="02040503050406030204" pitchFamily="18" charset="0"/>
                                </a:rPr>
                                <m:t>−</m:t>
                              </m:r>
                            </m:e>
                            <m:e>
                              <m:r>
                                <a:rPr lang="en-US" sz="2700" i="1">
                                  <a:latin typeface="Cambria Math" panose="02040503050406030204" pitchFamily="18" charset="0"/>
                                </a:rPr>
                                <m:t>1</m:t>
                              </m:r>
                            </m:e>
                          </m:mr>
                          <m:mr>
                            <m:e>
                              <m:r>
                                <a:rPr lang="en-US" sz="2700" i="1">
                                  <a:latin typeface="Cambria Math" panose="02040503050406030204" pitchFamily="18" charset="0"/>
                                </a:rPr>
                                <m:t>−</m:t>
                              </m:r>
                            </m:e>
                            <m:e>
                              <m:r>
                                <a:rPr lang="en-US" sz="2700" i="1">
                                  <a:latin typeface="Cambria Math" panose="02040503050406030204" pitchFamily="18" charset="0"/>
                                </a:rPr>
                                <m:t>−</m:t>
                              </m:r>
                            </m:e>
                            <m:e>
                              <m:r>
                                <a:rPr lang="en-US" sz="2700" i="1">
                                  <a:latin typeface="Cambria Math" panose="02040503050406030204" pitchFamily="18" charset="0"/>
                                </a:rPr>
                                <m:t>−</m:t>
                              </m:r>
                            </m:e>
                          </m:mr>
                        </m:m>
                      </m:e>
                    </m:d>
                  </m:oMath>
                </a14:m>
                <a:endParaRPr lang="en-US" sz="27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1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78D17C6-9E35-4343-BEE8-51445E79D758}"/>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C9058DA7-F06E-49E8-BF63-223E11E2C492}"/>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778DB8B7-D35A-41B8-8603-D78E7D7DF568}"/>
              </a:ext>
            </a:extLst>
          </p:cNvPr>
          <p:cNvSpPr>
            <a:spLocks noGrp="1"/>
          </p:cNvSpPr>
          <p:nvPr>
            <p:ph type="sldNum" sz="quarter" idx="12"/>
          </p:nvPr>
        </p:nvSpPr>
        <p:spPr/>
        <p:txBody>
          <a:bodyPr/>
          <a:lstStyle/>
          <a:p>
            <a:fld id="{9EE94C91-E7C7-4CA4-8153-EE2D68CBA75F}" type="slidenum">
              <a:rPr lang="en-US" smtClean="0"/>
              <a:t>74</a:t>
            </a:fld>
            <a:endParaRPr lang="en-US"/>
          </a:p>
        </p:txBody>
      </p:sp>
    </p:spTree>
    <p:extLst>
      <p:ext uri="{BB962C8B-B14F-4D97-AF65-F5344CB8AC3E}">
        <p14:creationId xmlns:p14="http://schemas.microsoft.com/office/powerpoint/2010/main" val="30774117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3300" b="1" dirty="0">
                    <a:solidFill>
                      <a:srgbClr val="FF0000"/>
                    </a:solidFill>
                  </a:rPr>
                  <a:t>Step 5 (Determine the concordance and discordance dominance matrices)</a:t>
                </a:r>
              </a:p>
              <a:p>
                <a:pPr>
                  <a:buFont typeface="Wingdings" panose="05000000000000000000" pitchFamily="2" charset="2"/>
                  <a:buChar char="§"/>
                </a:pPr>
                <a14:m>
                  <m:oMath xmlns:m="http://schemas.openxmlformats.org/officeDocument/2006/math">
                    <m:sSup>
                      <m:sSupPr>
                        <m:ctrlPr>
                          <a:rPr lang="en-US" sz="3300" b="0" i="1" smtClean="0">
                            <a:latin typeface="Cambria Math" panose="02040503050406030204" pitchFamily="18" charset="0"/>
                          </a:rPr>
                        </m:ctrlPr>
                      </m:sSupPr>
                      <m:e>
                        <m:r>
                          <a:rPr lang="en-US" sz="3300" i="1" smtClean="0">
                            <a:latin typeface="Cambria Math" panose="02040503050406030204" pitchFamily="18" charset="0"/>
                          </a:rPr>
                          <m:t>𝑐</m:t>
                        </m:r>
                      </m:e>
                      <m:sup>
                        <m:r>
                          <a:rPr lang="en-US" sz="3300" b="0" i="1" smtClean="0">
                            <a:latin typeface="Cambria Math" panose="02040503050406030204" pitchFamily="18" charset="0"/>
                          </a:rPr>
                          <m:t>∗</m:t>
                        </m:r>
                      </m:sup>
                    </m:sSup>
                    <m:r>
                      <a:rPr lang="en-US" sz="3300" b="0" i="1" smtClean="0">
                        <a:latin typeface="Cambria Math" panose="02040503050406030204" pitchFamily="18" charset="0"/>
                      </a:rPr>
                      <m:t>=0.4261</m:t>
                    </m:r>
                  </m:oMath>
                </a14:m>
                <a:endParaRPr lang="en-US" sz="3300" dirty="0"/>
              </a:p>
              <a:p>
                <a:pPr>
                  <a:buFont typeface="Wingdings" panose="05000000000000000000" pitchFamily="2" charset="2"/>
                  <a:buChar char="§"/>
                </a:pPr>
                <a14:m>
                  <m:oMath xmlns:m="http://schemas.openxmlformats.org/officeDocument/2006/math">
                    <m:sSup>
                      <m:sSupPr>
                        <m:ctrlPr>
                          <a:rPr lang="en-US" sz="3300" i="1">
                            <a:latin typeface="Cambria Math" panose="02040503050406030204" pitchFamily="18" charset="0"/>
                          </a:rPr>
                        </m:ctrlPr>
                      </m:sSupPr>
                      <m:e>
                        <m:r>
                          <a:rPr lang="en-US" sz="3300" b="0" i="1" smtClean="0">
                            <a:latin typeface="Cambria Math" panose="02040503050406030204" pitchFamily="18" charset="0"/>
                          </a:rPr>
                          <m:t>𝑖</m:t>
                        </m:r>
                      </m:e>
                      <m:sup>
                        <m:r>
                          <a:rPr lang="en-US" sz="3300" i="1">
                            <a:latin typeface="Cambria Math" panose="02040503050406030204" pitchFamily="18" charset="0"/>
                          </a:rPr>
                          <m:t>∗</m:t>
                        </m:r>
                      </m:sup>
                    </m:sSup>
                    <m:r>
                      <a:rPr lang="en-US" sz="3300" i="1">
                        <a:latin typeface="Cambria Math" panose="02040503050406030204" pitchFamily="18" charset="0"/>
                      </a:rPr>
                      <m:t>=0.</m:t>
                    </m:r>
                    <m:r>
                      <a:rPr lang="en-US" sz="3300" b="0" i="1" smtClean="0">
                        <a:latin typeface="Cambria Math" panose="02040503050406030204" pitchFamily="18" charset="0"/>
                      </a:rPr>
                      <m:t>4654</m:t>
                    </m:r>
                  </m:oMath>
                </a14:m>
                <a:endParaRPr lang="en-US" sz="3300" dirty="0"/>
              </a:p>
              <a:p>
                <a:pPr>
                  <a:buFont typeface="Wingdings" panose="05000000000000000000" pitchFamily="2" charset="2"/>
                  <a:buChar char="§"/>
                </a:pPr>
                <a14:m>
                  <m:oMath xmlns:m="http://schemas.openxmlformats.org/officeDocument/2006/math">
                    <m:sSup>
                      <m:sSupPr>
                        <m:ctrlPr>
                          <a:rPr lang="en-US" sz="3300" i="1">
                            <a:latin typeface="Cambria Math" panose="02040503050406030204" pitchFamily="18" charset="0"/>
                          </a:rPr>
                        </m:ctrlPr>
                      </m:sSupPr>
                      <m:e>
                        <m:r>
                          <a:rPr lang="en-US" sz="3300" b="0" i="1" smtClean="0">
                            <a:latin typeface="Cambria Math" panose="02040503050406030204" pitchFamily="18" charset="0"/>
                          </a:rPr>
                          <m:t>𝑑</m:t>
                        </m:r>
                      </m:e>
                      <m:sup>
                        <m:r>
                          <a:rPr lang="en-US" sz="3300" i="1">
                            <a:latin typeface="Cambria Math" panose="02040503050406030204" pitchFamily="18" charset="0"/>
                          </a:rPr>
                          <m:t>∗</m:t>
                        </m:r>
                      </m:sup>
                    </m:sSup>
                    <m:r>
                      <a:rPr lang="en-US" sz="3300" i="1">
                        <a:latin typeface="Cambria Math" panose="02040503050406030204" pitchFamily="18" charset="0"/>
                      </a:rPr>
                      <m:t>=0.</m:t>
                    </m:r>
                    <m:r>
                      <a:rPr lang="en-US" sz="3300" b="0" i="1" smtClean="0">
                        <a:latin typeface="Cambria Math" panose="02040503050406030204" pitchFamily="18" charset="0"/>
                      </a:rPr>
                      <m:t>4261</m:t>
                    </m:r>
                  </m:oMath>
                </a14:m>
                <a:endParaRPr lang="en-US" sz="3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94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01D6F0B-21CE-48B3-875E-DBFB8E9D3BBC}"/>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3A347C26-0DEA-44F3-ADC0-9BF94CB78662}"/>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CA18221F-950D-4222-8565-F496FF41C5AD}"/>
              </a:ext>
            </a:extLst>
          </p:cNvPr>
          <p:cNvSpPr>
            <a:spLocks noGrp="1"/>
          </p:cNvSpPr>
          <p:nvPr>
            <p:ph type="sldNum" sz="quarter" idx="12"/>
          </p:nvPr>
        </p:nvSpPr>
        <p:spPr/>
        <p:txBody>
          <a:bodyPr/>
          <a:lstStyle/>
          <a:p>
            <a:fld id="{9EE94C91-E7C7-4CA4-8153-EE2D68CBA75F}" type="slidenum">
              <a:rPr lang="en-US" smtClean="0"/>
              <a:t>75</a:t>
            </a:fld>
            <a:endParaRPr lang="en-US"/>
          </a:p>
        </p:txBody>
      </p:sp>
    </p:spTree>
    <p:extLst>
      <p:ext uri="{BB962C8B-B14F-4D97-AF65-F5344CB8AC3E}">
        <p14:creationId xmlns:p14="http://schemas.microsoft.com/office/powerpoint/2010/main" val="7277933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700" b="1" dirty="0">
                    <a:solidFill>
                      <a:srgbClr val="FF0000"/>
                    </a:solidFill>
                  </a:rPr>
                  <a:t>Step 5 (Determine the concordance and discordance dominance matrices)</a:t>
                </a:r>
              </a:p>
              <a:p>
                <a:pPr>
                  <a:buFont typeface="Wingdings" panose="05000000000000000000" pitchFamily="2" charset="2"/>
                  <a:buChar char="§"/>
                </a:pPr>
                <a14:m>
                  <m:oMath xmlns:m="http://schemas.openxmlformats.org/officeDocument/2006/math">
                    <m:sSub>
                      <m:sSubPr>
                        <m:ctrlPr>
                          <a:rPr lang="en-US" sz="2700" b="0" i="1" smtClean="0">
                            <a:latin typeface="Cambria Math" panose="02040503050406030204" pitchFamily="18" charset="0"/>
                          </a:rPr>
                        </m:ctrlPr>
                      </m:sSubPr>
                      <m:e>
                        <m:r>
                          <a:rPr lang="en-US" sz="2700" b="1" i="1" smtClean="0">
                            <a:latin typeface="Cambria Math" panose="02040503050406030204" pitchFamily="18" charset="0"/>
                          </a:rPr>
                          <m:t>𝑮</m:t>
                        </m:r>
                      </m:e>
                      <m:sub>
                        <m:r>
                          <a:rPr lang="en-US" sz="2700" b="0" i="1" smtClean="0">
                            <a:latin typeface="Cambria Math" panose="02040503050406030204" pitchFamily="18" charset="0"/>
                          </a:rPr>
                          <m:t>𝐶</m:t>
                        </m:r>
                      </m:sub>
                    </m:sSub>
                    <m:r>
                      <a:rPr lang="en-US" sz="2700" b="0" i="1" smtClean="0">
                        <a:latin typeface="Cambria Math" panose="02040503050406030204" pitchFamily="18" charset="0"/>
                      </a:rPr>
                      <m:t>=</m:t>
                    </m:r>
                    <m:d>
                      <m:dPr>
                        <m:begChr m:val="["/>
                        <m:endChr m:val="]"/>
                        <m:ctrlPr>
                          <a:rPr lang="en-US" sz="2700" b="0" i="1" smtClean="0">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r>
                                <m:rPr>
                                  <m:brk m:alnAt="7"/>
                                </m:rPr>
                                <a:rPr lang="en-US" sz="2700" i="1">
                                  <a:latin typeface="Cambria Math" panose="02040503050406030204" pitchFamily="18" charset="0"/>
                                </a:rPr>
                                <m:t>−</m:t>
                              </m:r>
                            </m:e>
                            <m:e>
                              <m:r>
                                <a:rPr lang="en-US" sz="2700" i="1">
                                  <a:latin typeface="Cambria Math" panose="02040503050406030204" pitchFamily="18" charset="0"/>
                                </a:rPr>
                                <m:t>1</m:t>
                              </m:r>
                            </m:e>
                            <m:e>
                              <m:r>
                                <a:rPr lang="en-US" sz="2700" i="1">
                                  <a:latin typeface="Cambria Math" panose="02040503050406030204" pitchFamily="18" charset="0"/>
                                </a:rPr>
                                <m:t>0</m:t>
                              </m:r>
                            </m:e>
                          </m:mr>
                          <m:mr>
                            <m:e>
                              <m:r>
                                <a:rPr lang="en-US" sz="2700" i="1">
                                  <a:latin typeface="Cambria Math" panose="02040503050406030204" pitchFamily="18" charset="0"/>
                                </a:rPr>
                                <m:t>1</m:t>
                              </m:r>
                            </m:e>
                            <m:e>
                              <m:r>
                                <a:rPr lang="en-US" sz="2700" i="1">
                                  <a:latin typeface="Cambria Math" panose="02040503050406030204" pitchFamily="18" charset="0"/>
                                </a:rPr>
                                <m:t>−</m:t>
                              </m:r>
                            </m:e>
                            <m:e>
                              <m:r>
                                <a:rPr lang="en-US" sz="2700" i="1">
                                  <a:latin typeface="Cambria Math" panose="02040503050406030204" pitchFamily="18" charset="0"/>
                                </a:rPr>
                                <m:t>0</m:t>
                              </m:r>
                            </m:e>
                          </m:mr>
                          <m:mr>
                            <m:e>
                              <m:r>
                                <a:rPr lang="en-US" sz="2700" i="1">
                                  <a:latin typeface="Cambria Math" panose="02040503050406030204" pitchFamily="18" charset="0"/>
                                </a:rPr>
                                <m:t>0</m:t>
                              </m:r>
                            </m:e>
                            <m:e>
                              <m:r>
                                <a:rPr lang="en-US" sz="2700" i="1">
                                  <a:latin typeface="Cambria Math" panose="02040503050406030204" pitchFamily="18" charset="0"/>
                                </a:rPr>
                                <m:t>1</m:t>
                              </m:r>
                            </m:e>
                            <m:e>
                              <m:r>
                                <a:rPr lang="en-US" sz="2700" i="1">
                                  <a:latin typeface="Cambria Math" panose="02040503050406030204" pitchFamily="18" charset="0"/>
                                </a:rPr>
                                <m:t>−</m:t>
                              </m:r>
                            </m:e>
                          </m:mr>
                        </m:m>
                      </m:e>
                    </m:d>
                  </m:oMath>
                </a14:m>
                <a:endParaRPr lang="en-US" sz="2700" dirty="0"/>
              </a:p>
              <a:p>
                <a:pPr>
                  <a:buFont typeface="Wingdings" panose="05000000000000000000" pitchFamily="2" charset="2"/>
                  <a:buChar char="§"/>
                </a:pPr>
                <a14:m>
                  <m:oMath xmlns:m="http://schemas.openxmlformats.org/officeDocument/2006/math">
                    <m:sSub>
                      <m:sSubPr>
                        <m:ctrlPr>
                          <a:rPr lang="en-US" sz="2700" i="1">
                            <a:latin typeface="Cambria Math" panose="02040503050406030204" pitchFamily="18" charset="0"/>
                          </a:rPr>
                        </m:ctrlPr>
                      </m:sSubPr>
                      <m:e>
                        <m:r>
                          <a:rPr lang="en-US" sz="2700" b="1" i="1" smtClean="0">
                            <a:latin typeface="Cambria Math" panose="02040503050406030204" pitchFamily="18" charset="0"/>
                          </a:rPr>
                          <m:t>𝑮</m:t>
                        </m:r>
                      </m:e>
                      <m:sub>
                        <m:r>
                          <a:rPr lang="en-US" sz="2700" b="0" i="1" smtClean="0">
                            <a:latin typeface="Cambria Math" panose="02040503050406030204" pitchFamily="18" charset="0"/>
                          </a:rPr>
                          <m:t>𝐼</m:t>
                        </m:r>
                      </m:sub>
                    </m:sSub>
                    <m:r>
                      <a:rPr lang="en-US" sz="2700" i="1">
                        <a:latin typeface="Cambria Math" panose="02040503050406030204" pitchFamily="18" charset="0"/>
                      </a:rPr>
                      <m:t>=</m:t>
                    </m:r>
                    <m:d>
                      <m:dPr>
                        <m:begChr m:val="["/>
                        <m:endChr m:val="]"/>
                        <m:ctrlPr>
                          <a:rPr lang="en-US" sz="2700" i="1">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r>
                                <a:rPr lang="en-US" sz="2700" i="1">
                                  <a:latin typeface="Cambria Math" panose="02040503050406030204" pitchFamily="18" charset="0"/>
                                </a:rPr>
                                <m:t>−</m:t>
                              </m:r>
                            </m:e>
                            <m:e>
                              <m:r>
                                <a:rPr lang="en-US" sz="2700" i="1">
                                  <a:latin typeface="Cambria Math" panose="02040503050406030204" pitchFamily="18" charset="0"/>
                                </a:rPr>
                                <m:t>0</m:t>
                              </m:r>
                            </m:e>
                            <m:e>
                              <m:r>
                                <a:rPr lang="en-US" sz="2700" i="1">
                                  <a:latin typeface="Cambria Math" panose="02040503050406030204" pitchFamily="18" charset="0"/>
                                </a:rPr>
                                <m:t>1</m:t>
                              </m:r>
                            </m:e>
                          </m:mr>
                          <m:mr>
                            <m:e>
                              <m:r>
                                <a:rPr lang="en-US" sz="2700" i="1">
                                  <a:latin typeface="Cambria Math" panose="02040503050406030204" pitchFamily="18" charset="0"/>
                                </a:rPr>
                                <m:t>0</m:t>
                              </m:r>
                            </m:e>
                            <m:e>
                              <m:r>
                                <a:rPr lang="en-US" sz="2700" i="1">
                                  <a:latin typeface="Cambria Math" panose="02040503050406030204" pitchFamily="18" charset="0"/>
                                </a:rPr>
                                <m:t>−</m:t>
                              </m:r>
                            </m:e>
                            <m:e>
                              <m:r>
                                <a:rPr lang="en-US" sz="2700" i="1">
                                  <a:latin typeface="Cambria Math" panose="02040503050406030204" pitchFamily="18" charset="0"/>
                                </a:rPr>
                                <m:t>0</m:t>
                              </m:r>
                            </m:e>
                          </m:mr>
                          <m:mr>
                            <m:e>
                              <m:r>
                                <a:rPr lang="en-US" sz="2700" i="1">
                                  <a:latin typeface="Cambria Math" panose="02040503050406030204" pitchFamily="18" charset="0"/>
                                </a:rPr>
                                <m:t>1</m:t>
                              </m:r>
                            </m:e>
                            <m:e>
                              <m:r>
                                <a:rPr lang="en-US" sz="2700" i="1">
                                  <a:latin typeface="Cambria Math" panose="02040503050406030204" pitchFamily="18" charset="0"/>
                                </a:rPr>
                                <m:t>0</m:t>
                              </m:r>
                            </m:e>
                            <m:e>
                              <m:r>
                                <a:rPr lang="en-US" sz="2700" i="1">
                                  <a:latin typeface="Cambria Math" panose="02040503050406030204" pitchFamily="18" charset="0"/>
                                </a:rPr>
                                <m:t>−</m:t>
                              </m:r>
                            </m:e>
                          </m:mr>
                        </m:m>
                      </m:e>
                    </m:d>
                  </m:oMath>
                </a14:m>
                <a:endParaRPr lang="en-US" sz="2700" dirty="0"/>
              </a:p>
              <a:p>
                <a:pPr>
                  <a:buFont typeface="Wingdings" panose="05000000000000000000" pitchFamily="2" charset="2"/>
                  <a:buChar char="§"/>
                </a:pPr>
                <a14:m>
                  <m:oMath xmlns:m="http://schemas.openxmlformats.org/officeDocument/2006/math">
                    <m:sSub>
                      <m:sSubPr>
                        <m:ctrlPr>
                          <a:rPr lang="en-US" sz="2700" i="1">
                            <a:latin typeface="Cambria Math" panose="02040503050406030204" pitchFamily="18" charset="0"/>
                          </a:rPr>
                        </m:ctrlPr>
                      </m:sSubPr>
                      <m:e>
                        <m:r>
                          <a:rPr lang="en-US" sz="2700" b="1" i="1" smtClean="0">
                            <a:latin typeface="Cambria Math" panose="02040503050406030204" pitchFamily="18" charset="0"/>
                          </a:rPr>
                          <m:t>𝑮</m:t>
                        </m:r>
                      </m:e>
                      <m:sub>
                        <m:r>
                          <a:rPr lang="en-US" sz="2700" b="0" i="1" smtClean="0">
                            <a:latin typeface="Cambria Math" panose="02040503050406030204" pitchFamily="18" charset="0"/>
                          </a:rPr>
                          <m:t>𝐷</m:t>
                        </m:r>
                      </m:sub>
                    </m:sSub>
                    <m:r>
                      <a:rPr lang="en-US" sz="2700" i="1">
                        <a:latin typeface="Cambria Math" panose="02040503050406030204" pitchFamily="18" charset="0"/>
                      </a:rPr>
                      <m:t>=</m:t>
                    </m:r>
                    <m:d>
                      <m:dPr>
                        <m:begChr m:val="["/>
                        <m:endChr m:val="]"/>
                        <m:ctrlPr>
                          <a:rPr lang="en-US" sz="2700" i="1">
                            <a:latin typeface="Cambria Math" panose="02040503050406030204" pitchFamily="18" charset="0"/>
                          </a:rPr>
                        </m:ctrlPr>
                      </m:dPr>
                      <m:e>
                        <m:m>
                          <m:mPr>
                            <m:mcs>
                              <m:mc>
                                <m:mcPr>
                                  <m:count m:val="3"/>
                                  <m:mcJc m:val="center"/>
                                </m:mcPr>
                              </m:mc>
                            </m:mcs>
                            <m:ctrlPr>
                              <a:rPr lang="en-US" sz="2700" i="1">
                                <a:latin typeface="Cambria Math" panose="02040503050406030204" pitchFamily="18" charset="0"/>
                              </a:rPr>
                            </m:ctrlPr>
                          </m:mPr>
                          <m:mr>
                            <m:e>
                              <m:r>
                                <a:rPr lang="en-US" sz="2700" i="1">
                                  <a:latin typeface="Cambria Math" panose="02040503050406030204" pitchFamily="18" charset="0"/>
                                </a:rPr>
                                <m:t>−</m:t>
                              </m:r>
                            </m:e>
                            <m:e>
                              <m:r>
                                <a:rPr lang="en-US" sz="2700" i="1">
                                  <a:latin typeface="Cambria Math" panose="02040503050406030204" pitchFamily="18" charset="0"/>
                                </a:rPr>
                                <m:t>1</m:t>
                              </m:r>
                            </m:e>
                            <m:e>
                              <m:r>
                                <a:rPr lang="en-US" sz="2700" i="1">
                                  <a:latin typeface="Cambria Math" panose="02040503050406030204" pitchFamily="18" charset="0"/>
                                </a:rPr>
                                <m:t>0</m:t>
                              </m:r>
                            </m:e>
                          </m:mr>
                          <m:mr>
                            <m:e>
                              <m:r>
                                <a:rPr lang="en-US" sz="2700" i="1">
                                  <a:latin typeface="Cambria Math" panose="02040503050406030204" pitchFamily="18" charset="0"/>
                                </a:rPr>
                                <m:t>1</m:t>
                              </m:r>
                            </m:e>
                            <m:e>
                              <m:r>
                                <a:rPr lang="en-US" sz="2700" i="1">
                                  <a:latin typeface="Cambria Math" panose="02040503050406030204" pitchFamily="18" charset="0"/>
                                </a:rPr>
                                <m:t>−</m:t>
                              </m:r>
                            </m:e>
                            <m:e>
                              <m:r>
                                <a:rPr lang="en-US" sz="2700" i="1">
                                  <a:latin typeface="Cambria Math" panose="02040503050406030204" pitchFamily="18" charset="0"/>
                                </a:rPr>
                                <m:t>1</m:t>
                              </m:r>
                            </m:e>
                          </m:mr>
                          <m:mr>
                            <m:e>
                              <m:r>
                                <a:rPr lang="en-US" sz="2700" i="1">
                                  <a:latin typeface="Cambria Math" panose="02040503050406030204" pitchFamily="18" charset="0"/>
                                </a:rPr>
                                <m:t>0</m:t>
                              </m:r>
                            </m:e>
                            <m:e>
                              <m:r>
                                <a:rPr lang="en-US" sz="2700" i="1">
                                  <a:latin typeface="Cambria Math" panose="02040503050406030204" pitchFamily="18" charset="0"/>
                                </a:rPr>
                                <m:t>0</m:t>
                              </m:r>
                            </m:e>
                            <m:e>
                              <m:r>
                                <a:rPr lang="en-US" sz="2700" i="1">
                                  <a:latin typeface="Cambria Math" panose="02040503050406030204" pitchFamily="18" charset="0"/>
                                </a:rPr>
                                <m:t>−</m:t>
                              </m:r>
                            </m:e>
                          </m:mr>
                        </m:m>
                      </m:e>
                    </m:d>
                  </m:oMath>
                </a14:m>
                <a:endParaRPr lang="en-US" sz="27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t="-21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0BF263C-2D08-44D6-90F3-89DAFE3294B9}"/>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CC1235ED-992E-4505-A7E9-E901E62592BB}"/>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A3F015BE-3CCB-40C7-852B-0FA92F837589}"/>
              </a:ext>
            </a:extLst>
          </p:cNvPr>
          <p:cNvSpPr>
            <a:spLocks noGrp="1"/>
          </p:cNvSpPr>
          <p:nvPr>
            <p:ph type="sldNum" sz="quarter" idx="12"/>
          </p:nvPr>
        </p:nvSpPr>
        <p:spPr/>
        <p:txBody>
          <a:bodyPr/>
          <a:lstStyle/>
          <a:p>
            <a:fld id="{9EE94C91-E7C7-4CA4-8153-EE2D68CBA75F}" type="slidenum">
              <a:rPr lang="en-US" smtClean="0"/>
              <a:t>76</a:t>
            </a:fld>
            <a:endParaRPr lang="en-US"/>
          </a:p>
        </p:txBody>
      </p:sp>
    </p:spTree>
    <p:extLst>
      <p:ext uri="{BB962C8B-B14F-4D97-AF65-F5344CB8AC3E}">
        <p14:creationId xmlns:p14="http://schemas.microsoft.com/office/powerpoint/2010/main" val="17849565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500" b="1" dirty="0">
                    <a:solidFill>
                      <a:srgbClr val="FF0000"/>
                    </a:solidFill>
                  </a:rPr>
                  <a:t>Step 6 (Determine the aggregate dominance/indifference/non-dominance matrices)</a:t>
                </a:r>
              </a:p>
              <a:p>
                <a:pPr marL="0" indent="0">
                  <a:buNone/>
                </a:pPr>
                <a:r>
                  <a:rPr lang="en-US" sz="2500" dirty="0"/>
                  <a:t>Denote the set of matrices as </a:t>
                </a:r>
                <a:r>
                  <a:rPr lang="en-US" sz="2500" b="1" dirty="0"/>
                  <a:t>E</a:t>
                </a:r>
                <a:r>
                  <a:rPr lang="en-US" sz="2500" baseline="-25000" dirty="0"/>
                  <a:t>C</a:t>
                </a:r>
                <a:r>
                  <a:rPr lang="en-US" sz="2500" dirty="0"/>
                  <a:t>, where</a:t>
                </a:r>
              </a:p>
              <a:p>
                <a:pPr>
                  <a:buFont typeface="Wingdings" panose="05000000000000000000" pitchFamily="2" charset="2"/>
                  <a:buChar char="§"/>
                </a:pPr>
                <a:r>
                  <a:rPr lang="en-US" sz="2500" b="1" dirty="0"/>
                  <a:t>E</a:t>
                </a:r>
                <a:r>
                  <a:rPr lang="en-US" sz="2500" baseline="-25000" dirty="0"/>
                  <a:t>CC</a:t>
                </a:r>
                <a:r>
                  <a:rPr lang="en-US" sz="2500" dirty="0"/>
                  <a:t> is the aggregate </a:t>
                </a:r>
                <a:r>
                  <a:rPr lang="en-US" sz="2500" b="1" dirty="0">
                    <a:solidFill>
                      <a:srgbClr val="FF0000"/>
                    </a:solidFill>
                  </a:rPr>
                  <a:t>concordance PLUS concordance</a:t>
                </a:r>
                <a:r>
                  <a:rPr lang="en-US" sz="2500" dirty="0"/>
                  <a:t> matrix and </a:t>
                </a:r>
                <a14:m>
                  <m:oMath xmlns:m="http://schemas.openxmlformats.org/officeDocument/2006/math">
                    <m:sSub>
                      <m:sSubPr>
                        <m:ctrlPr>
                          <a:rPr lang="en-US" sz="2500" i="1" smtClean="0">
                            <a:latin typeface="Cambria Math" panose="02040503050406030204" pitchFamily="18" charset="0"/>
                          </a:rPr>
                        </m:ctrlPr>
                      </m:sSubPr>
                      <m:e>
                        <m:r>
                          <a:rPr lang="en-US" sz="2500" b="0" i="1" smtClean="0">
                            <a:latin typeface="Cambria Math" panose="02040503050406030204" pitchFamily="18" charset="0"/>
                          </a:rPr>
                          <m:t>𝑒</m:t>
                        </m:r>
                      </m:e>
                      <m:sub>
                        <m:r>
                          <a:rPr lang="en-US" sz="2500" b="0" i="1" smtClean="0">
                            <a:latin typeface="Cambria Math" panose="02040503050406030204" pitchFamily="18" charset="0"/>
                          </a:rPr>
                          <m:t>𝑘𝑙</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b="0" i="1" smtClean="0">
                            <a:latin typeface="Cambria Math" panose="02040503050406030204" pitchFamily="18" charset="0"/>
                          </a:rPr>
                          <m:t>𝑓</m:t>
                        </m:r>
                      </m:e>
                      <m:sub>
                        <m:r>
                          <a:rPr lang="en-US" sz="2500" b="0" i="1" smtClean="0">
                            <a:latin typeface="Cambria Math" panose="02040503050406030204" pitchFamily="18" charset="0"/>
                          </a:rPr>
                          <m:t>𝐶</m:t>
                        </m:r>
                        <m:d>
                          <m:dPr>
                            <m:ctrlPr>
                              <a:rPr lang="en-US" sz="2500" b="0" i="1" smtClean="0">
                                <a:latin typeface="Cambria Math" panose="02040503050406030204" pitchFamily="18" charset="0"/>
                              </a:rPr>
                            </m:ctrlPr>
                          </m:dPr>
                          <m:e>
                            <m:r>
                              <a:rPr lang="en-US" sz="2500" i="1">
                                <a:latin typeface="Cambria Math" panose="02040503050406030204" pitchFamily="18" charset="0"/>
                              </a:rPr>
                              <m:t>𝑘𝑙</m:t>
                            </m:r>
                          </m:e>
                        </m:d>
                      </m:sub>
                    </m:sSub>
                    <m:r>
                      <a:rPr lang="en-US" sz="2500" i="1" smtClean="0">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0" i="1" smtClean="0">
                            <a:latin typeface="Cambria Math" panose="02040503050406030204" pitchFamily="18" charset="0"/>
                          </a:rPr>
                          <m:t>𝑔</m:t>
                        </m:r>
                      </m:e>
                      <m:sub>
                        <m:r>
                          <a:rPr lang="en-US" sz="2500" b="0" i="1" smtClean="0">
                            <a:latin typeface="Cambria Math" panose="02040503050406030204" pitchFamily="18" charset="0"/>
                          </a:rPr>
                          <m:t>𝐶</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oMath>
                </a14:m>
                <a:endParaRPr lang="en-US" sz="2500" dirty="0"/>
              </a:p>
              <a:p>
                <a:pPr>
                  <a:buFont typeface="Wingdings" panose="05000000000000000000" pitchFamily="2" charset="2"/>
                  <a:buChar char="§"/>
                </a:pPr>
                <a:r>
                  <a:rPr lang="en-US" sz="2500" b="1" dirty="0"/>
                  <a:t>E</a:t>
                </a:r>
                <a:r>
                  <a:rPr lang="en-US" sz="2500" baseline="-25000" dirty="0"/>
                  <a:t>CI</a:t>
                </a:r>
                <a:r>
                  <a:rPr lang="en-US" sz="2500" dirty="0"/>
                  <a:t> is the aggregate </a:t>
                </a:r>
                <a:r>
                  <a:rPr lang="en-US" sz="2500" b="1" dirty="0">
                    <a:solidFill>
                      <a:srgbClr val="FF0000"/>
                    </a:solidFill>
                  </a:rPr>
                  <a:t>concordance PLUS indifference</a:t>
                </a:r>
                <a:r>
                  <a:rPr lang="en-US" sz="2500" dirty="0"/>
                  <a:t> matrix and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𝑒</m:t>
                        </m:r>
                      </m:e>
                      <m:sub>
                        <m:r>
                          <a:rPr lang="en-US" sz="2500" i="1">
                            <a:latin typeface="Cambria Math" panose="02040503050406030204" pitchFamily="18" charset="0"/>
                          </a:rPr>
                          <m:t>𝑘𝑙</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𝑓</m:t>
                        </m:r>
                      </m:e>
                      <m:sub>
                        <m:r>
                          <a:rPr lang="en-US" sz="2500" i="1">
                            <a:latin typeface="Cambria Math" panose="02040503050406030204" pitchFamily="18" charset="0"/>
                          </a:rPr>
                          <m:t>𝐶</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r>
                      <a:rPr lang="en-US" sz="2500" i="1">
                        <a:latin typeface="Cambria Math" panose="02040503050406030204" pitchFamily="18" charset="0"/>
                        <a:ea typeface="Cambria Math" panose="02040503050406030204" pitchFamily="18" charset="0"/>
                      </a:rPr>
                      <m:t>×</m:t>
                    </m:r>
                    <m:sSub>
                      <m:sSubPr>
                        <m:ctrlPr>
                          <a:rPr lang="en-US" sz="2500" i="1" smtClean="0">
                            <a:latin typeface="Cambria Math" panose="02040503050406030204" pitchFamily="18" charset="0"/>
                          </a:rPr>
                        </m:ctrlPr>
                      </m:sSubPr>
                      <m:e>
                        <m:r>
                          <a:rPr lang="en-US" sz="2500" b="0" i="1" smtClean="0">
                            <a:latin typeface="Cambria Math" panose="02040503050406030204" pitchFamily="18" charset="0"/>
                          </a:rPr>
                          <m:t>𝑔</m:t>
                        </m:r>
                      </m:e>
                      <m:sub>
                        <m:r>
                          <a:rPr lang="en-US" sz="2500" b="0" i="1" smtClean="0">
                            <a:latin typeface="Cambria Math" panose="02040503050406030204" pitchFamily="18" charset="0"/>
                          </a:rPr>
                          <m:t>𝐼</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oMath>
                </a14:m>
                <a:endParaRPr lang="en-US" sz="2500" baseline="-25000" dirty="0"/>
              </a:p>
              <a:p>
                <a:pPr>
                  <a:buFont typeface="Wingdings" panose="05000000000000000000" pitchFamily="2" charset="2"/>
                  <a:buChar char="§"/>
                </a:pPr>
                <a:r>
                  <a:rPr lang="en-US" sz="2500" b="1" dirty="0"/>
                  <a:t>E</a:t>
                </a:r>
                <a:r>
                  <a:rPr lang="en-US" sz="2500" baseline="-25000" dirty="0"/>
                  <a:t>CD</a:t>
                </a:r>
                <a:r>
                  <a:rPr lang="en-US" sz="2500" dirty="0"/>
                  <a:t> is the aggregate </a:t>
                </a:r>
                <a:r>
                  <a:rPr lang="en-US" sz="2500" b="1" dirty="0">
                    <a:solidFill>
                      <a:srgbClr val="FF0000"/>
                    </a:solidFill>
                  </a:rPr>
                  <a:t>concordance PLUS discordance</a:t>
                </a:r>
                <a:r>
                  <a:rPr lang="en-US" sz="2500" dirty="0"/>
                  <a:t> matrix and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𝑒</m:t>
                        </m:r>
                      </m:e>
                      <m:sub>
                        <m:r>
                          <a:rPr lang="en-US" sz="2500" i="1">
                            <a:latin typeface="Cambria Math" panose="02040503050406030204" pitchFamily="18" charset="0"/>
                          </a:rPr>
                          <m:t>𝑘𝑙</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𝑓</m:t>
                        </m:r>
                      </m:e>
                      <m:sub>
                        <m:r>
                          <a:rPr lang="en-US" sz="2500" i="1">
                            <a:latin typeface="Cambria Math" panose="02040503050406030204" pitchFamily="18" charset="0"/>
                          </a:rPr>
                          <m:t>𝐶</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0" i="1" smtClean="0">
                            <a:latin typeface="Cambria Math" panose="02040503050406030204" pitchFamily="18" charset="0"/>
                          </a:rPr>
                          <m:t>𝑔</m:t>
                        </m:r>
                      </m:e>
                      <m:sub>
                        <m:r>
                          <a:rPr lang="en-US" sz="2500" b="0" i="1" smtClean="0">
                            <a:latin typeface="Cambria Math" panose="02040503050406030204" pitchFamily="18" charset="0"/>
                          </a:rPr>
                          <m:t>𝐷</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oMath>
                </a14:m>
                <a:endParaRPr lang="en-US" sz="2500" baseline="-25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986" t="-182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3E67F69-6BCC-4AC5-9A1F-09B5607C71C3}"/>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1F7CAABB-484F-46DC-86B1-93185DAABCC4}"/>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36B82A12-6043-45AF-825F-2631E0D7444C}"/>
              </a:ext>
            </a:extLst>
          </p:cNvPr>
          <p:cNvSpPr>
            <a:spLocks noGrp="1"/>
          </p:cNvSpPr>
          <p:nvPr>
            <p:ph type="sldNum" sz="quarter" idx="12"/>
          </p:nvPr>
        </p:nvSpPr>
        <p:spPr/>
        <p:txBody>
          <a:bodyPr/>
          <a:lstStyle/>
          <a:p>
            <a:fld id="{9EE94C91-E7C7-4CA4-8153-EE2D68CBA75F}" type="slidenum">
              <a:rPr lang="en-US" smtClean="0"/>
              <a:t>77</a:t>
            </a:fld>
            <a:endParaRPr lang="en-US"/>
          </a:p>
        </p:txBody>
      </p:sp>
    </p:spTree>
    <p:extLst>
      <p:ext uri="{BB962C8B-B14F-4D97-AF65-F5344CB8AC3E}">
        <p14:creationId xmlns:p14="http://schemas.microsoft.com/office/powerpoint/2010/main" val="14805205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500" b="1" dirty="0">
                    <a:solidFill>
                      <a:srgbClr val="FF0000"/>
                    </a:solidFill>
                    <a:effectLst>
                      <a:outerShdw blurRad="38100" dist="38100" dir="2700000" algn="tl">
                        <a:srgbClr val="000000">
                          <a:alpha val="43137"/>
                        </a:srgbClr>
                      </a:outerShdw>
                    </a:effectLst>
                  </a:rPr>
                  <a:t>Step 6 (Determine the aggregate dominance/indifference/non-dominance matrices)</a:t>
                </a:r>
              </a:p>
              <a:p>
                <a:pPr marL="0" indent="0">
                  <a:buNone/>
                </a:pPr>
                <a:r>
                  <a:rPr lang="en-US" sz="2500" dirty="0"/>
                  <a:t>Denote the set of matrices as </a:t>
                </a:r>
                <a:r>
                  <a:rPr lang="en-US" sz="2500" b="1" dirty="0"/>
                  <a:t>E</a:t>
                </a:r>
                <a:r>
                  <a:rPr lang="en-US" sz="2500" baseline="-25000" dirty="0"/>
                  <a:t>I</a:t>
                </a:r>
                <a:r>
                  <a:rPr lang="en-US" sz="2500" dirty="0"/>
                  <a:t>, where</a:t>
                </a:r>
              </a:p>
              <a:p>
                <a:pPr>
                  <a:buFont typeface="Wingdings" panose="05000000000000000000" pitchFamily="2" charset="2"/>
                  <a:buChar char="§"/>
                </a:pPr>
                <a:r>
                  <a:rPr lang="en-US" sz="2500" b="1" dirty="0"/>
                  <a:t>E</a:t>
                </a:r>
                <a:r>
                  <a:rPr lang="en-US" sz="2500" baseline="-25000" dirty="0"/>
                  <a:t>IC</a:t>
                </a:r>
                <a:r>
                  <a:rPr lang="en-US" sz="2500" dirty="0"/>
                  <a:t> is the aggregate </a:t>
                </a:r>
                <a:r>
                  <a:rPr lang="en-US" sz="2500" b="1" dirty="0">
                    <a:solidFill>
                      <a:srgbClr val="FF0000"/>
                    </a:solidFill>
                  </a:rPr>
                  <a:t>indifference PLUS concordance</a:t>
                </a:r>
                <a:r>
                  <a:rPr lang="en-US" sz="2500" dirty="0"/>
                  <a:t> matrix and </a:t>
                </a:r>
                <a14:m>
                  <m:oMath xmlns:m="http://schemas.openxmlformats.org/officeDocument/2006/math">
                    <m:sSub>
                      <m:sSubPr>
                        <m:ctrlPr>
                          <a:rPr lang="en-US" sz="2500" i="1" smtClean="0">
                            <a:latin typeface="Cambria Math" panose="02040503050406030204" pitchFamily="18" charset="0"/>
                          </a:rPr>
                        </m:ctrlPr>
                      </m:sSubPr>
                      <m:e>
                        <m:r>
                          <a:rPr lang="en-US" sz="2500" b="0" i="1" smtClean="0">
                            <a:latin typeface="Cambria Math" panose="02040503050406030204" pitchFamily="18" charset="0"/>
                          </a:rPr>
                          <m:t>𝑒</m:t>
                        </m:r>
                      </m:e>
                      <m:sub>
                        <m:r>
                          <a:rPr lang="en-US" sz="2500" b="0" i="1" smtClean="0">
                            <a:latin typeface="Cambria Math" panose="02040503050406030204" pitchFamily="18" charset="0"/>
                          </a:rPr>
                          <m:t>𝑘𝑙</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b="0" i="1" smtClean="0">
                            <a:latin typeface="Cambria Math" panose="02040503050406030204" pitchFamily="18" charset="0"/>
                          </a:rPr>
                          <m:t>𝑓</m:t>
                        </m:r>
                      </m:e>
                      <m:sub>
                        <m:r>
                          <a:rPr lang="en-US" sz="2500" b="0" i="1" smtClean="0">
                            <a:latin typeface="Cambria Math" panose="02040503050406030204" pitchFamily="18" charset="0"/>
                          </a:rPr>
                          <m:t>𝐼</m:t>
                        </m:r>
                        <m:d>
                          <m:dPr>
                            <m:ctrlPr>
                              <a:rPr lang="en-US" sz="2500" b="0" i="1" smtClean="0">
                                <a:latin typeface="Cambria Math" panose="02040503050406030204" pitchFamily="18" charset="0"/>
                              </a:rPr>
                            </m:ctrlPr>
                          </m:dPr>
                          <m:e>
                            <m:r>
                              <a:rPr lang="en-US" sz="2500" i="1">
                                <a:latin typeface="Cambria Math" panose="02040503050406030204" pitchFamily="18" charset="0"/>
                              </a:rPr>
                              <m:t>𝑘𝑙</m:t>
                            </m:r>
                          </m:e>
                        </m:d>
                      </m:sub>
                    </m:sSub>
                    <m:r>
                      <a:rPr lang="en-US" sz="2500" i="1" smtClean="0">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0" i="1" smtClean="0">
                            <a:latin typeface="Cambria Math" panose="02040503050406030204" pitchFamily="18" charset="0"/>
                          </a:rPr>
                          <m:t>𝑔</m:t>
                        </m:r>
                      </m:e>
                      <m:sub>
                        <m:r>
                          <a:rPr lang="en-US" sz="2500" b="0" i="1" smtClean="0">
                            <a:latin typeface="Cambria Math" panose="02040503050406030204" pitchFamily="18" charset="0"/>
                          </a:rPr>
                          <m:t>𝐶</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oMath>
                </a14:m>
                <a:endParaRPr lang="en-US" sz="2500" dirty="0"/>
              </a:p>
              <a:p>
                <a:pPr>
                  <a:buFont typeface="Wingdings" panose="05000000000000000000" pitchFamily="2" charset="2"/>
                  <a:buChar char="§"/>
                </a:pPr>
                <a:r>
                  <a:rPr lang="en-US" sz="2500" b="1" dirty="0"/>
                  <a:t>E</a:t>
                </a:r>
                <a:r>
                  <a:rPr lang="en-US" sz="2500" baseline="-25000" dirty="0"/>
                  <a:t>II</a:t>
                </a:r>
                <a:r>
                  <a:rPr lang="en-US" sz="2500" dirty="0"/>
                  <a:t> is the aggregate </a:t>
                </a:r>
                <a:r>
                  <a:rPr lang="en-US" sz="2500" b="1" dirty="0">
                    <a:solidFill>
                      <a:srgbClr val="FF0000"/>
                    </a:solidFill>
                  </a:rPr>
                  <a:t>indifference PLUS indifference</a:t>
                </a:r>
                <a:r>
                  <a:rPr lang="en-US" sz="2500" dirty="0"/>
                  <a:t> matrix and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𝑒</m:t>
                        </m:r>
                      </m:e>
                      <m:sub>
                        <m:r>
                          <a:rPr lang="en-US" sz="2500" i="1">
                            <a:latin typeface="Cambria Math" panose="02040503050406030204" pitchFamily="18" charset="0"/>
                          </a:rPr>
                          <m:t>𝑘𝑙</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𝑓</m:t>
                        </m:r>
                      </m:e>
                      <m:sub>
                        <m:r>
                          <a:rPr lang="en-US" sz="2500" b="0" i="1" smtClean="0">
                            <a:latin typeface="Cambria Math" panose="02040503050406030204" pitchFamily="18" charset="0"/>
                          </a:rPr>
                          <m:t>𝐼</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r>
                      <a:rPr lang="en-US" sz="2500" i="1">
                        <a:latin typeface="Cambria Math" panose="02040503050406030204" pitchFamily="18" charset="0"/>
                        <a:ea typeface="Cambria Math" panose="02040503050406030204" pitchFamily="18" charset="0"/>
                      </a:rPr>
                      <m:t>×</m:t>
                    </m:r>
                    <m:sSub>
                      <m:sSubPr>
                        <m:ctrlPr>
                          <a:rPr lang="en-US" sz="2500" i="1" smtClean="0">
                            <a:latin typeface="Cambria Math" panose="02040503050406030204" pitchFamily="18" charset="0"/>
                          </a:rPr>
                        </m:ctrlPr>
                      </m:sSubPr>
                      <m:e>
                        <m:r>
                          <a:rPr lang="en-US" sz="2500" b="0" i="1" smtClean="0">
                            <a:latin typeface="Cambria Math" panose="02040503050406030204" pitchFamily="18" charset="0"/>
                          </a:rPr>
                          <m:t>𝑔</m:t>
                        </m:r>
                      </m:e>
                      <m:sub>
                        <m:r>
                          <a:rPr lang="en-US" sz="2500" b="0" i="1" smtClean="0">
                            <a:latin typeface="Cambria Math" panose="02040503050406030204" pitchFamily="18" charset="0"/>
                          </a:rPr>
                          <m:t>𝐼</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oMath>
                </a14:m>
                <a:endParaRPr lang="en-US" sz="2500" baseline="-25000" dirty="0"/>
              </a:p>
              <a:p>
                <a:pPr>
                  <a:buFont typeface="Wingdings" panose="05000000000000000000" pitchFamily="2" charset="2"/>
                  <a:buChar char="§"/>
                </a:pPr>
                <a:r>
                  <a:rPr lang="en-US" sz="2500" b="1" dirty="0"/>
                  <a:t>E</a:t>
                </a:r>
                <a:r>
                  <a:rPr lang="en-US" sz="2500" baseline="-25000" dirty="0"/>
                  <a:t>ID</a:t>
                </a:r>
                <a:r>
                  <a:rPr lang="en-US" sz="2500" dirty="0"/>
                  <a:t> is the aggregate </a:t>
                </a:r>
                <a:r>
                  <a:rPr lang="en-US" sz="2500" b="1" dirty="0">
                    <a:solidFill>
                      <a:srgbClr val="FF0000"/>
                    </a:solidFill>
                  </a:rPr>
                  <a:t>indifference PLUS discordance</a:t>
                </a:r>
                <a:r>
                  <a:rPr lang="en-US" sz="2500" dirty="0"/>
                  <a:t> matrix and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𝑒</m:t>
                        </m:r>
                      </m:e>
                      <m:sub>
                        <m:r>
                          <a:rPr lang="en-US" sz="2500" i="1">
                            <a:latin typeface="Cambria Math" panose="02040503050406030204" pitchFamily="18" charset="0"/>
                          </a:rPr>
                          <m:t>𝑘𝑙</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𝑓</m:t>
                        </m:r>
                      </m:e>
                      <m:sub>
                        <m:r>
                          <a:rPr lang="en-US" sz="2500" b="0" i="1" smtClean="0">
                            <a:latin typeface="Cambria Math" panose="02040503050406030204" pitchFamily="18" charset="0"/>
                          </a:rPr>
                          <m:t>𝐼</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0" i="1" smtClean="0">
                            <a:latin typeface="Cambria Math" panose="02040503050406030204" pitchFamily="18" charset="0"/>
                          </a:rPr>
                          <m:t>𝑔</m:t>
                        </m:r>
                      </m:e>
                      <m:sub>
                        <m:r>
                          <a:rPr lang="en-US" sz="2500" b="0" i="1" smtClean="0">
                            <a:latin typeface="Cambria Math" panose="02040503050406030204" pitchFamily="18" charset="0"/>
                          </a:rPr>
                          <m:t>𝐷</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oMath>
                </a14:m>
                <a:endParaRPr lang="en-US" sz="2500" baseline="-25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986" t="-196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EC64A34-44A5-4248-AA17-CDF9D68E5EA7}"/>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8D9A7E7D-F6F4-4BDD-960A-E39A083D61CA}"/>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30B10AF3-C126-4D6A-93E0-EC0E6CD983CB}"/>
              </a:ext>
            </a:extLst>
          </p:cNvPr>
          <p:cNvSpPr>
            <a:spLocks noGrp="1"/>
          </p:cNvSpPr>
          <p:nvPr>
            <p:ph type="sldNum" sz="quarter" idx="12"/>
          </p:nvPr>
        </p:nvSpPr>
        <p:spPr/>
        <p:txBody>
          <a:bodyPr/>
          <a:lstStyle/>
          <a:p>
            <a:fld id="{9EE94C91-E7C7-4CA4-8153-EE2D68CBA75F}" type="slidenum">
              <a:rPr lang="en-US" smtClean="0"/>
              <a:t>78</a:t>
            </a:fld>
            <a:endParaRPr lang="en-US"/>
          </a:p>
        </p:txBody>
      </p:sp>
    </p:spTree>
    <p:extLst>
      <p:ext uri="{BB962C8B-B14F-4D97-AF65-F5344CB8AC3E}">
        <p14:creationId xmlns:p14="http://schemas.microsoft.com/office/powerpoint/2010/main" val="19958722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500" b="1" dirty="0">
                    <a:solidFill>
                      <a:srgbClr val="FF0000"/>
                    </a:solidFill>
                    <a:effectLst>
                      <a:outerShdw blurRad="38100" dist="38100" dir="2700000" algn="tl">
                        <a:srgbClr val="000000">
                          <a:alpha val="43137"/>
                        </a:srgbClr>
                      </a:outerShdw>
                    </a:effectLst>
                  </a:rPr>
                  <a:t>Step 6 (Determine the aggregate dominance/indifference/non-dominance matrices)</a:t>
                </a:r>
              </a:p>
              <a:p>
                <a:pPr marL="0" indent="0" algn="just">
                  <a:buNone/>
                </a:pPr>
                <a:r>
                  <a:rPr lang="en-US" sz="2500" dirty="0"/>
                  <a:t>Denote the set of matrices as </a:t>
                </a:r>
                <a:r>
                  <a:rPr lang="en-US" sz="2500" b="1" dirty="0"/>
                  <a:t>E</a:t>
                </a:r>
                <a:r>
                  <a:rPr lang="en-US" sz="2500" baseline="-25000" dirty="0"/>
                  <a:t>D</a:t>
                </a:r>
                <a:r>
                  <a:rPr lang="en-US" sz="2500" dirty="0"/>
                  <a:t>, where</a:t>
                </a:r>
              </a:p>
              <a:p>
                <a:pPr>
                  <a:buFont typeface="Wingdings" panose="05000000000000000000" pitchFamily="2" charset="2"/>
                  <a:buChar char="§"/>
                </a:pPr>
                <a:r>
                  <a:rPr lang="en-US" sz="2500" b="1" dirty="0"/>
                  <a:t>E</a:t>
                </a:r>
                <a:r>
                  <a:rPr lang="en-US" sz="2500" baseline="-25000" dirty="0"/>
                  <a:t>DC</a:t>
                </a:r>
                <a:r>
                  <a:rPr lang="en-US" sz="2500" dirty="0"/>
                  <a:t> is the aggregate </a:t>
                </a:r>
                <a:r>
                  <a:rPr lang="en-US" sz="2500" b="1" dirty="0">
                    <a:solidFill>
                      <a:srgbClr val="FF0000"/>
                    </a:solidFill>
                  </a:rPr>
                  <a:t>discordance PLUS concordance</a:t>
                </a:r>
                <a:r>
                  <a:rPr lang="en-US" sz="2500" dirty="0"/>
                  <a:t> matrix and </a:t>
                </a:r>
                <a14:m>
                  <m:oMath xmlns:m="http://schemas.openxmlformats.org/officeDocument/2006/math">
                    <m:sSub>
                      <m:sSubPr>
                        <m:ctrlPr>
                          <a:rPr lang="en-US" sz="2500" i="1" smtClean="0">
                            <a:latin typeface="Cambria Math" panose="02040503050406030204" pitchFamily="18" charset="0"/>
                          </a:rPr>
                        </m:ctrlPr>
                      </m:sSubPr>
                      <m:e>
                        <m:r>
                          <a:rPr lang="en-US" sz="2500" b="0" i="1" smtClean="0">
                            <a:latin typeface="Cambria Math" panose="02040503050406030204" pitchFamily="18" charset="0"/>
                          </a:rPr>
                          <m:t>𝑒</m:t>
                        </m:r>
                      </m:e>
                      <m:sub>
                        <m:r>
                          <a:rPr lang="en-US" sz="2500" b="0" i="1" smtClean="0">
                            <a:latin typeface="Cambria Math" panose="02040503050406030204" pitchFamily="18" charset="0"/>
                          </a:rPr>
                          <m:t>𝑘𝑙</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b="0" i="1" smtClean="0">
                            <a:latin typeface="Cambria Math" panose="02040503050406030204" pitchFamily="18" charset="0"/>
                          </a:rPr>
                          <m:t>𝑓</m:t>
                        </m:r>
                      </m:e>
                      <m:sub>
                        <m:r>
                          <a:rPr lang="en-US" sz="2500" b="0" i="1" smtClean="0">
                            <a:latin typeface="Cambria Math" panose="02040503050406030204" pitchFamily="18" charset="0"/>
                          </a:rPr>
                          <m:t>𝐷</m:t>
                        </m:r>
                        <m:d>
                          <m:dPr>
                            <m:ctrlPr>
                              <a:rPr lang="en-US" sz="2500" b="0" i="1" smtClean="0">
                                <a:latin typeface="Cambria Math" panose="02040503050406030204" pitchFamily="18" charset="0"/>
                              </a:rPr>
                            </m:ctrlPr>
                          </m:dPr>
                          <m:e>
                            <m:r>
                              <a:rPr lang="en-US" sz="2500" i="1">
                                <a:latin typeface="Cambria Math" panose="02040503050406030204" pitchFamily="18" charset="0"/>
                              </a:rPr>
                              <m:t>𝑘𝑙</m:t>
                            </m:r>
                          </m:e>
                        </m:d>
                      </m:sub>
                    </m:sSub>
                    <m:r>
                      <a:rPr lang="en-US" sz="2500" i="1" smtClean="0">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0" i="1" smtClean="0">
                            <a:latin typeface="Cambria Math" panose="02040503050406030204" pitchFamily="18" charset="0"/>
                          </a:rPr>
                          <m:t>𝑔</m:t>
                        </m:r>
                      </m:e>
                      <m:sub>
                        <m:r>
                          <a:rPr lang="en-US" sz="2500" b="0" i="1" smtClean="0">
                            <a:latin typeface="Cambria Math" panose="02040503050406030204" pitchFamily="18" charset="0"/>
                          </a:rPr>
                          <m:t>𝐶</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oMath>
                </a14:m>
                <a:endParaRPr lang="en-US" sz="2500" dirty="0"/>
              </a:p>
              <a:p>
                <a:pPr>
                  <a:buFont typeface="Wingdings" panose="05000000000000000000" pitchFamily="2" charset="2"/>
                  <a:buChar char="§"/>
                </a:pPr>
                <a:r>
                  <a:rPr lang="en-US" sz="2500" b="1" dirty="0"/>
                  <a:t>E</a:t>
                </a:r>
                <a:r>
                  <a:rPr lang="en-US" sz="2500" baseline="-25000" dirty="0"/>
                  <a:t>DI</a:t>
                </a:r>
                <a:r>
                  <a:rPr lang="en-US" sz="2500" dirty="0"/>
                  <a:t> is the aggregate </a:t>
                </a:r>
                <a:r>
                  <a:rPr lang="en-US" sz="2500" b="1" dirty="0">
                    <a:solidFill>
                      <a:srgbClr val="FF0000"/>
                    </a:solidFill>
                  </a:rPr>
                  <a:t>discordance PLUS indifference</a:t>
                </a:r>
                <a:r>
                  <a:rPr lang="en-US" sz="2500" dirty="0"/>
                  <a:t> matrix and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𝑒</m:t>
                        </m:r>
                      </m:e>
                      <m:sub>
                        <m:r>
                          <a:rPr lang="en-US" sz="2500" i="1">
                            <a:latin typeface="Cambria Math" panose="02040503050406030204" pitchFamily="18" charset="0"/>
                          </a:rPr>
                          <m:t>𝑘𝑙</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𝑓</m:t>
                        </m:r>
                      </m:e>
                      <m:sub>
                        <m:r>
                          <a:rPr lang="en-US" sz="2500" b="0" i="1" smtClean="0">
                            <a:latin typeface="Cambria Math" panose="02040503050406030204" pitchFamily="18" charset="0"/>
                          </a:rPr>
                          <m:t>𝐷</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r>
                      <a:rPr lang="en-US" sz="2500" i="1">
                        <a:latin typeface="Cambria Math" panose="02040503050406030204" pitchFamily="18" charset="0"/>
                        <a:ea typeface="Cambria Math" panose="02040503050406030204" pitchFamily="18" charset="0"/>
                      </a:rPr>
                      <m:t>×</m:t>
                    </m:r>
                    <m:sSub>
                      <m:sSubPr>
                        <m:ctrlPr>
                          <a:rPr lang="en-US" sz="2500" i="1" smtClean="0">
                            <a:latin typeface="Cambria Math" panose="02040503050406030204" pitchFamily="18" charset="0"/>
                          </a:rPr>
                        </m:ctrlPr>
                      </m:sSubPr>
                      <m:e>
                        <m:r>
                          <a:rPr lang="en-US" sz="2500" b="0" i="1" smtClean="0">
                            <a:latin typeface="Cambria Math" panose="02040503050406030204" pitchFamily="18" charset="0"/>
                          </a:rPr>
                          <m:t>𝑔</m:t>
                        </m:r>
                      </m:e>
                      <m:sub>
                        <m:r>
                          <a:rPr lang="en-US" sz="2500" b="0" i="1" smtClean="0">
                            <a:latin typeface="Cambria Math" panose="02040503050406030204" pitchFamily="18" charset="0"/>
                          </a:rPr>
                          <m:t>𝐼</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oMath>
                </a14:m>
                <a:endParaRPr lang="en-US" sz="2500" baseline="-25000" dirty="0"/>
              </a:p>
              <a:p>
                <a:pPr>
                  <a:buFont typeface="Wingdings" panose="05000000000000000000" pitchFamily="2" charset="2"/>
                  <a:buChar char="§"/>
                </a:pPr>
                <a:r>
                  <a:rPr lang="en-US" sz="2500" b="1" dirty="0"/>
                  <a:t>E</a:t>
                </a:r>
                <a:r>
                  <a:rPr lang="en-US" sz="2500" baseline="-25000" dirty="0"/>
                  <a:t>DD</a:t>
                </a:r>
                <a:r>
                  <a:rPr lang="en-US" sz="2500" dirty="0"/>
                  <a:t> is the aggregate </a:t>
                </a:r>
                <a:r>
                  <a:rPr lang="en-US" sz="2500" b="1" dirty="0">
                    <a:solidFill>
                      <a:srgbClr val="FF0000"/>
                    </a:solidFill>
                  </a:rPr>
                  <a:t>discordance PLUS discordance</a:t>
                </a:r>
                <a:r>
                  <a:rPr lang="en-US" sz="2500" dirty="0"/>
                  <a:t> matrix and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𝑒</m:t>
                        </m:r>
                      </m:e>
                      <m:sub>
                        <m:r>
                          <a:rPr lang="en-US" sz="2500" i="1">
                            <a:latin typeface="Cambria Math" panose="02040503050406030204" pitchFamily="18" charset="0"/>
                          </a:rPr>
                          <m:t>𝑘𝑙</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𝑓</m:t>
                        </m:r>
                      </m:e>
                      <m:sub>
                        <m:r>
                          <a:rPr lang="en-US" sz="2500" b="0" i="1" smtClean="0">
                            <a:latin typeface="Cambria Math" panose="02040503050406030204" pitchFamily="18" charset="0"/>
                          </a:rPr>
                          <m:t>𝐷</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0" i="1" smtClean="0">
                            <a:latin typeface="Cambria Math" panose="02040503050406030204" pitchFamily="18" charset="0"/>
                          </a:rPr>
                          <m:t>𝑔</m:t>
                        </m:r>
                      </m:e>
                      <m:sub>
                        <m:r>
                          <a:rPr lang="en-US" sz="2500" b="0" i="1" smtClean="0">
                            <a:latin typeface="Cambria Math" panose="02040503050406030204" pitchFamily="18" charset="0"/>
                          </a:rPr>
                          <m:t>𝐷</m:t>
                        </m:r>
                        <m:d>
                          <m:dPr>
                            <m:ctrlPr>
                              <a:rPr lang="en-US" sz="2500" i="1">
                                <a:latin typeface="Cambria Math" panose="02040503050406030204" pitchFamily="18" charset="0"/>
                              </a:rPr>
                            </m:ctrlPr>
                          </m:dPr>
                          <m:e>
                            <m:r>
                              <a:rPr lang="en-US" sz="2500" i="1">
                                <a:latin typeface="Cambria Math" panose="02040503050406030204" pitchFamily="18" charset="0"/>
                              </a:rPr>
                              <m:t>𝑘𝑙</m:t>
                            </m:r>
                          </m:e>
                        </m:d>
                      </m:sub>
                    </m:sSub>
                  </m:oMath>
                </a14:m>
                <a:endParaRPr lang="en-US" sz="2500" baseline="-25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986" t="-196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5D7E83E-8E72-4732-A284-12C400A371B2}"/>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FE030887-17CA-4FBD-855D-D722D3D0C486}"/>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30030033-FD4D-4DC1-8661-49FA245C41B6}"/>
              </a:ext>
            </a:extLst>
          </p:cNvPr>
          <p:cNvSpPr>
            <a:spLocks noGrp="1"/>
          </p:cNvSpPr>
          <p:nvPr>
            <p:ph type="sldNum" sz="quarter" idx="12"/>
          </p:nvPr>
        </p:nvSpPr>
        <p:spPr/>
        <p:txBody>
          <a:bodyPr/>
          <a:lstStyle/>
          <a:p>
            <a:fld id="{9EE94C91-E7C7-4CA4-8153-EE2D68CBA75F}" type="slidenum">
              <a:rPr lang="en-US" smtClean="0"/>
              <a:t>79</a:t>
            </a:fld>
            <a:endParaRPr lang="en-US"/>
          </a:p>
        </p:txBody>
      </p:sp>
    </p:spTree>
    <p:extLst>
      <p:ext uri="{BB962C8B-B14F-4D97-AF65-F5344CB8AC3E}">
        <p14:creationId xmlns:p14="http://schemas.microsoft.com/office/powerpoint/2010/main" val="4279297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(contd..)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dirty="0"/>
                  <a:t>In ELECTRE one uses the concept of </a:t>
                </a:r>
                <a:r>
                  <a:rPr lang="en-US" b="1" dirty="0">
                    <a:solidFill>
                      <a:srgbClr val="FF0000"/>
                    </a:solidFill>
                  </a:rPr>
                  <a:t>concordance</a:t>
                </a:r>
                <a:r>
                  <a:rPr lang="en-US" dirty="0"/>
                  <a:t> and </a:t>
                </a:r>
                <a:r>
                  <a:rPr lang="en-US" b="1" dirty="0">
                    <a:solidFill>
                      <a:srgbClr val="FF0000"/>
                    </a:solidFill>
                  </a:rPr>
                  <a:t>discordance</a:t>
                </a:r>
                <a:r>
                  <a:rPr lang="en-US" dirty="0"/>
                  <a:t>, which is a sort of level of </a:t>
                </a:r>
                <a:r>
                  <a:rPr lang="en-US" b="1" dirty="0">
                    <a:solidFill>
                      <a:srgbClr val="FF0000"/>
                    </a:solidFill>
                  </a:rPr>
                  <a:t>liking</a:t>
                </a:r>
                <a:r>
                  <a:rPr lang="en-US" dirty="0"/>
                  <a:t> and </a:t>
                </a:r>
                <a:r>
                  <a:rPr lang="en-US" b="1" dirty="0">
                    <a:solidFill>
                      <a:srgbClr val="FF0000"/>
                    </a:solidFill>
                  </a:rPr>
                  <a:t>disliking</a:t>
                </a:r>
                <a:r>
                  <a:rPr lang="en-US" dirty="0"/>
                  <a:t> respectively, which one has when comparing two criteria based on his/her utility/net worth concept</a:t>
                </a:r>
              </a:p>
              <a:p>
                <a:pPr>
                  <a:buFont typeface="Wingdings" panose="05000000000000000000" pitchFamily="2" charset="2"/>
                  <a:buChar char="§"/>
                </a:pPr>
                <a:r>
                  <a:rPr lang="en-US" dirty="0"/>
                  <a:t>So if we say we like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𝑖</m:t>
                        </m:r>
                      </m:sub>
                    </m:sSub>
                  </m:oMath>
                </a14:m>
                <a:r>
                  <a:rPr lang="en-US" dirty="0"/>
                  <a:t> with respect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𝑗</m:t>
                        </m:r>
                      </m:sub>
                    </m:sSub>
                  </m:oMath>
                </a14:m>
                <a:r>
                  <a:rPr lang="en-US" dirty="0"/>
                  <a:t> when one chooses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𝑖</m:t>
                        </m:r>
                      </m:sub>
                    </m:sSub>
                  </m:oMath>
                </a14:m>
                <a:r>
                  <a:rPr lang="en-US" dirty="0"/>
                  <a:t> in place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𝑗</m:t>
                        </m:r>
                      </m:sub>
                    </m:sSub>
                  </m:oMath>
                </a14:m>
                <a:r>
                  <a:rPr lang="en-US" dirty="0"/>
                  <a:t> then one assigns some score or points to quantify this level of </a:t>
                </a:r>
                <a:r>
                  <a:rPr lang="en-US" b="1" dirty="0">
                    <a:solidFill>
                      <a:srgbClr val="FF0000"/>
                    </a:solidFill>
                  </a:rPr>
                  <a:t>liking</a:t>
                </a:r>
                <a:r>
                  <a:rPr lang="en-US" dirty="0"/>
                  <a:t> and this is the </a:t>
                </a:r>
                <a:r>
                  <a:rPr lang="en-US" b="1" dirty="0">
                    <a:solidFill>
                      <a:srgbClr val="FF0000"/>
                    </a:solidFill>
                  </a:rPr>
                  <a:t>concordance</a:t>
                </a:r>
                <a:r>
                  <a:rPr lang="en-US" dirty="0"/>
                  <a:t> level</a:t>
                </a:r>
              </a:p>
              <a:p>
                <a:pPr>
                  <a:buFont typeface="Wingdings" panose="05000000000000000000" pitchFamily="2" charset="2"/>
                  <a:buChar char="§"/>
                </a:pPr>
                <a:r>
                  <a:rPr lang="en-US" dirty="0"/>
                  <a:t>On the same basis if due to some reason one is forced to choose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𝑖</m:t>
                        </m:r>
                      </m:sub>
                    </m:sSub>
                  </m:oMath>
                </a14:m>
                <a:r>
                  <a:rPr lang="en-US" dirty="0"/>
                  <a:t> with respect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𝑗</m:t>
                        </m:r>
                      </m:sub>
                    </m:sSub>
                  </m:oMath>
                </a14:m>
                <a:r>
                  <a:rPr lang="en-US" dirty="0"/>
                  <a:t>, then that level of </a:t>
                </a:r>
                <a:r>
                  <a:rPr lang="en-US" b="1" dirty="0">
                    <a:solidFill>
                      <a:srgbClr val="FF0000"/>
                    </a:solidFill>
                  </a:rPr>
                  <a:t>disliking</a:t>
                </a:r>
                <a:r>
                  <a:rPr lang="en-US" dirty="0"/>
                  <a:t> is objectively stated using the concept of </a:t>
                </a:r>
                <a:r>
                  <a:rPr lang="en-US" b="1" dirty="0">
                    <a:solidFill>
                      <a:srgbClr val="FF0000"/>
                    </a:solidFill>
                  </a:rPr>
                  <a:t>discordance</a:t>
                </a:r>
                <a:endParaRPr lang="en-US" sz="4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43" t="-2241" r="-58" b="-266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8B9CCDD-5923-4F0B-AA89-E78F44D24337}"/>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8774D83F-7A3B-43FA-90BD-A9C628F9F9E3}"/>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477D9A7F-87B8-4F76-A6D9-EDD65C22AC8A}"/>
              </a:ext>
            </a:extLst>
          </p:cNvPr>
          <p:cNvSpPr>
            <a:spLocks noGrp="1"/>
          </p:cNvSpPr>
          <p:nvPr>
            <p:ph type="sldNum" sz="quarter" idx="12"/>
          </p:nvPr>
        </p:nvSpPr>
        <p:spPr/>
        <p:txBody>
          <a:bodyPr/>
          <a:lstStyle/>
          <a:p>
            <a:fld id="{9EE94C91-E7C7-4CA4-8153-EE2D68CBA75F}" type="slidenum">
              <a:rPr lang="en-US" smtClean="0"/>
              <a:t>8</a:t>
            </a:fld>
            <a:endParaRPr lang="en-US"/>
          </a:p>
        </p:txBody>
      </p:sp>
    </p:spTree>
    <p:extLst>
      <p:ext uri="{BB962C8B-B14F-4D97-AF65-F5344CB8AC3E}">
        <p14:creationId xmlns:p14="http://schemas.microsoft.com/office/powerpoint/2010/main" val="8790666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500" b="1" dirty="0">
                    <a:solidFill>
                      <a:srgbClr val="FF0000"/>
                    </a:solidFill>
                    <a:effectLst>
                      <a:outerShdw blurRad="38100" dist="38100" dir="2700000" algn="tl">
                        <a:srgbClr val="000000">
                          <a:alpha val="43137"/>
                        </a:srgbClr>
                      </a:outerShdw>
                    </a:effectLst>
                  </a:rPr>
                  <a:t>Step 6 (Determine the aggregate dominance/indifference/non-dominance matrices)</a:t>
                </a:r>
              </a:p>
              <a:p>
                <a:pPr marL="0" indent="0">
                  <a:buNone/>
                </a:pPr>
                <a:r>
                  <a:rPr lang="en-US" sz="2500" dirty="0"/>
                  <a:t>Thus </a:t>
                </a:r>
                <a:r>
                  <a:rPr lang="en-US" sz="2500" b="1" dirty="0"/>
                  <a:t>E</a:t>
                </a:r>
                <a:r>
                  <a:rPr lang="en-US" sz="2500" baseline="-25000" dirty="0"/>
                  <a:t>C</a:t>
                </a:r>
                <a:r>
                  <a:rPr lang="en-US" sz="2500" dirty="0"/>
                  <a:t> are</a:t>
                </a:r>
              </a:p>
              <a:p>
                <a:pPr>
                  <a:buFont typeface="Wingdings" panose="05000000000000000000" pitchFamily="2" charset="2"/>
                  <a:buChar char="§"/>
                </a:pPr>
                <a14:m>
                  <m:oMath xmlns:m="http://schemas.openxmlformats.org/officeDocument/2006/math">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𝐸</m:t>
                        </m:r>
                      </m:e>
                      <m:sub>
                        <m:r>
                          <a:rPr lang="en-US" sz="2500" b="0" i="1" smtClean="0">
                            <a:latin typeface="Cambria Math" panose="02040503050406030204" pitchFamily="18" charset="0"/>
                          </a:rPr>
                          <m:t>𝐶𝐶</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𝑭</m:t>
                        </m:r>
                      </m:e>
                      <m:sub>
                        <m:r>
                          <a:rPr lang="en-US" sz="2500" i="1">
                            <a:latin typeface="Cambria Math" panose="02040503050406030204" pitchFamily="18" charset="0"/>
                          </a:rPr>
                          <m:t>𝐶</m:t>
                        </m:r>
                      </m:sub>
                    </m:sSub>
                    <m:r>
                      <a:rPr lang="en-US" sz="2500" i="1" smtClean="0">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𝑮</m:t>
                        </m:r>
                      </m:e>
                      <m:sub>
                        <m:r>
                          <a:rPr lang="en-US" sz="2500" i="1">
                            <a:latin typeface="Cambria Math" panose="02040503050406030204" pitchFamily="18" charset="0"/>
                          </a:rPr>
                          <m:t>𝐶</m:t>
                        </m:r>
                      </m:sub>
                    </m:sSub>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i="1">
                                  <a:latin typeface="Cambria Math" panose="02040503050406030204" pitchFamily="18" charset="0"/>
                                </a:rPr>
                                <m:t>−</m:t>
                              </m:r>
                            </m:e>
                          </m:mr>
                          <m:mr>
                            <m:e>
                              <m: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m:t>
                              </m:r>
                            </m:e>
                          </m:mr>
                        </m:m>
                      </m:e>
                    </m:d>
                    <m:r>
                      <a:rPr lang="en-US" sz="2500" i="1">
                        <a:latin typeface="Cambria Math" panose="02040503050406030204" pitchFamily="18" charset="0"/>
                        <a:ea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i="1">
                                  <a:latin typeface="Cambria Math" panose="02040503050406030204" pitchFamily="18" charset="0"/>
                                </a:rPr>
                                <m:t>0</m:t>
                              </m:r>
                            </m:e>
                          </m:mr>
                          <m:mr>
                            <m:e>
                              <m:r>
                                <a:rPr lang="en-US" sz="2500" i="1">
                                  <a:latin typeface="Cambria Math" panose="02040503050406030204" pitchFamily="18" charset="0"/>
                                </a:rPr>
                                <m:t>0</m:t>
                              </m:r>
                            </m:e>
                            <m:e>
                              <m:r>
                                <a:rPr lang="en-US" sz="2500" i="1">
                                  <a:latin typeface="Cambria Math" panose="02040503050406030204" pitchFamily="18" charset="0"/>
                                </a:rPr>
                                <m:t>1</m:t>
                              </m:r>
                            </m:e>
                            <m:e>
                              <m:r>
                                <a:rPr lang="en-US" sz="2500" i="1">
                                  <a:latin typeface="Cambria Math" panose="02040503050406030204" pitchFamily="18" charset="0"/>
                                </a:rPr>
                                <m:t>−</m:t>
                              </m:r>
                            </m:e>
                          </m:mr>
                        </m:m>
                      </m:e>
                    </m:d>
                    <m:r>
                      <a:rPr lang="en-US" sz="2500" b="0" i="1" smtClean="0">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i="1">
                                  <a:latin typeface="Cambria Math" panose="02040503050406030204" pitchFamily="18" charset="0"/>
                                </a:rPr>
                                <m:t>1</m:t>
                              </m:r>
                            </m:e>
                            <m:e>
                              <m:r>
                                <a:rPr lang="en-US" sz="2500" b="0" i="1" smtClean="0">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i="1">
                                  <a:latin typeface="Cambria Math" panose="02040503050406030204" pitchFamily="18" charset="0"/>
                                </a:rPr>
                                <m:t>1</m:t>
                              </m:r>
                            </m:e>
                            <m:e>
                              <m:r>
                                <a:rPr lang="en-US" sz="2500" i="1">
                                  <a:latin typeface="Cambria Math" panose="02040503050406030204" pitchFamily="18" charset="0"/>
                                </a:rPr>
                                <m:t>−</m:t>
                              </m:r>
                            </m:e>
                          </m:mr>
                        </m:m>
                      </m:e>
                    </m:d>
                  </m:oMath>
                </a14:m>
                <a:endParaRPr lang="en-US" sz="2500" dirty="0"/>
              </a:p>
              <a:p>
                <a:pPr>
                  <a:buFont typeface="Wingdings" panose="05000000000000000000" pitchFamily="2" charset="2"/>
                  <a:buChar char="§"/>
                </a:pP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𝐸</m:t>
                        </m:r>
                      </m:e>
                      <m:sub>
                        <m:r>
                          <a:rPr lang="en-US" sz="2500" i="1">
                            <a:latin typeface="Cambria Math" panose="02040503050406030204" pitchFamily="18" charset="0"/>
                          </a:rPr>
                          <m:t>𝐶</m:t>
                        </m:r>
                        <m:r>
                          <a:rPr lang="en-US" sz="2500" b="0" i="1" smtClean="0">
                            <a:latin typeface="Cambria Math" panose="02040503050406030204" pitchFamily="18" charset="0"/>
                          </a:rPr>
                          <m:t>𝐼</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𝑭</m:t>
                        </m:r>
                      </m:e>
                      <m:sub>
                        <m:r>
                          <a:rPr lang="en-US" sz="2500" i="1">
                            <a:latin typeface="Cambria Math" panose="02040503050406030204" pitchFamily="18" charset="0"/>
                          </a:rPr>
                          <m:t>𝐶</m:t>
                        </m:r>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𝑮</m:t>
                        </m:r>
                      </m:e>
                      <m:sub>
                        <m:r>
                          <a:rPr lang="en-US" sz="2500" b="0" i="1" smtClean="0">
                            <a:latin typeface="Cambria Math" panose="02040503050406030204" pitchFamily="18" charset="0"/>
                          </a:rPr>
                          <m:t>𝐼</m:t>
                        </m:r>
                      </m:sub>
                    </m:sSub>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i="1">
                                  <a:latin typeface="Cambria Math" panose="02040503050406030204" pitchFamily="18" charset="0"/>
                                </a:rPr>
                                <m:t>−</m:t>
                              </m:r>
                            </m:e>
                          </m:mr>
                          <m:mr>
                            <m:e>
                              <m: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m:t>
                              </m:r>
                            </m:e>
                          </m:mr>
                        </m:m>
                      </m:e>
                    </m:d>
                    <m:r>
                      <a:rPr lang="en-US" sz="2500" i="1">
                        <a:latin typeface="Cambria Math" panose="02040503050406030204" pitchFamily="18" charset="0"/>
                        <a:ea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a:rPr lang="en-US" sz="2500" i="1">
                                  <a:latin typeface="Cambria Math" panose="02040503050406030204" pitchFamily="18" charset="0"/>
                                </a:rPr>
                                <m:t>−</m:t>
                              </m:r>
                            </m:e>
                            <m:e>
                              <m:r>
                                <a:rPr lang="en-US" sz="2500" i="1">
                                  <a:latin typeface="Cambria Math" panose="02040503050406030204" pitchFamily="18" charset="0"/>
                                </a:rPr>
                                <m:t>0</m:t>
                              </m:r>
                            </m:e>
                            <m:e>
                              <m:r>
                                <a:rPr lang="en-US" sz="2500" i="1">
                                  <a:latin typeface="Cambria Math" panose="02040503050406030204" pitchFamily="18" charset="0"/>
                                </a:rPr>
                                <m:t>1</m:t>
                              </m:r>
                            </m:e>
                          </m:mr>
                          <m:mr>
                            <m:e>
                              <m:r>
                                <a:rPr lang="en-US" sz="2500" i="1">
                                  <a:latin typeface="Cambria Math" panose="02040503050406030204" pitchFamily="18" charset="0"/>
                                </a:rPr>
                                <m:t>0</m:t>
                              </m:r>
                            </m:e>
                            <m:e>
                              <m:r>
                                <a:rPr lang="en-US" sz="2500" i="1">
                                  <a:latin typeface="Cambria Math" panose="02040503050406030204" pitchFamily="18" charset="0"/>
                                </a:rPr>
                                <m:t>−</m:t>
                              </m:r>
                            </m:e>
                            <m:e>
                              <m:r>
                                <a:rPr lang="en-US" sz="2500" i="1">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0</m:t>
                              </m:r>
                            </m:e>
                            <m:e>
                              <m:r>
                                <a:rPr lang="en-US" sz="2500" i="1">
                                  <a:latin typeface="Cambria Math" panose="02040503050406030204" pitchFamily="18" charset="0"/>
                                </a:rPr>
                                <m:t>−</m:t>
                              </m:r>
                            </m:e>
                          </m:mr>
                        </m:m>
                      </m:e>
                    </m:d>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b="0" i="1" smtClean="0">
                                  <a:latin typeface="Cambria Math" panose="02040503050406030204" pitchFamily="18" charset="0"/>
                                </a:rPr>
                                <m:t>0</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i="1">
                                  <a:latin typeface="Cambria Math" panose="02040503050406030204" pitchFamily="18" charset="0"/>
                                </a:rPr>
                                <m:t>−</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b="0" i="1" smtClean="0">
                                  <a:latin typeface="Cambria Math" panose="02040503050406030204" pitchFamily="18" charset="0"/>
                                </a:rPr>
                                <m:t>0</m:t>
                              </m:r>
                            </m:e>
                            <m:e>
                              <m:r>
                                <a:rPr lang="en-US" sz="2500" i="1">
                                  <a:latin typeface="Cambria Math" panose="02040503050406030204" pitchFamily="18" charset="0"/>
                                </a:rPr>
                                <m:t>−</m:t>
                              </m:r>
                            </m:e>
                          </m:mr>
                        </m:m>
                      </m:e>
                    </m:d>
                  </m:oMath>
                </a14:m>
                <a:endParaRPr lang="en-US" sz="2500" dirty="0"/>
              </a:p>
              <a:p>
                <a:pPr>
                  <a:buFont typeface="Wingdings" panose="05000000000000000000" pitchFamily="2" charset="2"/>
                  <a:buChar char="§"/>
                </a:pP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𝐸</m:t>
                        </m:r>
                      </m:e>
                      <m:sub>
                        <m:r>
                          <a:rPr lang="en-US" sz="2500" i="1">
                            <a:latin typeface="Cambria Math" panose="02040503050406030204" pitchFamily="18" charset="0"/>
                          </a:rPr>
                          <m:t>𝐶</m:t>
                        </m:r>
                        <m:r>
                          <a:rPr lang="en-US" sz="2500" b="0" i="1" smtClean="0">
                            <a:latin typeface="Cambria Math" panose="02040503050406030204" pitchFamily="18" charset="0"/>
                          </a:rPr>
                          <m:t>𝐷</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𝑭</m:t>
                        </m:r>
                      </m:e>
                      <m:sub>
                        <m:r>
                          <a:rPr lang="en-US" sz="2500" i="1">
                            <a:latin typeface="Cambria Math" panose="02040503050406030204" pitchFamily="18" charset="0"/>
                          </a:rPr>
                          <m:t>𝐶</m:t>
                        </m:r>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𝑮</m:t>
                        </m:r>
                      </m:e>
                      <m:sub>
                        <m:r>
                          <a:rPr lang="en-US" sz="2500" b="0" i="1" smtClean="0">
                            <a:latin typeface="Cambria Math" panose="02040503050406030204" pitchFamily="18" charset="0"/>
                          </a:rPr>
                          <m:t>𝐷</m:t>
                        </m:r>
                      </m:sub>
                    </m:sSub>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i="1">
                                  <a:latin typeface="Cambria Math" panose="02040503050406030204" pitchFamily="18" charset="0"/>
                                </a:rPr>
                                <m:t>−</m:t>
                              </m:r>
                            </m:e>
                          </m:mr>
                          <m:mr>
                            <m:e>
                              <m: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m:t>
                              </m:r>
                            </m:e>
                          </m:mr>
                        </m:m>
                      </m:e>
                    </m:d>
                    <m:r>
                      <a:rPr lang="en-US" sz="2500" i="1">
                        <a:latin typeface="Cambria Math" panose="02040503050406030204" pitchFamily="18" charset="0"/>
                        <a:ea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i="1">
                                  <a:latin typeface="Cambria Math" panose="02040503050406030204" pitchFamily="18" charset="0"/>
                                </a:rPr>
                                <m:t>1</m:t>
                              </m:r>
                            </m:e>
                          </m:mr>
                          <m:mr>
                            <m:e>
                              <m:r>
                                <a:rPr lang="en-US" sz="2500" i="1">
                                  <a:latin typeface="Cambria Math" panose="02040503050406030204" pitchFamily="18" charset="0"/>
                                </a:rPr>
                                <m:t>0</m:t>
                              </m:r>
                            </m:e>
                            <m:e>
                              <m:r>
                                <a:rPr lang="en-US" sz="2500" i="1">
                                  <a:latin typeface="Cambria Math" panose="02040503050406030204" pitchFamily="18" charset="0"/>
                                </a:rPr>
                                <m:t>0</m:t>
                              </m:r>
                            </m:e>
                            <m:e>
                              <m:r>
                                <a:rPr lang="en-US" sz="2500" i="1">
                                  <a:latin typeface="Cambria Math" panose="02040503050406030204" pitchFamily="18" charset="0"/>
                                </a:rPr>
                                <m:t>−</m:t>
                              </m:r>
                            </m:e>
                          </m:mr>
                        </m:m>
                      </m:e>
                    </m:d>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i="1">
                                  <a:latin typeface="Cambria Math" panose="02040503050406030204" pitchFamily="18" charset="0"/>
                                </a:rPr>
                                <m:t>1</m:t>
                              </m:r>
                            </m:e>
                            <m:e>
                              <m:r>
                                <a:rPr lang="en-US" sz="2500" b="0" i="1" smtClean="0">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b="0" i="1" smtClean="0">
                                  <a:latin typeface="Cambria Math" panose="02040503050406030204" pitchFamily="18" charset="0"/>
                                </a:rPr>
                                <m:t>0</m:t>
                              </m:r>
                            </m:e>
                            <m:e>
                              <m:r>
                                <a:rPr lang="en-US" sz="2500" i="1">
                                  <a:latin typeface="Cambria Math" panose="02040503050406030204" pitchFamily="18" charset="0"/>
                                </a:rPr>
                                <m:t>−</m:t>
                              </m:r>
                            </m:e>
                          </m:mr>
                        </m:m>
                      </m:e>
                    </m:d>
                  </m:oMath>
                </a14:m>
                <a:endParaRPr lang="en-US" sz="25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986" t="-196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A3BD1AF-34B4-4401-8C13-F42E45C467E6}"/>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7358B950-05CE-497C-BD36-693E3F6DE562}"/>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3DFB5B92-35FF-4642-BA8E-319CE075229B}"/>
              </a:ext>
            </a:extLst>
          </p:cNvPr>
          <p:cNvSpPr>
            <a:spLocks noGrp="1"/>
          </p:cNvSpPr>
          <p:nvPr>
            <p:ph type="sldNum" sz="quarter" idx="12"/>
          </p:nvPr>
        </p:nvSpPr>
        <p:spPr/>
        <p:txBody>
          <a:bodyPr/>
          <a:lstStyle/>
          <a:p>
            <a:fld id="{9EE94C91-E7C7-4CA4-8153-EE2D68CBA75F}" type="slidenum">
              <a:rPr lang="en-US" smtClean="0"/>
              <a:t>80</a:t>
            </a:fld>
            <a:endParaRPr lang="en-US"/>
          </a:p>
        </p:txBody>
      </p:sp>
    </p:spTree>
    <p:extLst>
      <p:ext uri="{BB962C8B-B14F-4D97-AF65-F5344CB8AC3E}">
        <p14:creationId xmlns:p14="http://schemas.microsoft.com/office/powerpoint/2010/main" val="15312653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500" b="1" dirty="0">
                    <a:solidFill>
                      <a:srgbClr val="FF0000"/>
                    </a:solidFill>
                    <a:effectLst>
                      <a:outerShdw blurRad="38100" dist="38100" dir="2700000" algn="tl">
                        <a:srgbClr val="000000">
                          <a:alpha val="43137"/>
                        </a:srgbClr>
                      </a:outerShdw>
                    </a:effectLst>
                  </a:rPr>
                  <a:t>Step 6 (Determine the aggregate dominance/indifference/non-dominance matrices)</a:t>
                </a:r>
              </a:p>
              <a:p>
                <a:pPr marL="0" indent="0">
                  <a:buNone/>
                </a:pPr>
                <a:r>
                  <a:rPr lang="en-US" sz="2500" dirty="0"/>
                  <a:t>Thus </a:t>
                </a:r>
                <a:r>
                  <a:rPr lang="en-US" sz="2500" b="1" dirty="0"/>
                  <a:t>E</a:t>
                </a:r>
                <a:r>
                  <a:rPr lang="en-US" sz="2500" baseline="-25000" dirty="0"/>
                  <a:t>I</a:t>
                </a:r>
                <a:r>
                  <a:rPr lang="en-US" sz="2500" dirty="0"/>
                  <a:t> are</a:t>
                </a:r>
              </a:p>
              <a:p>
                <a:pPr>
                  <a:buFont typeface="Wingdings" panose="05000000000000000000" pitchFamily="2" charset="2"/>
                  <a:buChar char="§"/>
                </a:pPr>
                <a14:m>
                  <m:oMath xmlns:m="http://schemas.openxmlformats.org/officeDocument/2006/math">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𝐸</m:t>
                        </m:r>
                      </m:e>
                      <m:sub>
                        <m:r>
                          <a:rPr lang="en-US" sz="2500" b="0" i="1" smtClean="0">
                            <a:latin typeface="Cambria Math" panose="02040503050406030204" pitchFamily="18" charset="0"/>
                          </a:rPr>
                          <m:t>𝐼𝐶</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𝑭</m:t>
                        </m:r>
                      </m:e>
                      <m:sub>
                        <m:r>
                          <a:rPr lang="en-US" sz="2500" b="0" i="1" smtClean="0">
                            <a:latin typeface="Cambria Math" panose="02040503050406030204" pitchFamily="18" charset="0"/>
                          </a:rPr>
                          <m:t>𝐼</m:t>
                        </m:r>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𝑮</m:t>
                        </m:r>
                      </m:e>
                      <m:sub>
                        <m:r>
                          <a:rPr lang="en-US" sz="2500" i="1">
                            <a:latin typeface="Cambria Math" panose="02040503050406030204" pitchFamily="18" charset="0"/>
                          </a:rPr>
                          <m:t>𝐶</m:t>
                        </m:r>
                      </m:sub>
                    </m:sSub>
                    <m:r>
                      <a:rPr lang="en-US" sz="2500" i="1">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i="1">
                                  <a:latin typeface="Cambria Math" panose="02040503050406030204" pitchFamily="18" charset="0"/>
                                </a:rPr>
                                <m:t>0</m:t>
                              </m:r>
                            </m:e>
                            <m:e>
                              <m:r>
                                <a:rPr lang="en-US" sz="2400" i="1">
                                  <a:latin typeface="Cambria Math" panose="02040503050406030204" pitchFamily="18" charset="0"/>
                                </a:rPr>
                                <m:t>1</m:t>
                              </m:r>
                            </m:e>
                          </m:mr>
                          <m:mr>
                            <m:e>
                              <m:r>
                                <a:rPr lang="en-US" sz="2400" i="1">
                                  <a:latin typeface="Cambria Math" panose="02040503050406030204" pitchFamily="18" charset="0"/>
                                </a:rPr>
                                <m:t>0</m:t>
                              </m:r>
                            </m:e>
                            <m:e>
                              <m:r>
                                <a:rPr lang="en-US" sz="2400" i="1">
                                  <a:latin typeface="Cambria Math" panose="02040503050406030204" pitchFamily="18" charset="0"/>
                                </a:rPr>
                                <m:t>1</m:t>
                              </m:r>
                            </m:e>
                            <m:e>
                              <m:r>
                                <a:rPr lang="en-US" sz="2400" i="1">
                                  <a:latin typeface="Cambria Math" panose="02040503050406030204" pitchFamily="18" charset="0"/>
                                </a:rPr>
                                <m:t>0</m:t>
                              </m:r>
                            </m:e>
                          </m:mr>
                          <m:mr>
                            <m:e>
                              <m:r>
                                <a:rPr lang="en-US" sz="2400" i="1">
                                  <a:latin typeface="Cambria Math" panose="02040503050406030204" pitchFamily="18" charset="0"/>
                                </a:rPr>
                                <m:t>1</m:t>
                              </m:r>
                            </m:e>
                            <m:e>
                              <m:r>
                                <a:rPr lang="en-US" sz="2400" i="1">
                                  <a:latin typeface="Cambria Math" panose="02040503050406030204" pitchFamily="18" charset="0"/>
                                </a:rPr>
                                <m:t>0</m:t>
                              </m:r>
                            </m:e>
                            <m:e>
                              <m:r>
                                <a:rPr lang="en-US" sz="2400" i="1">
                                  <a:latin typeface="Cambria Math" panose="02040503050406030204" pitchFamily="18" charset="0"/>
                                </a:rPr>
                                <m:t>1</m:t>
                              </m:r>
                            </m:e>
                          </m:mr>
                        </m:m>
                      </m:e>
                    </m:d>
                    <m:r>
                      <a:rPr lang="en-US" sz="2500" i="1">
                        <a:latin typeface="Cambria Math" panose="02040503050406030204" pitchFamily="18" charset="0"/>
                        <a:ea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m:rPr>
                                  <m:brk m:alnAt="7"/>
                                </m:rPr>
                                <a:rPr lang="en-US" sz="2400" i="1">
                                  <a:latin typeface="Cambria Math" panose="02040503050406030204" pitchFamily="18" charset="0"/>
                                </a:rPr>
                                <m:t>−</m:t>
                              </m:r>
                            </m:e>
                            <m:e>
                              <m:r>
                                <a:rPr lang="en-US" sz="2400" i="1">
                                  <a:latin typeface="Cambria Math" panose="02040503050406030204" pitchFamily="18" charset="0"/>
                                </a:rPr>
                                <m:t>1</m:t>
                              </m:r>
                            </m:e>
                            <m:e>
                              <m:r>
                                <a:rPr lang="en-US" sz="2400" i="1">
                                  <a:latin typeface="Cambria Math" panose="02040503050406030204" pitchFamily="18" charset="0"/>
                                </a:rPr>
                                <m:t>0</m:t>
                              </m:r>
                            </m:e>
                          </m:mr>
                          <m:mr>
                            <m:e>
                              <m:r>
                                <a:rPr lang="en-US" sz="2400" i="1">
                                  <a:latin typeface="Cambria Math" panose="02040503050406030204" pitchFamily="18" charset="0"/>
                                </a:rPr>
                                <m:t>1</m:t>
                              </m:r>
                            </m:e>
                            <m:e>
                              <m:r>
                                <a:rPr lang="en-US" sz="2400" i="1">
                                  <a:latin typeface="Cambria Math" panose="02040503050406030204" pitchFamily="18" charset="0"/>
                                </a:rPr>
                                <m:t>−</m:t>
                              </m:r>
                            </m:e>
                            <m:e>
                              <m:r>
                                <a:rPr lang="en-US" sz="2400" i="1">
                                  <a:latin typeface="Cambria Math" panose="02040503050406030204" pitchFamily="18" charset="0"/>
                                </a:rPr>
                                <m:t>0</m:t>
                              </m:r>
                            </m:e>
                          </m:mr>
                          <m:mr>
                            <m:e>
                              <m:r>
                                <a:rPr lang="en-US" sz="2400" i="1">
                                  <a:latin typeface="Cambria Math" panose="02040503050406030204" pitchFamily="18" charset="0"/>
                                </a:rPr>
                                <m:t>0</m:t>
                              </m:r>
                            </m:e>
                            <m:e>
                              <m:r>
                                <a:rPr lang="en-US" sz="2400" i="1">
                                  <a:latin typeface="Cambria Math" panose="02040503050406030204" pitchFamily="18" charset="0"/>
                                </a:rPr>
                                <m:t>1</m:t>
                              </m:r>
                            </m:e>
                            <m:e>
                              <m:r>
                                <a:rPr lang="en-US" sz="2400" i="1">
                                  <a:latin typeface="Cambria Math" panose="02040503050406030204" pitchFamily="18" charset="0"/>
                                </a:rPr>
                                <m:t>−</m:t>
                              </m:r>
                            </m:e>
                          </m:mr>
                        </m:m>
                      </m:e>
                    </m:d>
                    <m:r>
                      <a:rPr lang="en-US" sz="2500" b="0" i="1" smtClean="0">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b="0" i="1" smtClean="0">
                                  <a:latin typeface="Cambria Math" panose="02040503050406030204" pitchFamily="18" charset="0"/>
                                </a:rPr>
                                <m:t>0</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i="1">
                                  <a:latin typeface="Cambria Math" panose="02040503050406030204" pitchFamily="18" charset="0"/>
                                </a:rPr>
                                <m:t>−</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b="0" i="1" smtClean="0">
                                  <a:latin typeface="Cambria Math" panose="02040503050406030204" pitchFamily="18" charset="0"/>
                                </a:rPr>
                                <m:t>0</m:t>
                              </m:r>
                            </m:e>
                            <m:e>
                              <m:r>
                                <a:rPr lang="en-US" sz="2500" i="1">
                                  <a:latin typeface="Cambria Math" panose="02040503050406030204" pitchFamily="18" charset="0"/>
                                </a:rPr>
                                <m:t>−</m:t>
                              </m:r>
                            </m:e>
                          </m:mr>
                        </m:m>
                      </m:e>
                    </m:d>
                  </m:oMath>
                </a14:m>
                <a:endParaRPr lang="en-US" sz="2500" dirty="0"/>
              </a:p>
              <a:p>
                <a:pPr>
                  <a:buFont typeface="Wingdings" panose="05000000000000000000" pitchFamily="2" charset="2"/>
                  <a:buChar char="§"/>
                </a:pP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𝐸</m:t>
                        </m:r>
                      </m:e>
                      <m:sub>
                        <m:r>
                          <a:rPr lang="en-US" sz="2500" b="0" i="1" smtClean="0">
                            <a:latin typeface="Cambria Math" panose="02040503050406030204" pitchFamily="18" charset="0"/>
                          </a:rPr>
                          <m:t>𝐼𝐼</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𝑭</m:t>
                        </m:r>
                      </m:e>
                      <m:sub>
                        <m:r>
                          <a:rPr lang="en-US" sz="2500" b="0" i="1" smtClean="0">
                            <a:latin typeface="Cambria Math" panose="02040503050406030204" pitchFamily="18" charset="0"/>
                          </a:rPr>
                          <m:t>𝐼</m:t>
                        </m:r>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𝑮</m:t>
                        </m:r>
                      </m:e>
                      <m:sub>
                        <m:r>
                          <a:rPr lang="en-US" sz="2500" b="0" i="1" smtClean="0">
                            <a:latin typeface="Cambria Math" panose="02040503050406030204" pitchFamily="18" charset="0"/>
                          </a:rPr>
                          <m:t>𝐼</m:t>
                        </m:r>
                      </m:sub>
                    </m:sSub>
                    <m:r>
                      <a:rPr lang="en-US" sz="2500" i="1">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i="1">
                                  <a:latin typeface="Cambria Math" panose="02040503050406030204" pitchFamily="18" charset="0"/>
                                </a:rPr>
                                <m:t>0</m:t>
                              </m:r>
                            </m:e>
                            <m:e>
                              <m:r>
                                <a:rPr lang="en-US" sz="2400" i="1">
                                  <a:latin typeface="Cambria Math" panose="02040503050406030204" pitchFamily="18" charset="0"/>
                                </a:rPr>
                                <m:t>1</m:t>
                              </m:r>
                            </m:e>
                          </m:mr>
                          <m:mr>
                            <m:e>
                              <m:r>
                                <a:rPr lang="en-US" sz="2400" i="1">
                                  <a:latin typeface="Cambria Math" panose="02040503050406030204" pitchFamily="18" charset="0"/>
                                </a:rPr>
                                <m:t>0</m:t>
                              </m:r>
                            </m:e>
                            <m:e>
                              <m:r>
                                <a:rPr lang="en-US" sz="2400" i="1">
                                  <a:latin typeface="Cambria Math" panose="02040503050406030204" pitchFamily="18" charset="0"/>
                                </a:rPr>
                                <m:t>1</m:t>
                              </m:r>
                            </m:e>
                            <m:e>
                              <m:r>
                                <a:rPr lang="en-US" sz="2400" i="1">
                                  <a:latin typeface="Cambria Math" panose="02040503050406030204" pitchFamily="18" charset="0"/>
                                </a:rPr>
                                <m:t>0</m:t>
                              </m:r>
                            </m:e>
                          </m:mr>
                          <m:mr>
                            <m:e>
                              <m:r>
                                <a:rPr lang="en-US" sz="2400" i="1">
                                  <a:latin typeface="Cambria Math" panose="02040503050406030204" pitchFamily="18" charset="0"/>
                                </a:rPr>
                                <m:t>1</m:t>
                              </m:r>
                            </m:e>
                            <m:e>
                              <m:r>
                                <a:rPr lang="en-US" sz="2400" i="1">
                                  <a:latin typeface="Cambria Math" panose="02040503050406030204" pitchFamily="18" charset="0"/>
                                </a:rPr>
                                <m:t>0</m:t>
                              </m:r>
                            </m:e>
                            <m:e>
                              <m:r>
                                <a:rPr lang="en-US" sz="2400" i="1">
                                  <a:latin typeface="Cambria Math" panose="02040503050406030204" pitchFamily="18" charset="0"/>
                                </a:rPr>
                                <m:t>1</m:t>
                              </m:r>
                            </m:e>
                          </m:mr>
                        </m:m>
                      </m:e>
                    </m:d>
                    <m:r>
                      <a:rPr lang="en-US" sz="2500" i="1">
                        <a:latin typeface="Cambria Math" panose="02040503050406030204" pitchFamily="18" charset="0"/>
                        <a:ea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m:t>
                              </m:r>
                            </m:e>
                            <m:e>
                              <m:r>
                                <a:rPr lang="en-US" sz="2400" i="1">
                                  <a:latin typeface="Cambria Math" panose="02040503050406030204" pitchFamily="18" charset="0"/>
                                </a:rPr>
                                <m:t>0</m:t>
                              </m:r>
                            </m:e>
                            <m:e>
                              <m:r>
                                <a:rPr lang="en-US" sz="2400" i="1">
                                  <a:latin typeface="Cambria Math" panose="02040503050406030204" pitchFamily="18" charset="0"/>
                                </a:rPr>
                                <m:t>1</m:t>
                              </m:r>
                            </m:e>
                          </m:mr>
                          <m:mr>
                            <m:e>
                              <m:r>
                                <a:rPr lang="en-US" sz="2400" i="1">
                                  <a:latin typeface="Cambria Math" panose="02040503050406030204" pitchFamily="18" charset="0"/>
                                </a:rPr>
                                <m:t>0</m:t>
                              </m:r>
                            </m:e>
                            <m:e>
                              <m:r>
                                <a:rPr lang="en-US" sz="2400" i="1">
                                  <a:latin typeface="Cambria Math" panose="02040503050406030204" pitchFamily="18" charset="0"/>
                                </a:rPr>
                                <m:t>−</m:t>
                              </m:r>
                            </m:e>
                            <m:e>
                              <m:r>
                                <a:rPr lang="en-US" sz="2400" i="1">
                                  <a:latin typeface="Cambria Math" panose="02040503050406030204" pitchFamily="18" charset="0"/>
                                </a:rPr>
                                <m:t>0</m:t>
                              </m:r>
                            </m:e>
                          </m:mr>
                          <m:mr>
                            <m:e>
                              <m:r>
                                <a:rPr lang="en-US" sz="2400" i="1">
                                  <a:latin typeface="Cambria Math" panose="02040503050406030204" pitchFamily="18" charset="0"/>
                                </a:rPr>
                                <m:t>1</m:t>
                              </m:r>
                            </m:e>
                            <m:e>
                              <m:r>
                                <a:rPr lang="en-US" sz="2400" i="1">
                                  <a:latin typeface="Cambria Math" panose="02040503050406030204" pitchFamily="18" charset="0"/>
                                </a:rPr>
                                <m:t>0</m:t>
                              </m:r>
                            </m:e>
                            <m:e>
                              <m:r>
                                <a:rPr lang="en-US" sz="2400" i="1">
                                  <a:latin typeface="Cambria Math" panose="02040503050406030204" pitchFamily="18" charset="0"/>
                                </a:rPr>
                                <m:t>−</m:t>
                              </m:r>
                            </m:e>
                          </m:mr>
                        </m:m>
                      </m:e>
                    </m:d>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b="0" i="1" smtClean="0">
                                  <a:latin typeface="Cambria Math" panose="02040503050406030204" pitchFamily="18" charset="0"/>
                                </a:rPr>
                                <m:t>0</m:t>
                              </m:r>
                            </m:e>
                            <m:e>
                              <m:r>
                                <a:rPr lang="en-US" sz="2500" b="0" i="1" smtClean="0">
                                  <a:latin typeface="Cambria Math" panose="02040503050406030204" pitchFamily="18" charset="0"/>
                                </a:rPr>
                                <m:t>1</m:t>
                              </m:r>
                            </m:e>
                          </m:mr>
                          <m:mr>
                            <m:e>
                              <m:r>
                                <a:rPr lang="en-US" sz="2500" b="0" i="1" smtClean="0">
                                  <a:latin typeface="Cambria Math" panose="02040503050406030204" pitchFamily="18" charset="0"/>
                                </a:rPr>
                                <m:t>0</m:t>
                              </m:r>
                            </m:e>
                            <m:e>
                              <m:r>
                                <a:rPr lang="en-US" sz="2500" i="1">
                                  <a:latin typeface="Cambria Math" panose="02040503050406030204" pitchFamily="18" charset="0"/>
                                </a:rPr>
                                <m:t>−</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1</m:t>
                              </m:r>
                            </m:e>
                            <m:e>
                              <m:r>
                                <a:rPr lang="en-US" sz="2500" b="0" i="1" smtClean="0">
                                  <a:latin typeface="Cambria Math" panose="02040503050406030204" pitchFamily="18" charset="0"/>
                                </a:rPr>
                                <m:t>0</m:t>
                              </m:r>
                            </m:e>
                            <m:e>
                              <m:r>
                                <a:rPr lang="en-US" sz="2500" i="1">
                                  <a:latin typeface="Cambria Math" panose="02040503050406030204" pitchFamily="18" charset="0"/>
                                </a:rPr>
                                <m:t>−</m:t>
                              </m:r>
                            </m:e>
                          </m:mr>
                        </m:m>
                      </m:e>
                    </m:d>
                  </m:oMath>
                </a14:m>
                <a:endParaRPr lang="en-US" sz="2500" dirty="0"/>
              </a:p>
              <a:p>
                <a:pPr>
                  <a:buFont typeface="Wingdings" panose="05000000000000000000" pitchFamily="2" charset="2"/>
                  <a:buChar char="§"/>
                </a:pP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𝐸</m:t>
                        </m:r>
                      </m:e>
                      <m:sub>
                        <m:r>
                          <a:rPr lang="en-US" sz="2500" b="0" i="1" smtClean="0">
                            <a:latin typeface="Cambria Math" panose="02040503050406030204" pitchFamily="18" charset="0"/>
                          </a:rPr>
                          <m:t>𝐼𝐷</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𝑭</m:t>
                        </m:r>
                      </m:e>
                      <m:sub>
                        <m:r>
                          <a:rPr lang="en-US" sz="2500" b="0" i="1" smtClean="0">
                            <a:latin typeface="Cambria Math" panose="02040503050406030204" pitchFamily="18" charset="0"/>
                          </a:rPr>
                          <m:t>𝐼</m:t>
                        </m:r>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𝑮</m:t>
                        </m:r>
                      </m:e>
                      <m:sub>
                        <m:r>
                          <a:rPr lang="en-US" sz="2500" b="0" i="1" smtClean="0">
                            <a:latin typeface="Cambria Math" panose="02040503050406030204" pitchFamily="18" charset="0"/>
                          </a:rPr>
                          <m:t>𝐷</m:t>
                        </m:r>
                      </m:sub>
                    </m:sSub>
                    <m:r>
                      <a:rPr lang="en-US" sz="2500" i="1">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i="1">
                                  <a:latin typeface="Cambria Math" panose="02040503050406030204" pitchFamily="18" charset="0"/>
                                </a:rPr>
                                <m:t>0</m:t>
                              </m:r>
                            </m:e>
                            <m:e>
                              <m:r>
                                <a:rPr lang="en-US" sz="2400" i="1">
                                  <a:latin typeface="Cambria Math" panose="02040503050406030204" pitchFamily="18" charset="0"/>
                                </a:rPr>
                                <m:t>1</m:t>
                              </m:r>
                            </m:e>
                          </m:mr>
                          <m:mr>
                            <m:e>
                              <m:r>
                                <a:rPr lang="en-US" sz="2400" i="1">
                                  <a:latin typeface="Cambria Math" panose="02040503050406030204" pitchFamily="18" charset="0"/>
                                </a:rPr>
                                <m:t>0</m:t>
                              </m:r>
                            </m:e>
                            <m:e>
                              <m:r>
                                <a:rPr lang="en-US" sz="2400" i="1">
                                  <a:latin typeface="Cambria Math" panose="02040503050406030204" pitchFamily="18" charset="0"/>
                                </a:rPr>
                                <m:t>1</m:t>
                              </m:r>
                            </m:e>
                            <m:e>
                              <m:r>
                                <a:rPr lang="en-US" sz="2400" i="1">
                                  <a:latin typeface="Cambria Math" panose="02040503050406030204" pitchFamily="18" charset="0"/>
                                </a:rPr>
                                <m:t>0</m:t>
                              </m:r>
                            </m:e>
                          </m:mr>
                          <m:mr>
                            <m:e>
                              <m:r>
                                <a:rPr lang="en-US" sz="2400" i="1">
                                  <a:latin typeface="Cambria Math" panose="02040503050406030204" pitchFamily="18" charset="0"/>
                                </a:rPr>
                                <m:t>1</m:t>
                              </m:r>
                            </m:e>
                            <m:e>
                              <m:r>
                                <a:rPr lang="en-US" sz="2400" i="1">
                                  <a:latin typeface="Cambria Math" panose="02040503050406030204" pitchFamily="18" charset="0"/>
                                </a:rPr>
                                <m:t>0</m:t>
                              </m:r>
                            </m:e>
                            <m:e>
                              <m:r>
                                <a:rPr lang="en-US" sz="2400" i="1">
                                  <a:latin typeface="Cambria Math" panose="02040503050406030204" pitchFamily="18" charset="0"/>
                                </a:rPr>
                                <m:t>1</m:t>
                              </m:r>
                            </m:e>
                          </m:mr>
                        </m:m>
                      </m:e>
                    </m:d>
                    <m:r>
                      <a:rPr lang="en-US" sz="2500" i="1">
                        <a:latin typeface="Cambria Math" panose="02040503050406030204" pitchFamily="18" charset="0"/>
                        <a:ea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i="1">
                                  <a:latin typeface="Cambria Math" panose="02040503050406030204" pitchFamily="18" charset="0"/>
                                </a:rPr>
                                <m:t>1</m:t>
                              </m:r>
                            </m:e>
                          </m:mr>
                          <m:mr>
                            <m:e>
                              <m:r>
                                <a:rPr lang="en-US" sz="2500" i="1">
                                  <a:latin typeface="Cambria Math" panose="02040503050406030204" pitchFamily="18" charset="0"/>
                                </a:rPr>
                                <m:t>0</m:t>
                              </m:r>
                            </m:e>
                            <m:e>
                              <m:r>
                                <a:rPr lang="en-US" sz="2500" i="1">
                                  <a:latin typeface="Cambria Math" panose="02040503050406030204" pitchFamily="18" charset="0"/>
                                </a:rPr>
                                <m:t>0</m:t>
                              </m:r>
                            </m:e>
                            <m:e>
                              <m:r>
                                <a:rPr lang="en-US" sz="2500" i="1">
                                  <a:latin typeface="Cambria Math" panose="02040503050406030204" pitchFamily="18" charset="0"/>
                                </a:rPr>
                                <m:t>−</m:t>
                              </m:r>
                            </m:e>
                          </m:mr>
                        </m:m>
                      </m:e>
                    </m:d>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b="0" i="1" smtClean="0">
                                  <a:latin typeface="Cambria Math" panose="02040503050406030204" pitchFamily="18" charset="0"/>
                                </a:rPr>
                                <m:t>0</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i="1">
                                  <a:latin typeface="Cambria Math" panose="02040503050406030204" pitchFamily="18" charset="0"/>
                                </a:rPr>
                                <m:t>−</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b="0" i="1" smtClean="0">
                                  <a:latin typeface="Cambria Math" panose="02040503050406030204" pitchFamily="18" charset="0"/>
                                </a:rPr>
                                <m:t>0</m:t>
                              </m:r>
                            </m:e>
                            <m:e>
                              <m:r>
                                <a:rPr lang="en-US" sz="2500" i="1">
                                  <a:latin typeface="Cambria Math" panose="02040503050406030204" pitchFamily="18" charset="0"/>
                                </a:rPr>
                                <m:t>−</m:t>
                              </m:r>
                            </m:e>
                          </m:mr>
                        </m:m>
                      </m:e>
                    </m:d>
                  </m:oMath>
                </a14:m>
                <a:endParaRPr lang="en-US" sz="25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986" t="-196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3313A532-74A1-4D4D-90C6-476B8183C87C}"/>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8D9C5E2E-E7D8-4CDF-A9F1-A73F3BD9AAFA}"/>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EBB69ABC-BE0D-4EF5-A79E-AAF09D91E492}"/>
              </a:ext>
            </a:extLst>
          </p:cNvPr>
          <p:cNvSpPr>
            <a:spLocks noGrp="1"/>
          </p:cNvSpPr>
          <p:nvPr>
            <p:ph type="sldNum" sz="quarter" idx="12"/>
          </p:nvPr>
        </p:nvSpPr>
        <p:spPr/>
        <p:txBody>
          <a:bodyPr/>
          <a:lstStyle/>
          <a:p>
            <a:fld id="{9EE94C91-E7C7-4CA4-8153-EE2D68CBA75F}" type="slidenum">
              <a:rPr lang="en-US" smtClean="0"/>
              <a:t>81</a:t>
            </a:fld>
            <a:endParaRPr lang="en-US"/>
          </a:p>
        </p:txBody>
      </p:sp>
    </p:spTree>
    <p:extLst>
      <p:ext uri="{BB962C8B-B14F-4D97-AF65-F5344CB8AC3E}">
        <p14:creationId xmlns:p14="http://schemas.microsoft.com/office/powerpoint/2010/main" val="40365231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sym typeface="Symbol" panose="05050102010706020507" pitchFamily="18" charset="2"/>
              </a:rPr>
              <a:t>-</a:t>
            </a:r>
            <a:r>
              <a:rPr lang="en-US" b="1" dirty="0">
                <a:solidFill>
                  <a:srgbClr val="0000FF"/>
                </a:solidFill>
              </a:rPr>
              <a:t>ELECTRE: STEPS (with Example) (contd..)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825625"/>
                <a:ext cx="10515600" cy="4351338"/>
              </a:xfrm>
            </p:spPr>
            <p:txBody>
              <a:bodyPr>
                <a:noAutofit/>
              </a:bodyPr>
              <a:lstStyle/>
              <a:p>
                <a:pPr marL="0" indent="0" algn="ctr">
                  <a:buNone/>
                </a:pPr>
                <a:r>
                  <a:rPr lang="en-US" sz="2500" b="1" dirty="0">
                    <a:solidFill>
                      <a:srgbClr val="FF0000"/>
                    </a:solidFill>
                    <a:effectLst>
                      <a:outerShdw blurRad="38100" dist="38100" dir="2700000" algn="tl">
                        <a:srgbClr val="000000">
                          <a:alpha val="43137"/>
                        </a:srgbClr>
                      </a:outerShdw>
                    </a:effectLst>
                  </a:rPr>
                  <a:t>Step 6 (Determine the aggregate dominance/indifference/non-dominance matrices)</a:t>
                </a:r>
              </a:p>
              <a:p>
                <a:pPr marL="0" indent="0">
                  <a:buNone/>
                </a:pPr>
                <a:r>
                  <a:rPr lang="en-US" sz="2500" dirty="0"/>
                  <a:t>Thus </a:t>
                </a:r>
                <a:r>
                  <a:rPr lang="en-US" sz="2500" b="1" dirty="0"/>
                  <a:t>E</a:t>
                </a:r>
                <a:r>
                  <a:rPr lang="en-US" sz="2500" baseline="-25000" dirty="0"/>
                  <a:t>D</a:t>
                </a:r>
                <a:r>
                  <a:rPr lang="en-US" sz="2500" dirty="0"/>
                  <a:t> are</a:t>
                </a:r>
              </a:p>
              <a:p>
                <a:pPr>
                  <a:buFont typeface="Wingdings" panose="05000000000000000000" pitchFamily="2" charset="2"/>
                  <a:buChar char="§"/>
                </a:pPr>
                <a14:m>
                  <m:oMath xmlns:m="http://schemas.openxmlformats.org/officeDocument/2006/math">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𝐸</m:t>
                        </m:r>
                      </m:e>
                      <m:sub>
                        <m:r>
                          <a:rPr lang="en-US" sz="2500" b="0" i="1" smtClean="0">
                            <a:latin typeface="Cambria Math" panose="02040503050406030204" pitchFamily="18" charset="0"/>
                          </a:rPr>
                          <m:t>𝐷𝐶</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𝑭</m:t>
                        </m:r>
                      </m:e>
                      <m:sub>
                        <m:r>
                          <a:rPr lang="en-US" sz="2500" b="0" i="1" smtClean="0">
                            <a:latin typeface="Cambria Math" panose="02040503050406030204" pitchFamily="18" charset="0"/>
                          </a:rPr>
                          <m:t>𝐷</m:t>
                        </m:r>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𝑮</m:t>
                        </m:r>
                      </m:e>
                      <m:sub>
                        <m:r>
                          <a:rPr lang="en-US" sz="2500" i="1">
                            <a:latin typeface="Cambria Math" panose="02040503050406030204" pitchFamily="18" charset="0"/>
                          </a:rPr>
                          <m:t>𝐶</m:t>
                        </m:r>
                      </m:sub>
                    </m:sSub>
                    <m:r>
                      <a:rPr lang="en-US" sz="2500" i="1">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m:t>
                              </m:r>
                            </m:e>
                            <m:e>
                              <m:r>
                                <a:rPr lang="en-US" sz="2400" i="1">
                                  <a:latin typeface="Cambria Math" panose="02040503050406030204" pitchFamily="18" charset="0"/>
                                </a:rPr>
                                <m:t>1</m:t>
                              </m:r>
                            </m:e>
                            <m:e>
                              <m:r>
                                <a:rPr lang="en-US" sz="2400" i="1">
                                  <a:latin typeface="Cambria Math" panose="02040503050406030204" pitchFamily="18" charset="0"/>
                                </a:rPr>
                                <m:t>−</m:t>
                              </m:r>
                            </m:e>
                          </m:mr>
                          <m:mr>
                            <m:e>
                              <m:r>
                                <a:rPr lang="en-US" sz="2400" i="1">
                                  <a:latin typeface="Cambria Math" panose="02040503050406030204" pitchFamily="18" charset="0"/>
                                </a:rPr>
                                <m:t>1</m:t>
                              </m:r>
                            </m:e>
                            <m:e>
                              <m:r>
                                <a:rPr lang="en-US" sz="2400" i="1">
                                  <a:latin typeface="Cambria Math" panose="02040503050406030204" pitchFamily="18" charset="0"/>
                                </a:rPr>
                                <m:t>−</m:t>
                              </m:r>
                            </m:e>
                            <m:e>
                              <m:r>
                                <a:rPr lang="en-US" sz="2400" i="1">
                                  <a:latin typeface="Cambria Math" panose="02040503050406030204" pitchFamily="18" charset="0"/>
                                </a:rPr>
                                <m:t>1</m:t>
                              </m:r>
                            </m:e>
                          </m:mr>
                          <m:mr>
                            <m:e>
                              <m:r>
                                <a:rPr lang="en-US" sz="2400" i="1">
                                  <a:latin typeface="Cambria Math" panose="02040503050406030204" pitchFamily="18" charset="0"/>
                                </a:rPr>
                                <m:t>−</m:t>
                              </m:r>
                            </m:e>
                            <m:e>
                              <m:r>
                                <a:rPr lang="en-US" sz="2400" i="1">
                                  <a:latin typeface="Cambria Math" panose="02040503050406030204" pitchFamily="18" charset="0"/>
                                </a:rPr>
                                <m:t>−</m:t>
                              </m:r>
                            </m:e>
                            <m:e>
                              <m:r>
                                <a:rPr lang="en-US" sz="2400" i="1">
                                  <a:latin typeface="Cambria Math" panose="02040503050406030204" pitchFamily="18" charset="0"/>
                                </a:rPr>
                                <m:t>−</m:t>
                              </m:r>
                            </m:e>
                          </m:mr>
                        </m:m>
                      </m:e>
                    </m:d>
                    <m:r>
                      <a:rPr lang="en-US" sz="2500" i="1">
                        <a:latin typeface="Cambria Math" panose="02040503050406030204" pitchFamily="18" charset="0"/>
                        <a:ea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i="1">
                                  <a:latin typeface="Cambria Math" panose="02040503050406030204" pitchFamily="18" charset="0"/>
                                </a:rPr>
                                <m:t>0</m:t>
                              </m:r>
                            </m:e>
                          </m:mr>
                          <m:mr>
                            <m:e>
                              <m:r>
                                <a:rPr lang="en-US" sz="2500" i="1">
                                  <a:latin typeface="Cambria Math" panose="02040503050406030204" pitchFamily="18" charset="0"/>
                                </a:rPr>
                                <m:t>0</m:t>
                              </m:r>
                            </m:e>
                            <m:e>
                              <m:r>
                                <a:rPr lang="en-US" sz="2500" i="1">
                                  <a:latin typeface="Cambria Math" panose="02040503050406030204" pitchFamily="18" charset="0"/>
                                </a:rPr>
                                <m:t>1</m:t>
                              </m:r>
                            </m:e>
                            <m:e>
                              <m:r>
                                <a:rPr lang="en-US" sz="2500" i="1">
                                  <a:latin typeface="Cambria Math" panose="02040503050406030204" pitchFamily="18" charset="0"/>
                                </a:rPr>
                                <m:t>−</m:t>
                              </m:r>
                            </m:e>
                          </m:mr>
                        </m:m>
                      </m:e>
                    </m:d>
                    <m:r>
                      <a:rPr lang="en-US" sz="2500" b="0" i="1" smtClean="0">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i="1">
                                  <a:latin typeface="Cambria Math" panose="02040503050406030204" pitchFamily="18" charset="0"/>
                                </a:rPr>
                                <m:t>1</m:t>
                              </m:r>
                            </m:e>
                            <m:e>
                              <m:r>
                                <a:rPr lang="en-US" sz="2500" b="0" i="1" smtClean="0">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b="0" i="1" smtClean="0">
                                  <a:latin typeface="Cambria Math" panose="02040503050406030204" pitchFamily="18" charset="0"/>
                                </a:rPr>
                                <m:t>0</m:t>
                              </m:r>
                            </m:e>
                            <m:e>
                              <m:r>
                                <a:rPr lang="en-US" sz="2500" i="1">
                                  <a:latin typeface="Cambria Math" panose="02040503050406030204" pitchFamily="18" charset="0"/>
                                </a:rPr>
                                <m:t>−</m:t>
                              </m:r>
                            </m:e>
                          </m:mr>
                        </m:m>
                      </m:e>
                    </m:d>
                  </m:oMath>
                </a14:m>
                <a:endParaRPr lang="en-US" sz="2500" dirty="0"/>
              </a:p>
              <a:p>
                <a:pPr>
                  <a:buFont typeface="Wingdings" panose="05000000000000000000" pitchFamily="2" charset="2"/>
                  <a:buChar char="§"/>
                </a:pP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𝐸</m:t>
                        </m:r>
                      </m:e>
                      <m:sub>
                        <m:r>
                          <a:rPr lang="en-US" sz="2500" b="0" i="1" smtClean="0">
                            <a:latin typeface="Cambria Math" panose="02040503050406030204" pitchFamily="18" charset="0"/>
                          </a:rPr>
                          <m:t>𝐷𝐼</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𝑭</m:t>
                        </m:r>
                      </m:e>
                      <m:sub>
                        <m:r>
                          <a:rPr lang="en-US" sz="2500" b="0" i="1" smtClean="0">
                            <a:latin typeface="Cambria Math" panose="02040503050406030204" pitchFamily="18" charset="0"/>
                          </a:rPr>
                          <m:t>𝐷</m:t>
                        </m:r>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𝑮</m:t>
                        </m:r>
                      </m:e>
                      <m:sub>
                        <m:r>
                          <a:rPr lang="en-US" sz="2500" b="0" i="1" smtClean="0">
                            <a:latin typeface="Cambria Math" panose="02040503050406030204" pitchFamily="18" charset="0"/>
                          </a:rPr>
                          <m:t>𝐼</m:t>
                        </m:r>
                      </m:sub>
                    </m:sSub>
                    <m:r>
                      <a:rPr lang="en-US" sz="2500" i="1">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m:t>
                              </m:r>
                            </m:e>
                            <m:e>
                              <m:r>
                                <a:rPr lang="en-US" sz="2400" i="1">
                                  <a:latin typeface="Cambria Math" panose="02040503050406030204" pitchFamily="18" charset="0"/>
                                </a:rPr>
                                <m:t>1</m:t>
                              </m:r>
                            </m:e>
                            <m:e>
                              <m:r>
                                <a:rPr lang="en-US" sz="2400" i="1">
                                  <a:latin typeface="Cambria Math" panose="02040503050406030204" pitchFamily="18" charset="0"/>
                                </a:rPr>
                                <m:t>−</m:t>
                              </m:r>
                            </m:e>
                          </m:mr>
                          <m:mr>
                            <m:e>
                              <m:r>
                                <a:rPr lang="en-US" sz="2400" i="1">
                                  <a:latin typeface="Cambria Math" panose="02040503050406030204" pitchFamily="18" charset="0"/>
                                </a:rPr>
                                <m:t>1</m:t>
                              </m:r>
                            </m:e>
                            <m:e>
                              <m:r>
                                <a:rPr lang="en-US" sz="2400" i="1">
                                  <a:latin typeface="Cambria Math" panose="02040503050406030204" pitchFamily="18" charset="0"/>
                                </a:rPr>
                                <m:t>−</m:t>
                              </m:r>
                            </m:e>
                            <m:e>
                              <m:r>
                                <a:rPr lang="en-US" sz="2400" i="1">
                                  <a:latin typeface="Cambria Math" panose="02040503050406030204" pitchFamily="18" charset="0"/>
                                </a:rPr>
                                <m:t>1</m:t>
                              </m:r>
                            </m:e>
                          </m:mr>
                          <m:mr>
                            <m:e>
                              <m:r>
                                <a:rPr lang="en-US" sz="2400" i="1">
                                  <a:latin typeface="Cambria Math" panose="02040503050406030204" pitchFamily="18" charset="0"/>
                                </a:rPr>
                                <m:t>−</m:t>
                              </m:r>
                            </m:e>
                            <m:e>
                              <m:r>
                                <a:rPr lang="en-US" sz="2400" i="1">
                                  <a:latin typeface="Cambria Math" panose="02040503050406030204" pitchFamily="18" charset="0"/>
                                </a:rPr>
                                <m:t>−</m:t>
                              </m:r>
                            </m:e>
                            <m:e>
                              <m:r>
                                <a:rPr lang="en-US" sz="2400" i="1">
                                  <a:latin typeface="Cambria Math" panose="02040503050406030204" pitchFamily="18" charset="0"/>
                                </a:rPr>
                                <m:t>−</m:t>
                              </m:r>
                            </m:e>
                          </m:mr>
                        </m:m>
                      </m:e>
                    </m:d>
                    <m:r>
                      <a:rPr lang="en-US" sz="2500" i="1">
                        <a:latin typeface="Cambria Math" panose="02040503050406030204" pitchFamily="18" charset="0"/>
                        <a:ea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a:rPr lang="en-US" sz="2500" i="1">
                                  <a:latin typeface="Cambria Math" panose="02040503050406030204" pitchFamily="18" charset="0"/>
                                </a:rPr>
                                <m:t>−</m:t>
                              </m:r>
                            </m:e>
                            <m:e>
                              <m:r>
                                <a:rPr lang="en-US" sz="2500" i="1">
                                  <a:latin typeface="Cambria Math" panose="02040503050406030204" pitchFamily="18" charset="0"/>
                                </a:rPr>
                                <m:t>0</m:t>
                              </m:r>
                            </m:e>
                            <m:e>
                              <m:r>
                                <a:rPr lang="en-US" sz="2500" i="1">
                                  <a:latin typeface="Cambria Math" panose="02040503050406030204" pitchFamily="18" charset="0"/>
                                </a:rPr>
                                <m:t>1</m:t>
                              </m:r>
                            </m:e>
                          </m:mr>
                          <m:mr>
                            <m:e>
                              <m:r>
                                <a:rPr lang="en-US" sz="2500" i="1">
                                  <a:latin typeface="Cambria Math" panose="02040503050406030204" pitchFamily="18" charset="0"/>
                                </a:rPr>
                                <m:t>0</m:t>
                              </m:r>
                            </m:e>
                            <m:e>
                              <m:r>
                                <a:rPr lang="en-US" sz="2500" i="1">
                                  <a:latin typeface="Cambria Math" panose="02040503050406030204" pitchFamily="18" charset="0"/>
                                </a:rPr>
                                <m:t>−</m:t>
                              </m:r>
                            </m:e>
                            <m:e>
                              <m:r>
                                <a:rPr lang="en-US" sz="2500" i="1">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0</m:t>
                              </m:r>
                            </m:e>
                            <m:e>
                              <m:r>
                                <a:rPr lang="en-US" sz="2500" i="1">
                                  <a:latin typeface="Cambria Math" panose="02040503050406030204" pitchFamily="18" charset="0"/>
                                </a:rPr>
                                <m:t>−</m:t>
                              </m:r>
                            </m:e>
                          </m:mr>
                        </m:m>
                      </m:e>
                    </m:d>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b="0" i="1" smtClean="0">
                                  <a:latin typeface="Cambria Math" panose="02040503050406030204" pitchFamily="18" charset="0"/>
                                </a:rPr>
                                <m:t>0</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i="1">
                                  <a:latin typeface="Cambria Math" panose="02040503050406030204" pitchFamily="18" charset="0"/>
                                </a:rPr>
                                <m:t>−</m:t>
                              </m:r>
                            </m:e>
                            <m:e>
                              <m:r>
                                <a:rPr lang="en-US" sz="2500" b="0" i="1" smtClean="0">
                                  <a:latin typeface="Cambria Math" panose="02040503050406030204" pitchFamily="18" charset="0"/>
                                </a:rPr>
                                <m:t>0</m:t>
                              </m:r>
                            </m:e>
                          </m:mr>
                          <m:mr>
                            <m:e>
                              <m:r>
                                <a:rPr lang="en-US" sz="2500" b="0" i="1" smtClean="0">
                                  <a:latin typeface="Cambria Math" panose="02040503050406030204" pitchFamily="18" charset="0"/>
                                </a:rPr>
                                <m:t>0</m:t>
                              </m:r>
                            </m:e>
                            <m:e>
                              <m:r>
                                <a:rPr lang="en-US" sz="2500" b="0" i="1" smtClean="0">
                                  <a:latin typeface="Cambria Math" panose="02040503050406030204" pitchFamily="18" charset="0"/>
                                </a:rPr>
                                <m:t>0</m:t>
                              </m:r>
                            </m:e>
                            <m:e>
                              <m:r>
                                <a:rPr lang="en-US" sz="2500" i="1">
                                  <a:latin typeface="Cambria Math" panose="02040503050406030204" pitchFamily="18" charset="0"/>
                                </a:rPr>
                                <m:t>−</m:t>
                              </m:r>
                            </m:e>
                          </m:mr>
                        </m:m>
                      </m:e>
                    </m:d>
                  </m:oMath>
                </a14:m>
                <a:endParaRPr lang="en-US" sz="2500" dirty="0"/>
              </a:p>
              <a:p>
                <a:pPr>
                  <a:buFont typeface="Wingdings" panose="05000000000000000000" pitchFamily="2" charset="2"/>
                  <a:buChar char="§"/>
                </a:pP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𝐸</m:t>
                        </m:r>
                      </m:e>
                      <m:sub>
                        <m:r>
                          <a:rPr lang="en-US" sz="2500" b="0" i="1" smtClean="0">
                            <a:latin typeface="Cambria Math" panose="02040503050406030204" pitchFamily="18" charset="0"/>
                          </a:rPr>
                          <m:t>𝐷𝐷</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𝑭</m:t>
                        </m:r>
                      </m:e>
                      <m:sub>
                        <m:r>
                          <a:rPr lang="en-US" sz="2500" b="0" i="1" smtClean="0">
                            <a:latin typeface="Cambria Math" panose="02040503050406030204" pitchFamily="18" charset="0"/>
                          </a:rPr>
                          <m:t>𝐷</m:t>
                        </m:r>
                      </m:sub>
                    </m:sSub>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rPr>
                        </m:ctrlPr>
                      </m:sSubPr>
                      <m:e>
                        <m:r>
                          <a:rPr lang="en-US" sz="2500" b="1" i="1">
                            <a:latin typeface="Cambria Math" panose="02040503050406030204" pitchFamily="18" charset="0"/>
                          </a:rPr>
                          <m:t>𝑮</m:t>
                        </m:r>
                      </m:e>
                      <m:sub>
                        <m:r>
                          <a:rPr lang="en-US" sz="2500" b="0" i="1" smtClean="0">
                            <a:latin typeface="Cambria Math" panose="02040503050406030204" pitchFamily="18" charset="0"/>
                          </a:rPr>
                          <m:t>𝐷</m:t>
                        </m:r>
                      </m:sub>
                    </m:sSub>
                    <m:r>
                      <a:rPr lang="en-US" sz="2500" i="1">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m:t>
                              </m:r>
                            </m:e>
                            <m:e>
                              <m:r>
                                <a:rPr lang="en-US" sz="2400" i="1">
                                  <a:latin typeface="Cambria Math" panose="02040503050406030204" pitchFamily="18" charset="0"/>
                                </a:rPr>
                                <m:t>1</m:t>
                              </m:r>
                            </m:e>
                            <m:e>
                              <m:r>
                                <a:rPr lang="en-US" sz="2400" i="1">
                                  <a:latin typeface="Cambria Math" panose="02040503050406030204" pitchFamily="18" charset="0"/>
                                </a:rPr>
                                <m:t>−</m:t>
                              </m:r>
                            </m:e>
                          </m:mr>
                          <m:mr>
                            <m:e>
                              <m:r>
                                <a:rPr lang="en-US" sz="2400" i="1">
                                  <a:latin typeface="Cambria Math" panose="02040503050406030204" pitchFamily="18" charset="0"/>
                                </a:rPr>
                                <m:t>1</m:t>
                              </m:r>
                            </m:e>
                            <m:e>
                              <m:r>
                                <a:rPr lang="en-US" sz="2400" i="1">
                                  <a:latin typeface="Cambria Math" panose="02040503050406030204" pitchFamily="18" charset="0"/>
                                </a:rPr>
                                <m:t>−</m:t>
                              </m:r>
                            </m:e>
                            <m:e>
                              <m:r>
                                <a:rPr lang="en-US" sz="2400" i="1">
                                  <a:latin typeface="Cambria Math" panose="02040503050406030204" pitchFamily="18" charset="0"/>
                                </a:rPr>
                                <m:t>1</m:t>
                              </m:r>
                            </m:e>
                          </m:mr>
                          <m:mr>
                            <m:e>
                              <m:r>
                                <a:rPr lang="en-US" sz="2400" i="1">
                                  <a:latin typeface="Cambria Math" panose="02040503050406030204" pitchFamily="18" charset="0"/>
                                </a:rPr>
                                <m:t>−</m:t>
                              </m:r>
                            </m:e>
                            <m:e>
                              <m:r>
                                <a:rPr lang="en-US" sz="2400" i="1">
                                  <a:latin typeface="Cambria Math" panose="02040503050406030204" pitchFamily="18" charset="0"/>
                                </a:rPr>
                                <m:t>−</m:t>
                              </m:r>
                            </m:e>
                            <m:e>
                              <m:r>
                                <a:rPr lang="en-US" sz="2400" i="1">
                                  <a:latin typeface="Cambria Math" panose="02040503050406030204" pitchFamily="18" charset="0"/>
                                </a:rPr>
                                <m:t>−</m:t>
                              </m:r>
                            </m:e>
                          </m:mr>
                        </m:m>
                      </m:e>
                    </m:d>
                    <m:r>
                      <a:rPr lang="en-US" sz="2500" i="1">
                        <a:latin typeface="Cambria Math" panose="02040503050406030204" pitchFamily="18" charset="0"/>
                        <a:ea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a:rPr lang="en-US" sz="2500" i="1">
                                  <a:latin typeface="Cambria Math" panose="02040503050406030204" pitchFamily="18" charset="0"/>
                                </a:rPr>
                                <m:t>−</m:t>
                              </m:r>
                            </m:e>
                            <m:e>
                              <m:r>
                                <a:rPr lang="en-US" sz="2500" i="1">
                                  <a:latin typeface="Cambria Math" panose="02040503050406030204" pitchFamily="18" charset="0"/>
                                </a:rPr>
                                <m:t>1</m:t>
                              </m:r>
                            </m:e>
                            <m:e>
                              <m:r>
                                <a:rPr lang="en-US" sz="2500" i="1">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i="1">
                                  <a:latin typeface="Cambria Math" panose="02040503050406030204" pitchFamily="18" charset="0"/>
                                </a:rPr>
                                <m:t>1</m:t>
                              </m:r>
                            </m:e>
                          </m:mr>
                          <m:mr>
                            <m:e>
                              <m:r>
                                <a:rPr lang="en-US" sz="2500" i="1">
                                  <a:latin typeface="Cambria Math" panose="02040503050406030204" pitchFamily="18" charset="0"/>
                                </a:rPr>
                                <m:t>0</m:t>
                              </m:r>
                            </m:e>
                            <m:e>
                              <m:r>
                                <a:rPr lang="en-US" sz="2500" i="1">
                                  <a:latin typeface="Cambria Math" panose="02040503050406030204" pitchFamily="18" charset="0"/>
                                </a:rPr>
                                <m:t>0</m:t>
                              </m:r>
                            </m:e>
                            <m:e>
                              <m:r>
                                <a:rPr lang="en-US" sz="2500" i="1">
                                  <a:latin typeface="Cambria Math" panose="02040503050406030204" pitchFamily="18" charset="0"/>
                                </a:rPr>
                                <m:t>−</m:t>
                              </m:r>
                            </m:e>
                          </m:mr>
                        </m:m>
                      </m:e>
                    </m:d>
                    <m:r>
                      <a:rPr lang="en-US" sz="2500" i="1">
                        <a:latin typeface="Cambria Math" panose="02040503050406030204" pitchFamily="18" charset="0"/>
                      </a:rPr>
                      <m:t>=</m:t>
                    </m:r>
                    <m:d>
                      <m:dPr>
                        <m:begChr m:val="["/>
                        <m:endChr m:val="]"/>
                        <m:ctrlPr>
                          <a:rPr lang="en-US" sz="2500" i="1">
                            <a:latin typeface="Cambria Math" panose="02040503050406030204" pitchFamily="18" charset="0"/>
                          </a:rPr>
                        </m:ctrlPr>
                      </m:dPr>
                      <m:e>
                        <m:m>
                          <m:mPr>
                            <m:mcs>
                              <m:mc>
                                <m:mcPr>
                                  <m:count m:val="3"/>
                                  <m:mcJc m:val="center"/>
                                </m:mcPr>
                              </m:mc>
                            </m:mcs>
                            <m:ctrlPr>
                              <a:rPr lang="en-US" sz="2500" i="1">
                                <a:latin typeface="Cambria Math" panose="02040503050406030204" pitchFamily="18" charset="0"/>
                              </a:rPr>
                            </m:ctrlPr>
                          </m:mPr>
                          <m:mr>
                            <m:e>
                              <m:r>
                                <m:rPr>
                                  <m:brk m:alnAt="7"/>
                                </m:rPr>
                                <a:rPr lang="en-US" sz="2500" i="1">
                                  <a:latin typeface="Cambria Math" panose="02040503050406030204" pitchFamily="18" charset="0"/>
                                </a:rPr>
                                <m:t>−</m:t>
                              </m:r>
                            </m:e>
                            <m:e>
                              <m:r>
                                <a:rPr lang="en-US" sz="2500" i="1">
                                  <a:latin typeface="Cambria Math" panose="02040503050406030204" pitchFamily="18" charset="0"/>
                                </a:rPr>
                                <m:t>1</m:t>
                              </m:r>
                            </m:e>
                            <m:e>
                              <m:r>
                                <a:rPr lang="en-US" sz="2500" b="0" i="1" smtClean="0">
                                  <a:latin typeface="Cambria Math" panose="02040503050406030204" pitchFamily="18" charset="0"/>
                                </a:rPr>
                                <m:t>0</m:t>
                              </m:r>
                            </m:e>
                          </m:mr>
                          <m:mr>
                            <m:e>
                              <m:r>
                                <a:rPr lang="en-US" sz="2500" i="1">
                                  <a:latin typeface="Cambria Math" panose="02040503050406030204" pitchFamily="18" charset="0"/>
                                </a:rPr>
                                <m:t>1</m:t>
                              </m:r>
                            </m:e>
                            <m:e>
                              <m:r>
                                <a:rPr lang="en-US" sz="2500" i="1">
                                  <a:latin typeface="Cambria Math" panose="02040503050406030204" pitchFamily="18" charset="0"/>
                                </a:rPr>
                                <m:t>−</m:t>
                              </m:r>
                            </m:e>
                            <m:e>
                              <m:r>
                                <a:rPr lang="en-US" sz="2500" b="0" i="1" smtClean="0">
                                  <a:latin typeface="Cambria Math" panose="02040503050406030204" pitchFamily="18" charset="0"/>
                                </a:rPr>
                                <m:t>1</m:t>
                              </m:r>
                            </m:e>
                          </m:mr>
                          <m:mr>
                            <m:e>
                              <m:r>
                                <a:rPr lang="en-US" sz="2500" b="0" i="1" smtClean="0">
                                  <a:latin typeface="Cambria Math" panose="02040503050406030204" pitchFamily="18" charset="0"/>
                                </a:rPr>
                                <m:t>0</m:t>
                              </m:r>
                            </m:e>
                            <m:e>
                              <m:r>
                                <a:rPr lang="en-US" sz="2500" b="0" i="1" smtClean="0">
                                  <a:latin typeface="Cambria Math" panose="02040503050406030204" pitchFamily="18" charset="0"/>
                                </a:rPr>
                                <m:t>0</m:t>
                              </m:r>
                            </m:e>
                            <m:e>
                              <m:r>
                                <a:rPr lang="en-US" sz="2500" i="1">
                                  <a:latin typeface="Cambria Math" panose="02040503050406030204" pitchFamily="18" charset="0"/>
                                </a:rPr>
                                <m:t>−</m:t>
                              </m:r>
                            </m:e>
                          </m:mr>
                        </m:m>
                      </m:e>
                    </m:d>
                  </m:oMath>
                </a14:m>
                <a:endParaRPr lang="en-US" sz="25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986" t="-196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042D920-F306-4C97-8F6B-5B1C4F09AECB}"/>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33210CEE-0CB6-4A52-9F68-9F6E96E49037}"/>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F867F105-3441-43B4-B6BF-D6460BD12E54}"/>
              </a:ext>
            </a:extLst>
          </p:cNvPr>
          <p:cNvSpPr>
            <a:spLocks noGrp="1"/>
          </p:cNvSpPr>
          <p:nvPr>
            <p:ph type="sldNum" sz="quarter" idx="12"/>
          </p:nvPr>
        </p:nvSpPr>
        <p:spPr/>
        <p:txBody>
          <a:bodyPr/>
          <a:lstStyle/>
          <a:p>
            <a:fld id="{9EE94C91-E7C7-4CA4-8153-EE2D68CBA75F}" type="slidenum">
              <a:rPr lang="en-US" smtClean="0"/>
              <a:t>82</a:t>
            </a:fld>
            <a:endParaRPr lang="en-US"/>
          </a:p>
        </p:txBody>
      </p:sp>
    </p:spTree>
    <p:extLst>
      <p:ext uri="{BB962C8B-B14F-4D97-AF65-F5344CB8AC3E}">
        <p14:creationId xmlns:p14="http://schemas.microsoft.com/office/powerpoint/2010/main" val="3217906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FF"/>
                </a:solidFill>
              </a:rPr>
              <a:t>ELECTRE: STEPS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Autofit/>
              </a:bodyPr>
              <a:lstStyle/>
              <a:p>
                <a:pPr lvl="0">
                  <a:buFont typeface="Wingdings" panose="05000000000000000000" pitchFamily="2" charset="2"/>
                  <a:buChar char="§"/>
                </a:pPr>
                <a:r>
                  <a:rPr lang="en-US" dirty="0"/>
                  <a:t>To deal with </a:t>
                </a:r>
                <a:r>
                  <a:rPr lang="en-US" b="1" i="1" dirty="0">
                    <a:solidFill>
                      <a:srgbClr val="FF0000"/>
                    </a:solidFill>
                  </a:rPr>
                  <a:t>outranking</a:t>
                </a:r>
                <a:r>
                  <a:rPr lang="en-US" i="1" dirty="0"/>
                  <a:t> relations</a:t>
                </a:r>
                <a:r>
                  <a:rPr lang="en-US" dirty="0"/>
                  <a:t> by using </a:t>
                </a:r>
                <a:r>
                  <a:rPr lang="en-US" b="1" dirty="0">
                    <a:solidFill>
                      <a:srgbClr val="FF0000"/>
                    </a:solidFill>
                  </a:rPr>
                  <a:t>pair wise</a:t>
                </a:r>
                <a:r>
                  <a:rPr lang="en-US" dirty="0"/>
                  <a:t> comparisons among alternatives under each one of the criteria separately</a:t>
                </a:r>
              </a:p>
              <a:p>
                <a:pPr lvl="0">
                  <a:buFont typeface="Wingdings" panose="05000000000000000000" pitchFamily="2" charset="2"/>
                  <a:buChar char="§"/>
                </a:pPr>
                <a:r>
                  <a:rPr lang="en-US" dirty="0"/>
                  <a:t>The </a:t>
                </a:r>
                <a:r>
                  <a:rPr lang="en-US" b="1" i="1" dirty="0">
                    <a:solidFill>
                      <a:srgbClr val="FF0000"/>
                    </a:solidFill>
                  </a:rPr>
                  <a:t>outranking</a:t>
                </a:r>
                <a:r>
                  <a:rPr lang="en-US" dirty="0"/>
                  <a:t> between two alternatives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𝑖</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𝑗</m:t>
                        </m:r>
                      </m:sub>
                    </m:sSub>
                  </m:oMath>
                </a14:m>
                <a:r>
                  <a:rPr lang="en-US" dirty="0"/>
                  <a:t>, denoted by A</a:t>
                </a:r>
                <a:r>
                  <a:rPr lang="en-US" baseline="-25000" dirty="0"/>
                  <a:t>i</a:t>
                </a:r>
                <a:r>
                  <a:rPr lang="en-US" dirty="0"/>
                  <a:t> </a:t>
                </a:r>
                <a:r>
                  <a:rPr lang="en-US" dirty="0">
                    <a:sym typeface="Symbol" panose="05050102010706020507" pitchFamily="18" charset="2"/>
                  </a:rPr>
                  <a:t></a:t>
                </a:r>
                <a:r>
                  <a:rPr lang="en-US" dirty="0"/>
                  <a:t> </a:t>
                </a:r>
                <a:r>
                  <a:rPr lang="en-US" dirty="0" err="1"/>
                  <a:t>A</a:t>
                </a:r>
                <a:r>
                  <a:rPr lang="en-US" baseline="-25000" dirty="0" err="1"/>
                  <a:t>j</a:t>
                </a:r>
                <a:r>
                  <a:rPr lang="en-US" dirty="0"/>
                  <a:t>, which generally means, even if the </a:t>
                </a:r>
                <a:r>
                  <a:rPr lang="en-US" dirty="0" err="1"/>
                  <a:t>i</a:t>
                </a:r>
                <a:r>
                  <a:rPr lang="en-US" baseline="30000" dirty="0" err="1"/>
                  <a:t>th</a:t>
                </a:r>
                <a:r>
                  <a:rPr lang="en-US" dirty="0"/>
                  <a:t> alternative is not dominating the </a:t>
                </a:r>
                <a:r>
                  <a:rPr lang="en-US" dirty="0" err="1"/>
                  <a:t>j</a:t>
                </a:r>
                <a:r>
                  <a:rPr lang="en-US" baseline="30000" dirty="0" err="1"/>
                  <a:t>th</a:t>
                </a:r>
                <a:r>
                  <a:rPr lang="en-US" dirty="0"/>
                  <a:t> one, yet the decision maker can choose the </a:t>
                </a:r>
                <a:r>
                  <a:rPr lang="en-US" dirty="0" err="1"/>
                  <a:t>i</a:t>
                </a:r>
                <a:r>
                  <a:rPr lang="en-US" baseline="30000" dirty="0" err="1"/>
                  <a:t>th</a:t>
                </a:r>
                <a:r>
                  <a:rPr lang="en-US" dirty="0"/>
                  <a:t> one</a:t>
                </a:r>
              </a:p>
              <a:p>
                <a:pPr lvl="0">
                  <a:buFont typeface="Wingdings" panose="05000000000000000000" pitchFamily="2" charset="2"/>
                  <a:buChar char="§"/>
                </a:pPr>
                <a:r>
                  <a:rPr lang="en-US" dirty="0"/>
                  <a:t>Alternatives are dominated if there is another alternative which excels them in one or more criteria and equals in the remaining criteria</a:t>
                </a:r>
              </a:p>
              <a:p>
                <a:pPr lvl="0">
                  <a:buFont typeface="Wingdings" panose="05000000000000000000" pitchFamily="2" charset="2"/>
                  <a:buChar char="§"/>
                </a:pPr>
                <a:r>
                  <a:rPr lang="en-US" dirty="0"/>
                  <a:t>We consider pair wise comparison of alternatives under each criterion by using some matching index, like monetary value, </a:t>
                </a:r>
                <a:r>
                  <a:rPr lang="en-US" dirty="0" err="1"/>
                  <a:t>g</a:t>
                </a:r>
                <a:r>
                  <a:rPr lang="en-US" baseline="-25000" dirty="0" err="1"/>
                  <a:t>i</a:t>
                </a:r>
                <a:r>
                  <a:rPr lang="en-US" dirty="0"/>
                  <a:t>(</a:t>
                </a:r>
                <a:r>
                  <a:rPr lang="en-US" dirty="0" err="1"/>
                  <a:t>A</a:t>
                </a:r>
                <a:r>
                  <a:rPr lang="en-US" baseline="-25000" dirty="0" err="1"/>
                  <a:t>j</a:t>
                </a:r>
                <a:r>
                  <a:rPr lang="en-US" dirty="0"/>
                  <a:t>)</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43" t="-2241" r="-1217" b="-378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A5CC0935-B8AB-4B77-90A4-F00782F246B2}"/>
              </a:ext>
            </a:extLst>
          </p:cNvPr>
          <p:cNvSpPr>
            <a:spLocks noGrp="1"/>
          </p:cNvSpPr>
          <p:nvPr>
            <p:ph type="dt" sz="half" idx="10"/>
          </p:nvPr>
        </p:nvSpPr>
        <p:spPr/>
        <p:txBody>
          <a:bodyPr/>
          <a:lstStyle/>
          <a:p>
            <a:r>
              <a:rPr lang="en-US"/>
              <a:t>IME634:MDA</a:t>
            </a:r>
          </a:p>
        </p:txBody>
      </p:sp>
      <p:sp>
        <p:nvSpPr>
          <p:cNvPr id="5" name="Footer Placeholder 4">
            <a:extLst>
              <a:ext uri="{FF2B5EF4-FFF2-40B4-BE49-F238E27FC236}">
                <a16:creationId xmlns:a16="http://schemas.microsoft.com/office/drawing/2014/main" id="{D1877BB5-483D-4048-B278-DA49BFF5B630}"/>
              </a:ext>
            </a:extLst>
          </p:cNvPr>
          <p:cNvSpPr>
            <a:spLocks noGrp="1"/>
          </p:cNvSpPr>
          <p:nvPr>
            <p:ph type="ftr" sz="quarter" idx="11"/>
          </p:nvPr>
        </p:nvSpPr>
        <p:spPr/>
        <p:txBody>
          <a:bodyPr/>
          <a:lstStyle/>
          <a:p>
            <a:r>
              <a:rPr lang="en-US"/>
              <a:t>RNSengupta,IME Dept.,IIT Kanpur,INDIA</a:t>
            </a:r>
          </a:p>
        </p:txBody>
      </p:sp>
      <p:sp>
        <p:nvSpPr>
          <p:cNvPr id="6" name="Slide Number Placeholder 5">
            <a:extLst>
              <a:ext uri="{FF2B5EF4-FFF2-40B4-BE49-F238E27FC236}">
                <a16:creationId xmlns:a16="http://schemas.microsoft.com/office/drawing/2014/main" id="{5AE865E8-9BF0-4BA6-ADD8-ECBAFC6859C7}"/>
              </a:ext>
            </a:extLst>
          </p:cNvPr>
          <p:cNvSpPr>
            <a:spLocks noGrp="1"/>
          </p:cNvSpPr>
          <p:nvPr>
            <p:ph type="sldNum" sz="quarter" idx="12"/>
          </p:nvPr>
        </p:nvSpPr>
        <p:spPr/>
        <p:txBody>
          <a:bodyPr/>
          <a:lstStyle/>
          <a:p>
            <a:fld id="{9EE94C91-E7C7-4CA4-8153-EE2D68CBA75F}" type="slidenum">
              <a:rPr lang="en-US" smtClean="0"/>
              <a:t>9</a:t>
            </a:fld>
            <a:endParaRPr lang="en-US"/>
          </a:p>
        </p:txBody>
      </p:sp>
    </p:spTree>
    <p:extLst>
      <p:ext uri="{BB962C8B-B14F-4D97-AF65-F5344CB8AC3E}">
        <p14:creationId xmlns:p14="http://schemas.microsoft.com/office/powerpoint/2010/main" val="20569148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3235</TotalTime>
  <Words>7801</Words>
  <Application>Microsoft Office PowerPoint</Application>
  <PresentationFormat>Widescreen</PresentationFormat>
  <Paragraphs>726</Paragraphs>
  <Slides>82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82</vt:i4>
      </vt:variant>
    </vt:vector>
  </HeadingPairs>
  <TitlesOfParts>
    <vt:vector size="90" baseType="lpstr">
      <vt:lpstr>Arial</vt:lpstr>
      <vt:lpstr>Calibri</vt:lpstr>
      <vt:lpstr>Calibri Light</vt:lpstr>
      <vt:lpstr>Cambria Math</vt:lpstr>
      <vt:lpstr>Symbol</vt:lpstr>
      <vt:lpstr>Times New Roman</vt:lpstr>
      <vt:lpstr>Wingdings</vt:lpstr>
      <vt:lpstr>Office Theme</vt:lpstr>
      <vt:lpstr>IME634: Management Decision Analysis</vt:lpstr>
      <vt:lpstr>Elimination and Choice Translating Reality (ELECTRE)</vt:lpstr>
      <vt:lpstr>ELECTRE (contd..)</vt:lpstr>
      <vt:lpstr>ELECTRE (contd..)</vt:lpstr>
      <vt:lpstr>ELECTRE (contd..)</vt:lpstr>
      <vt:lpstr>ELECTRE (contd..)</vt:lpstr>
      <vt:lpstr>ELECTRE (contd..)</vt:lpstr>
      <vt:lpstr>ELECTRE (contd..)</vt:lpstr>
      <vt:lpstr>ELECTRE: STEPS</vt:lpstr>
      <vt:lpstr>ELECTRE: STEPS (contd..)</vt:lpstr>
      <vt:lpstr>ELECTRE (contd…): Distance measure</vt:lpstr>
      <vt:lpstr>ELECTRE (contd…): Distance measure</vt:lpstr>
      <vt:lpstr>ELECTRE (contd..): Distance (Example)</vt:lpstr>
      <vt:lpstr>ELECTRE (contd..): Distance (Example)</vt:lpstr>
      <vt:lpstr>ELECTRE (contd..): Distance</vt:lpstr>
      <vt:lpstr>ELECTRE (contd..): Distance</vt:lpstr>
      <vt:lpstr>ELECTRE: STEPS (with Example)</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vt:lpstr>
      <vt:lpstr>-ELECTRE (contd..)</vt:lpstr>
      <vt:lpstr>-ELECTRE (contd..)</vt:lpstr>
      <vt:lpstr>-ELECTRE (contd..)</vt:lpstr>
      <vt:lpstr>-ELECTRE (contd..)</vt:lpstr>
      <vt:lpstr>-ELECTRE (contd..)</vt:lpstr>
      <vt:lpstr>-ELECTRE (contd..)</vt:lpstr>
      <vt:lpstr>-ELECTRE (contd..)</vt:lpstr>
      <vt:lpstr>-ELECTRE (contd..)</vt:lpstr>
      <vt:lpstr>-ELECTRE: STEPS (with Example)</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lpstr>-ELECTRE: STEPS (with Example)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Analysis and Decision Making – II</dc:title>
  <dc:creator>SHOBHA</dc:creator>
  <cp:lastModifiedBy>RNS</cp:lastModifiedBy>
  <cp:revision>80</cp:revision>
  <dcterms:created xsi:type="dcterms:W3CDTF">2018-11-28T03:54:38Z</dcterms:created>
  <dcterms:modified xsi:type="dcterms:W3CDTF">2020-01-09T06:41:08Z</dcterms:modified>
</cp:coreProperties>
</file>