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609" r:id="rId2"/>
    <p:sldId id="257" r:id="rId3"/>
    <p:sldId id="703" r:id="rId4"/>
    <p:sldId id="752" r:id="rId5"/>
    <p:sldId id="751" r:id="rId6"/>
    <p:sldId id="753" r:id="rId7"/>
    <p:sldId id="704" r:id="rId8"/>
    <p:sldId id="754" r:id="rId9"/>
    <p:sldId id="705" r:id="rId10"/>
    <p:sldId id="763" r:id="rId11"/>
    <p:sldId id="762" r:id="rId12"/>
    <p:sldId id="755" r:id="rId13"/>
    <p:sldId id="758" r:id="rId14"/>
    <p:sldId id="757" r:id="rId15"/>
    <p:sldId id="701" r:id="rId16"/>
    <p:sldId id="759" r:id="rId17"/>
    <p:sldId id="760" r:id="rId18"/>
    <p:sldId id="764" r:id="rId19"/>
    <p:sldId id="765" r:id="rId20"/>
    <p:sldId id="766" r:id="rId21"/>
    <p:sldId id="767" r:id="rId22"/>
    <p:sldId id="768" r:id="rId23"/>
    <p:sldId id="769" r:id="rId24"/>
    <p:sldId id="706" r:id="rId25"/>
    <p:sldId id="770" r:id="rId26"/>
    <p:sldId id="771" r:id="rId27"/>
    <p:sldId id="772" r:id="rId28"/>
    <p:sldId id="773" r:id="rId29"/>
    <p:sldId id="774" r:id="rId30"/>
    <p:sldId id="707" r:id="rId31"/>
    <p:sldId id="77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4CDB1-7AFE-49B2-B1F4-BC8606257B2E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AAB94-37DD-468B-9CD4-9850A6F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D35410F-069B-4C13-A2E2-70A138261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5B9C87A-2785-4A2A-A6F5-58997260EA9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99E314D-FC21-484D-8B92-F4BC9CA0BE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E786573-4C65-4BCF-AB59-DE0CB1D0F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856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61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9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6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9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6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4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9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37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3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9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0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TOPSIS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8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6F4262F0-303B-4148-BFAD-F82B41EA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RNSengupta,IME Dept.,IIT Kanpur,INDIA</a:t>
            </a:r>
          </a:p>
        </p:txBody>
      </p:sp>
      <p:sp>
        <p:nvSpPr>
          <p:cNvPr id="5123" name="Slide Number Placeholder 5">
            <a:extLst>
              <a:ext uri="{FF2B5EF4-FFF2-40B4-BE49-F238E27FC236}">
                <a16:creationId xmlns:a16="http://schemas.microsoft.com/office/drawing/2014/main" id="{592E8AA4-37AB-48A4-A940-4928EFA5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49BB91-D01E-4F94-A3FC-C22C9A33189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453634" name="Rectangle 2">
            <a:extLst>
              <a:ext uri="{FF2B5EF4-FFF2-40B4-BE49-F238E27FC236}">
                <a16:creationId xmlns:a16="http://schemas.microsoft.com/office/drawing/2014/main" id="{933833AC-67BC-456E-9B7F-F21243A37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8305800" cy="2286000"/>
          </a:xfrm>
        </p:spPr>
        <p:txBody>
          <a:bodyPr/>
          <a:lstStyle/>
          <a:p>
            <a:pPr algn="ctr">
              <a:defRPr/>
            </a:pPr>
            <a:r>
              <a:rPr lang="en-US" sz="5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IME634: Management Decision Analysis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5EC02925-816D-43A3-9B30-967A7B7F7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895600"/>
            <a:ext cx="7772400" cy="3200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Raghu Nandan Sengupta</a:t>
            </a:r>
          </a:p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Industrial &amp; Management Department</a:t>
            </a:r>
          </a:p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Indian Institute of Technology Kanpur</a:t>
            </a:r>
          </a:p>
        </p:txBody>
      </p:sp>
      <p:pic>
        <p:nvPicPr>
          <p:cNvPr id="5126" name="Picture 4" descr="iitlogo">
            <a:extLst>
              <a:ext uri="{FF2B5EF4-FFF2-40B4-BE49-F238E27FC236}">
                <a16:creationId xmlns:a16="http://schemas.microsoft.com/office/drawing/2014/main" id="{C6701158-501E-45AB-82E6-CD4E72500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8006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Date Placeholder 1">
            <a:extLst>
              <a:ext uri="{FF2B5EF4-FFF2-40B4-BE49-F238E27FC236}">
                <a16:creationId xmlns:a16="http://schemas.microsoft.com/office/drawing/2014/main" id="{5B97B602-7CA0-415D-9885-525FAD9CA3D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TOPSIS</a:t>
            </a:r>
          </a:p>
        </p:txBody>
      </p:sp>
    </p:spTree>
    <p:extLst>
      <p:ext uri="{BB962C8B-B14F-4D97-AF65-F5344CB8AC3E}">
        <p14:creationId xmlns:p14="http://schemas.microsoft.com/office/powerpoint/2010/main" val="1041823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…): Distance measure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64704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 lvl="0"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:r>
                  <a:rPr lang="en-US" sz="3000" b="1" i="1" dirty="0">
                    <a:solidFill>
                      <a:srgbClr val="FF0000"/>
                    </a:solidFill>
                  </a:rPr>
                  <a:t>Hamming</a:t>
                </a:r>
                <a:r>
                  <a:rPr lang="en-US" sz="3000" dirty="0"/>
                  <a:t> distance between vector/points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 is the number of positions at which the corresponding values are different</a:t>
                </a:r>
              </a:p>
              <a:p>
                <a:pPr lvl="0"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dirty="0"/>
                  <a:t> norm between vector/points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0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000" dirty="0"/>
                  <a:t> norm between vector/points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3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sz="3000" i="1" dirty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p>
                    </m:sSup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4704" y="1825625"/>
                <a:ext cx="10515600" cy="4351338"/>
              </a:xfrm>
              <a:blipFill>
                <a:blip r:embed="rId2"/>
                <a:stretch>
                  <a:fillRect l="-1217" t="-2801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34D57-6C15-430E-BFAC-100DAF08D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1C09A-DF0F-4B86-98E8-4BC94FEA5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1F536-90F7-4EBC-9971-06847A001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92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TOPSIS: Step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Assume the decision matrix,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𝑚𝑛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sz="22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Convert the entries in </a:t>
                </a:r>
                <a:r>
                  <a:rPr lang="en-US" sz="2200" b="1" dirty="0"/>
                  <a:t>X</a:t>
                </a:r>
                <a:r>
                  <a:rPr lang="en-US" sz="2200" dirty="0"/>
                  <a:t> into scaled </a:t>
                </a:r>
                <a:r>
                  <a:rPr lang="en-US" sz="2200" b="1" i="1" dirty="0">
                    <a:solidFill>
                      <a:srgbClr val="0000FF"/>
                    </a:solidFill>
                  </a:rPr>
                  <a:t>normalized</a:t>
                </a:r>
                <a:r>
                  <a:rPr lang="en-US" sz="2200" dirty="0"/>
                  <a:t> values,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𝑘𝑗</m:t>
                                    </m:r>
                                  </m:sub>
                                  <m:sup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rad>
                      </m:den>
                    </m:f>
                  </m:oMath>
                </a14:m>
                <a:r>
                  <a:rPr lang="en-US" sz="2200" dirty="0"/>
                  <a:t>, which has no dimension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Thus we get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𝑚𝑛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e>
                                  </m:rad>
                                </m:den>
                              </m:f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𝑘𝑛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e>
                                  </m:rad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e>
                                  </m:rad>
                                </m:den>
                              </m:f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𝑚𝑛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𝑘𝑛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2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e>
                                  </m:rad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6CA60-7987-4C36-B9F2-BADAFD8B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1AE7E-99DD-48D8-B0A8-D7A86B1E5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1632C-F1B7-491B-A0D3-CEDDB5F6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20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TOPSIS: Step # 01 (Construct the normalized decision matrix)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Assume,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35</m:t>
                            </m:r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Scale the values using </a:t>
                </a:r>
                <a:r>
                  <a:rPr lang="en-US" sz="2000" b="1" i="1" dirty="0">
                    <a:solidFill>
                      <a:srgbClr val="0000FF"/>
                    </a:solidFill>
                  </a:rPr>
                  <a:t>normalization</a:t>
                </a:r>
                <a:r>
                  <a:rPr lang="en-US" sz="2000" dirty="0"/>
                  <a:t> concept, i.e.,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𝑘𝑗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rad>
                      </m:den>
                    </m:f>
                  </m:oMath>
                </a14:m>
                <a:r>
                  <a:rPr lang="en-US" sz="2000" dirty="0"/>
                  <a:t>(you can use any other concept of utility also)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100+25+225+400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100+25+225+400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100+25+225+400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100+25+225+400</m:t>
                                    </m:r>
                                  </m:e>
                                </m:rad>
                              </m:den>
                            </m:f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625+225+625+900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625+225+625+900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625+225+625+900</m:t>
                                    </m:r>
                                  </m:e>
                                </m:rad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625+225+625+900</m:t>
                                    </m:r>
                                  </m:e>
                                </m:rad>
                              </m:den>
                            </m:f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625+1225+1600+900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122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625+1225+1600+900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160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625+1225+1600+900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625+1225+1600+900</m:t>
                                </m:r>
                              </m:den>
                            </m:f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900+1600+2025+1225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160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900+1600+2025+1225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202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900+1600+2025+1225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122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900+1600+2025+1225</m:t>
                                </m:r>
                              </m:den>
                            </m:f>
                          </m:e>
                        </m:eqAr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225+100+100+25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225+100+100+25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225+100+100+25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225+100+100+25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 t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9B9B5-05CB-49D6-8DE3-361DC022F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E968F-4A7C-4D90-A6BF-5BAEE0D4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8BCD0-C9FA-4EE3-9053-DB33A4739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0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TOPSIS: Step # 01 (Construct the normalized decision matrix)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0.133333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0.033333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0.3</m:t>
                            </m:r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00000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0.533333</m:t>
                            </m:r>
                          </m:e>
                        </m:eqAr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0.263158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0.094737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0.263158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0.378947</m:t>
                            </m:r>
                          </m:e>
                        </m:eqAr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0.143678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0.281609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0.367816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0.206897</m:t>
                            </m:r>
                          </m:e>
                        </m:eqAr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0.156522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0.278261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0.352174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0.213043</m:t>
                            </m:r>
                          </m:e>
                        </m:eqAr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0.5</m:t>
                            </m:r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00000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0.222222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0.222222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3500"/>
                              <m:t>0.055556</m:t>
                            </m:r>
                          </m:e>
                        </m:eqArr>
                      </m:e>
                    </m:d>
                  </m:oMath>
                </a14:m>
                <a:endParaRPr lang="en-US" sz="35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Check each column adds up to 1 as it should be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7FDBD-1C73-4848-963C-60C58A53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55770-0073-4F4E-9767-647A0496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35217-5F0C-49E0-9DAF-1EA05DE73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8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TOPSIS: Step # 02 (Construct the weighted normalized decision matrix)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dirty="0"/>
                  <a:t>If the decision maker decides on the set of weights, depending on his/her preference, then the weight,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sz="2200" dirty="0"/>
                  <a:t>,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nary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200" b="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Consider,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.20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.00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endParaRPr lang="en-US" sz="22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Calculate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𝑹𝑾</m:t>
                    </m:r>
                  </m:oMath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78184-F969-4D0C-AC4D-8A050F4C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A54C9-52D2-4D13-9573-584185658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17A67-2F4C-4605-AEFF-31F0E3E0B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38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TOPSIS: Step # 02 (Construct the weighted normalized decision matrix)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/>
                  <a:t>Thus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0.133333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0.033333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0.3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0.533333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0.263158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0.094737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0.263158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0.378947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0.143678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0.281609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0.367816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0.206897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0.156522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0.278261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0.352174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0.213043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0.5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0.222222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0.222222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0.055556</m:t>
                            </m:r>
                          </m:e>
                        </m:eqArr>
                      </m:e>
                    </m:d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0.20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0.10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0.15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0.25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0.00</m:t>
                            </m:r>
                          </m: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0.30</m:t>
                            </m:r>
                          </m:e>
                        </m:eqArr>
                      </m:e>
                    </m:d>
                  </m:oMath>
                </a14:m>
                <a:endParaRPr lang="en-US" sz="18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1800" dirty="0"/>
                  <a:t>Hence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𝑹𝑾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33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34</m:t>
                                </m:r>
                              </m:sub>
                            </m:sSub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43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44</m:t>
                                </m:r>
                              </m:sub>
                            </m:sSub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51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53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54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0.026667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0.006667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0.06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0.106667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0.026316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0.009474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0.026316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0.037895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0.021552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0.042241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0.055172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0.031034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0.03913</m:t>
                            </m:r>
                            <m:r>
                              <m:rPr>
                                <m:nor/>
                              </m:rPr>
                              <a:rPr lang="en-US" sz="1800" b="0" i="0" smtClean="0"/>
                              <m:t>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0.069565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0.088043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0.053261</m:t>
                            </m:r>
                          </m:e>
                        </m:eqAr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0.15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0.066667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0.066667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800"/>
                              <m:t>0.016667</m:t>
                            </m:r>
                          </m:e>
                        </m:eqArr>
                      </m:e>
                    </m:d>
                  </m:oMath>
                </a14:m>
                <a:endParaRPr lang="en-US" sz="18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06" t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67C61-4B4C-44E4-9594-F5B5F7AEF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FB487-2521-4154-A37B-8B405264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3A8DE-8A53-429F-A913-2481EF8A6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6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TOPSIS: Step # 03 (Determine the most positive-ideal, most negative-ideal solutions)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000" i="0" dirty="0">
                    <a:latin typeface="+mj-lt"/>
                  </a:rPr>
                  <a:t> which is </a:t>
                </a:r>
                <a:r>
                  <a:rPr lang="en-US" sz="4000" b="1" i="1" dirty="0">
                    <a:solidFill>
                      <a:srgbClr val="0000FF"/>
                    </a:solidFill>
                    <a:latin typeface="+mj-lt"/>
                  </a:rPr>
                  <a:t>most </a:t>
                </a:r>
                <a:r>
                  <a:rPr lang="en-US" sz="4000" b="1" i="1" dirty="0">
                    <a:solidFill>
                      <a:srgbClr val="FF0000"/>
                    </a:solidFill>
                    <a:latin typeface="+mj-lt"/>
                  </a:rPr>
                  <a:t>positive</a:t>
                </a:r>
                <a:r>
                  <a:rPr lang="en-US" sz="4000" b="1" i="1" dirty="0">
                    <a:solidFill>
                      <a:srgbClr val="0000FF"/>
                    </a:solidFill>
                    <a:latin typeface="+mj-lt"/>
                  </a:rPr>
                  <a:t> ideal solution</a:t>
                </a:r>
                <a:endParaRPr lang="en-US" sz="4000" b="1" i="1" baseline="-25000" dirty="0">
                  <a:solidFill>
                    <a:srgbClr val="0000FF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func>
                          </m:e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</m:d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=1,⋯,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  <a:blipFill>
                <a:blip r:embed="rId2"/>
                <a:stretch>
                  <a:fillRect l="-1855" t="-3922" r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31F91-DE9F-46EA-8EBE-63DECE7F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C91A6-65D1-4867-8F5D-D7AA83129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3E20E-74EE-478B-A063-A6A589192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38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TOPSIS: Step # 03 (Determine the most positive-ideal, most negative-ideal solutions)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000" dirty="0"/>
                  <a:t> which is 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most </a:t>
                </a:r>
                <a:r>
                  <a:rPr lang="en-US" sz="4000" b="1" i="1" dirty="0">
                    <a:solidFill>
                      <a:srgbClr val="FF0000"/>
                    </a:solidFill>
                  </a:rPr>
                  <a:t>negative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 ideal solution</a:t>
                </a:r>
                <a:endParaRPr lang="en-US" sz="4000" baseline="-250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000" b="0" i="0" dirty="0">
                    <a:latin typeface="+mj-lt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 b="0" i="0" smtClean="0">
                                        <a:latin typeface="Cambria Math" panose="02040503050406030204" pitchFamily="18" charset="0"/>
                                      </a:rPr>
                                      <m:t>in</m:t>
                                    </m:r>
                                  </m:e>
                                  <m:lim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func>
                          </m:e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</m:d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=1,⋯,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  <a:blipFill>
                <a:blip r:embed="rId2"/>
                <a:stretch>
                  <a:fillRect l="-1855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27A9C-42DE-4475-A17F-D07970BC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4645C-3F25-43AA-8AA3-769F2EEA0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F99CC-A19A-4213-9D3F-C00D78305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61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TOPSIS: Step # 04 (Calculate the distance based on most positive-ideal, most negative-ideal solutions)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Calculate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b="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4500" i="0" dirty="0">
                    <a:latin typeface="+mj-lt"/>
                  </a:rPr>
                  <a:t>based on </a:t>
                </a:r>
                <a:r>
                  <a:rPr lang="en-US" sz="4500" b="1" i="1" dirty="0">
                    <a:solidFill>
                      <a:srgbClr val="0000FF"/>
                    </a:solidFill>
                    <a:latin typeface="+mj-lt"/>
                  </a:rPr>
                  <a:t>most </a:t>
                </a:r>
                <a:r>
                  <a:rPr lang="en-US" sz="4500" b="1" i="1" dirty="0">
                    <a:solidFill>
                      <a:srgbClr val="FF0000"/>
                    </a:solidFill>
                    <a:latin typeface="+mj-lt"/>
                  </a:rPr>
                  <a:t>positive</a:t>
                </a:r>
                <a:r>
                  <a:rPr lang="en-US" sz="4500" b="1" i="1" dirty="0">
                    <a:solidFill>
                      <a:srgbClr val="0000FF"/>
                    </a:solidFill>
                    <a:latin typeface="+mj-lt"/>
                  </a:rPr>
                  <a:t> ideal solution</a:t>
                </a:r>
                <a:endParaRPr lang="en-US" sz="4500" b="1" i="1" baseline="-25000" dirty="0">
                  <a:solidFill>
                    <a:srgbClr val="0000FF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b="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nary>
                              <m:naryPr>
                                <m:chr m:val="∑"/>
                                <m:ctrlP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4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en-US" sz="45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45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e>
                          <m:sup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500" dirty="0"/>
                  <a:t>, </a:t>
                </a:r>
                <a14:m>
                  <m:oMath xmlns:m="http://schemas.openxmlformats.org/officeDocument/2006/math"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  <a:blipFill>
                <a:blip r:embed="rId2"/>
                <a:stretch>
                  <a:fillRect l="-2145" t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5A45D-4AFD-43FD-94AD-D5CE2165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FD764-27DB-435E-B3C6-3E9F4685C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AC25E-543D-45C7-80BB-CE760958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65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TOPSIS: Step # 04 (Calculate the distance based on most positive-ideal, most negative-ideal solutions)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4552" y="1812373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Calculate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b="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4500" dirty="0"/>
                  <a:t>based on</a:t>
                </a:r>
                <a:r>
                  <a:rPr lang="en-US" sz="4500" i="0" dirty="0">
                    <a:latin typeface="+mj-lt"/>
                  </a:rPr>
                  <a:t> </a:t>
                </a:r>
                <a:r>
                  <a:rPr lang="en-US" sz="4500" b="1" i="1" dirty="0">
                    <a:solidFill>
                      <a:srgbClr val="0000FF"/>
                    </a:solidFill>
                    <a:latin typeface="+mj-lt"/>
                  </a:rPr>
                  <a:t>most </a:t>
                </a:r>
                <a:r>
                  <a:rPr lang="en-US" sz="4500" b="1" i="1" dirty="0">
                    <a:solidFill>
                      <a:srgbClr val="FF0000"/>
                    </a:solidFill>
                    <a:latin typeface="+mj-lt"/>
                  </a:rPr>
                  <a:t>negative</a:t>
                </a:r>
                <a:r>
                  <a:rPr lang="en-US" sz="4500" b="1" i="1" dirty="0">
                    <a:solidFill>
                      <a:srgbClr val="0000FF"/>
                    </a:solidFill>
                    <a:latin typeface="+mj-lt"/>
                  </a:rPr>
                  <a:t> ideal solution</a:t>
                </a:r>
                <a:endParaRPr lang="en-US" sz="4500" b="1" i="1" baseline="-25000" dirty="0">
                  <a:solidFill>
                    <a:srgbClr val="0000FF"/>
                  </a:solidFill>
                </a:endParaRP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b="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4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nary>
                              <m:naryPr>
                                <m:chr m:val="∑"/>
                                <m:ctrlP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4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en-US" sz="45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4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45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45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e>
                          <m:sup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500" dirty="0"/>
                  <a:t> ,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552" y="1812373"/>
                <a:ext cx="10515600" cy="4351338"/>
              </a:xfrm>
              <a:blipFill>
                <a:blip r:embed="rId2"/>
                <a:stretch>
                  <a:fillRect l="-2145" t="-4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C3FF1-B1C4-4E41-BECF-2001B330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7922C-FF51-4A62-83DC-E703D09F2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DEF31-0FCB-4EC7-9CAE-748C0D03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3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Technique for Order Preference by Similarity to Ideal Solution (TOPSIS)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4000" b="1" i="1" dirty="0">
                <a:solidFill>
                  <a:srgbClr val="0000FF"/>
                </a:solidFill>
              </a:rPr>
              <a:t>Technique for Order Preference by Similarity to Ideal Solution (TOPSIS)</a:t>
            </a:r>
            <a:r>
              <a:rPr lang="en-US" sz="4000" dirty="0"/>
              <a:t> method was developed for the </a:t>
            </a:r>
            <a:r>
              <a:rPr lang="en-US" sz="4000" dirty="0" err="1"/>
              <a:t>INTEGRated</a:t>
            </a:r>
            <a:r>
              <a:rPr lang="en-US" sz="4000" dirty="0"/>
              <a:t> Human Exploration Mission Simulation </a:t>
            </a:r>
            <a:r>
              <a:rPr lang="en-US" sz="4000" dirty="0" err="1"/>
              <a:t>FaciliTY</a:t>
            </a:r>
            <a:r>
              <a:rPr lang="en-US" sz="4000" dirty="0"/>
              <a:t> (INTEGRITY) project in the Johnson Space Centre to assess the priority of a set of human spaceflight mission simulators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47361-77B4-4B1F-9C7A-1E9C5840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BDC6B-B55F-4856-A3D5-7AF388D8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F4C80-CB24-4843-8A96-58E0C4AF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2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TOPSIS: Step # 05 (Calculate the relative proximity based on ideal solution)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5500" dirty="0"/>
                  <a:t>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5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55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55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5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55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5500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55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55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num>
                      <m:den>
                        <m:d>
                          <m:dPr>
                            <m:ctrlPr>
                              <a:rPr lang="en-US" sz="55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  <m:r>
                              <a:rPr lang="en-US" sz="55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55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5500" b="0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en-US" sz="6000" dirty="0"/>
                  <a:t> ,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6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5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552" y="1825625"/>
                <a:ext cx="10515600" cy="4351338"/>
              </a:xfrm>
              <a:blipFill>
                <a:blip r:embed="rId2"/>
                <a:stretch>
                  <a:fillRect l="-2841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91C2-F0CE-42A6-B9AC-C58CE034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DC5FC-5DBE-4C88-9841-2D5DF06C9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E3495-E4A4-43BB-9290-87EECF47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94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1900" dirty="0"/>
              <a:t>Consider the problem related to buying a house/apartment among </a:t>
            </a:r>
            <a:r>
              <a:rPr lang="en-US" sz="1900" b="1" i="1" dirty="0">
                <a:solidFill>
                  <a:srgbClr val="0000FF"/>
                </a:solidFill>
              </a:rPr>
              <a:t>four</a:t>
            </a:r>
            <a:r>
              <a:rPr lang="en-US" sz="1900" dirty="0"/>
              <a:t> (04) choices, where the decision to buy the house/apartment is based on </a:t>
            </a:r>
            <a:r>
              <a:rPr lang="en-US" sz="1900" b="1" i="1" dirty="0">
                <a:solidFill>
                  <a:srgbClr val="0000FF"/>
                </a:solidFill>
              </a:rPr>
              <a:t>eleven</a:t>
            </a:r>
            <a:r>
              <a:rPr lang="en-US" sz="1900" dirty="0"/>
              <a:t> (11) different parameters/criterion which are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City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Price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Loan availability/conditions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Location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Number of rooms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Safety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Proximity to markets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Proximity to schools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Proximity to hospitals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Facilities available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900" dirty="0"/>
              <a:t>Resale condition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AFE27-F6CD-4D54-8947-4CB7927A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24201-B2FE-4DAB-A677-8D00EC8B6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BA1F9-4E73-41D7-A190-8FE082D42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58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45.5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50.0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41.7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33.3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42.9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25.0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66.7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83.3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62.5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77.8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09.2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08.5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06.8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10.6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2.3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0.8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0.0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1.9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2.4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1.2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3.0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1.6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2.4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3.2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4.8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3.3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4.2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3.8</m:t>
                            </m:r>
                          </m:e>
                        </m:eqAr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3.1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1.6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2.2</m:t>
                            </m:r>
                          </m:e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1.3</m:t>
                            </m:r>
                          </m:e>
                        </m:eqArr>
                      </m:e>
                    </m:d>
                  </m:oMath>
                </a14:m>
                <a:endParaRPr lang="en-US" sz="3000" b="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Use the normalization formulae as </a:t>
                </a:r>
                <a:r>
                  <a:rPr lang="en-US" sz="32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𝑖𝑘</m:t>
                                    </m:r>
                                  </m:sub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rad>
                      </m:den>
                    </m:f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3B5FD-0D28-402B-8D41-889BB546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3FF6A-E98C-4C55-9427-C02C41D4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793D8-6BF0-4F62-86E9-4207195D3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11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70284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0.5116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0.5622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0.4498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0.4689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0.5561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0.4629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 b="1" smtClean="0">
                                <a:solidFill>
                                  <a:srgbClr val="0000FF"/>
                                </a:solidFill>
                              </a:rPr>
                              <m:t>0.5964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0.3475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0.4565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0.5701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0.4278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0.5325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0.5180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0.4785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0.3828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0.5968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0.5097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0.4248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0.3681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0.6513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0.5508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0.3390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0.7627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0.5647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0.8253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0.4961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0.5177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0.2589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 b="1" smtClean="0">
                                <a:solidFill>
                                  <a:srgbClr val="0000FF"/>
                                </a:solidFill>
                              </a:rPr>
                              <m:t>0.6471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0.3427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0.5140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0.3855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0.6854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0.5908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0.4062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0.5169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0.4677</m:t>
                            </m:r>
                          </m:e>
                        </m:eqAr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0.7169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0.3700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0.5087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200"/>
                              <m:t>0.3006</m:t>
                            </m:r>
                          </m:e>
                        </m:eqArr>
                      </m:e>
                    </m:d>
                  </m:oMath>
                </a14:m>
                <a:endParaRPr lang="en-US" sz="2200" b="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200" dirty="0"/>
                  <a:t>For example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3,2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42.9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40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.0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42.9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62.5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6.8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1.3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0.8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	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.0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1.2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4.2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2.2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00" dirty="0"/>
                  <a:t>0.5964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4,8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3.0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41.7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77.8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10.6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2.3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1.9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.0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3.2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3.8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1.3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00" dirty="0"/>
                  <a:t>0.6471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0284" y="1825625"/>
                <a:ext cx="10515600" cy="4351338"/>
              </a:xfrm>
              <a:blipFill>
                <a:blip r:embed="rId2"/>
                <a:stretch>
                  <a:fillRect l="-638" t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4FA6B-13B4-4A20-8177-02339ED0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B1665-4606-4DFF-8A14-4DA8A5A8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70A55-248E-4954-9BED-2D6718CC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43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/>
                <a:r>
                  <a:rPr lang="en-US" sz="2500" dirty="0"/>
                  <a:t>Consider </a:t>
                </a:r>
                <a14:m>
                  <m:oMath xmlns:m="http://schemas.openxmlformats.org/officeDocument/2006/math">
                    <m:r>
                      <a:rPr lang="en-US" sz="2500" b="1" i="1" dirty="0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=(0.119,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0.106,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0.115,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0.090,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0.113,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0.061,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0.064,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0.113,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0.096,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0.065,</m:t>
                    </m:r>
                    <m:r>
                      <a:rPr lang="en-US" sz="2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i="1" dirty="0">
                        <a:latin typeface="Cambria Math" panose="02040503050406030204" pitchFamily="18" charset="0"/>
                      </a:rPr>
                      <m:t>0.058</m:t>
                    </m:r>
                    <m:r>
                      <a:rPr lang="en-US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500" dirty="0"/>
                  <a:t>, where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5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5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=11</m:t>
                        </m:r>
                      </m:sup>
                      <m:e>
                        <m:sSub>
                          <m:sSubPr>
                            <m:ctrlPr>
                              <a:rPr lang="en-US" sz="25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5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i="1" dirty="0">
                            <a:latin typeface="Cambria Math" panose="02040503050406030204" pitchFamily="18" charset="0"/>
                          </a:rPr>
                          <m:t>0.119</m:t>
                        </m:r>
                        <m:r>
                          <a:rPr lang="en-US" sz="25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500" i="1" dirty="0">
                            <a:latin typeface="Cambria Math" panose="02040503050406030204" pitchFamily="18" charset="0"/>
                          </a:rPr>
                          <m:t>0.106+0.115+0.090+0.113+</m:t>
                        </m:r>
                        <m:r>
                          <a:rPr lang="en-US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500" i="1" dirty="0">
                            <a:latin typeface="Cambria Math" panose="02040503050406030204" pitchFamily="18" charset="0"/>
                          </a:rPr>
                          <m:t>.061+0.064+0.113+0.096+0.065+0.058</m:t>
                        </m:r>
                      </m:e>
                    </m:d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70" t="-1821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4F85E-500C-4885-AD68-95C7B071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54806-0BDE-42B2-A1B7-447D9914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28D2C-62C7-472D-A58C-D27A432FA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8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70284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1500" b="1" i="0" smtClean="0">
                        <a:latin typeface="Cambria Math" panose="02040503050406030204" pitchFamily="18" charset="0"/>
                      </a:rPr>
                      <m:t>𝐕</m:t>
                    </m:r>
                    <m:r>
                      <a:rPr lang="en-US" sz="15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5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0.0609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0.06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69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0535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0558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 smtClean="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0589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0491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0632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0368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0525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0656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0493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0613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0466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0430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0331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0586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0576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0480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0416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0736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0336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0207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0446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0361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0.0000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0528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0545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0569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0427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0758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0358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0493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0370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0658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0385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0265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0337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0304</m:t>
                            </m:r>
                          </m:e>
                        </m:eqArr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eqArr>
                          <m:eqArrPr>
                            <m:ctrlPr>
                              <a:rPr lang="en-US" sz="15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0417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 b="1" smtClean="0">
                                <a:solidFill>
                                  <a:srgbClr val="0000FF"/>
                                </a:solidFill>
                              </a:rPr>
                              <m:t>0.0215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0295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1500"/>
                              <m:t>0.</m:t>
                            </m:r>
                            <m:r>
                              <m:rPr>
                                <m:nor/>
                              </m:rPr>
                              <a:rPr lang="en-US" sz="1500" b="0" smtClean="0"/>
                              <m:t>0117</m:t>
                            </m:r>
                          </m:e>
                        </m:eqArr>
                      </m:e>
                    </m:d>
                  </m:oMath>
                </a14:m>
                <a:endParaRPr lang="en-US" sz="1500" b="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1500" dirty="0"/>
                  <a:t>For example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5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lang="en-US" sz="1500" b="0" i="0" smtClean="0">
                            <a:latin typeface="Cambria Math" panose="02040503050406030204" pitchFamily="18" charset="0"/>
                          </a:rPr>
                          <m:t>2,11</m:t>
                        </m:r>
                      </m:sub>
                    </m:sSub>
                    <m:r>
                      <a:rPr lang="en-US" sz="15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500" i="0">
                            <a:latin typeface="Cambria Math" panose="02040503050406030204" pitchFamily="18" charset="0"/>
                          </a:rPr>
                          <m:t>0.5622 0.4629 0.5701 0.4785 0.4248 0.5508 0.0000 0.5177 0.5140 0.4062 0.3700</m:t>
                        </m:r>
                      </m:e>
                    </m:d>
                    <m:r>
                      <a:rPr lang="en-US" sz="15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0.000</m:t>
                            </m:r>
                          </m:e>
                          <m:e>
                            <m:r>
                              <a:rPr lang="en-US" sz="15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0.058</m:t>
                            </m:r>
                          </m:e>
                        </m:eqArr>
                      </m:e>
                    </m:d>
                    <m:r>
                      <a:rPr lang="en-US" sz="15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500" dirty="0"/>
                  <a:t>0.0215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0284" y="1825625"/>
                <a:ext cx="10515600" cy="4351338"/>
              </a:xfrm>
              <a:blipFill>
                <a:blip r:embed="rId2"/>
                <a:stretch>
                  <a:fillRect l="-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D2083-7FC0-45D9-81F3-6C81A53F1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B936C-BF9B-4DF2-9EEF-C43FA443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7FBA7-2B6E-4AEF-9C9E-F95D2D6B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88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Calculate</a:t>
                </a:r>
              </a:p>
              <a:p>
                <a:pPr marL="0" lvl="0" indent="0">
                  <a:buNone/>
                </a:pPr>
                <a:r>
                  <a:rPr lang="en-US" sz="3500" b="1" dirty="0"/>
                  <a:t>V</a:t>
                </a:r>
                <a:r>
                  <a:rPr lang="en-US" sz="3500" baseline="30000" dirty="0">
                    <a:latin typeface="+mj-lt"/>
                  </a:rPr>
                  <a:t>+</a:t>
                </a:r>
                <a:r>
                  <a:rPr lang="en-US" sz="3500" dirty="0"/>
                  <a:t>=(0.0669, 0.0632, 0.0656, 0.0586, 0.0736, 0.0446, 0.0528, 0.0758, 0.0658, 0.0385, 0.0417),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500" b="1" i="0" smtClean="0"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p>
                        <m:r>
                          <a:rPr lang="en-US" sz="3500" b="1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350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500" i="0" smtClean="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m:rPr>
                                        <m:sty m:val="p"/>
                                      </m:rPr>
                                      <a:rPr lang="en-US" sz="3500" i="0" smtClean="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</m:lim>
                                </m:limLow>
                              </m:fName>
                              <m:e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500" i="0" smtClean="0">
                                        <a:latin typeface="Cambria Math" panose="02040503050406030204" pitchFamily="18" charset="0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3500" i="0" smtClean="0">
                                        <a:latin typeface="Cambria Math" panose="02040503050406030204" pitchFamily="18" charset="0"/>
                                      </a:rPr>
                                      <m:t>ij</m:t>
                                    </m:r>
                                  </m:sub>
                                </m:sSub>
                              </m:e>
                            </m:func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j</m:t>
                            </m:r>
                            <m:r>
                              <a:rPr lang="en-US" sz="350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J</m:t>
                            </m:r>
                          </m:e>
                        </m:d>
                        <m:r>
                          <a:rPr lang="en-US" sz="350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500" i="0" smtClean="0">
                            <a:latin typeface="Cambria Math" panose="02040503050406030204" pitchFamily="18" charset="0"/>
                          </a:rPr>
                          <m:t>=1,⋯,</m:t>
                        </m:r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e>
                    </m:d>
                    <m:r>
                      <a:rPr lang="en-US" sz="350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3500" i="0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350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Sup>
                          <m:sSub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</m:oMath>
                </a14:m>
                <a:endParaRPr lang="en-US" sz="35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350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sz="350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50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5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500">
                          <a:latin typeface="Cambria Math" panose="02040503050406030204" pitchFamily="18" charset="0"/>
                        </a:rPr>
                        <m:t>max</m:t>
                      </m:r>
                      <m:d>
                        <m:d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500"/>
                            <m:t>0.0609,0.0669,0.0535,0.0558</m:t>
                          </m:r>
                        </m:e>
                      </m:d>
                      <m:r>
                        <a:rPr lang="en-US" sz="350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500"/>
                        <m:t>0.0669</m:t>
                      </m:r>
                    </m:oMath>
                  </m:oMathPara>
                </a14:m>
                <a:endParaRPr lang="en-US" sz="35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350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sz="35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50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5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500">
                          <a:latin typeface="Cambria Math" panose="02040503050406030204" pitchFamily="18" charset="0"/>
                        </a:rPr>
                        <m:t>max</m:t>
                      </m:r>
                      <m:d>
                        <m:d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500"/>
                            <m:t>0.0589,0.0491,0.0632,0.0368</m:t>
                          </m:r>
                        </m:e>
                      </m:d>
                      <m:r>
                        <a:rPr lang="en-US" sz="350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500"/>
                        <m:t>0.06</m:t>
                      </m:r>
                      <m:r>
                        <m:rPr>
                          <m:nor/>
                        </m:rPr>
                        <a:rPr lang="en-US" sz="3500" b="0" i="0" smtClean="0"/>
                        <m:t>32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39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67464-60D2-4B00-8FF3-35920E9B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75AEC-4516-4808-B9F7-840CB0F06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96E22-BD6B-4C20-B445-F5A37E0A1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Calculate</a:t>
                </a:r>
              </a:p>
              <a:p>
                <a:pPr marL="0" lvl="0" indent="0">
                  <a:buNone/>
                </a:pPr>
                <a:r>
                  <a:rPr lang="en-US" sz="3500" b="1" dirty="0"/>
                  <a:t>V</a:t>
                </a:r>
                <a:r>
                  <a:rPr lang="en-US" sz="3500" baseline="30000" dirty="0"/>
                  <a:t>-</a:t>
                </a:r>
                <a:r>
                  <a:rPr lang="en-US" sz="3500" dirty="0"/>
                  <a:t>=(0.0535, 0.0368 , 0.0493, 0.0331, 0.0416, 0.0000, 0.0000, 0.0427, 0.0358, 0.0265, 0.0117), </a:t>
                </a:r>
                <a:r>
                  <a:rPr lang="en-US" sz="3600" dirty="0"/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p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600">
                                        <a:latin typeface="Cambria Math" panose="02040503050406030204" pitchFamily="18" charset="0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func>
                          </m:e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=1,⋯,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endParaRPr lang="en-US" sz="35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>
                          <a:latin typeface="Cambria Math" panose="02040503050406030204" pitchFamily="18" charset="0"/>
                        </a:rPr>
                        <m:t>min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/>
                            <m:t>0.0609,0.0669,0.0535,0.0558</m:t>
                          </m:r>
                        </m:e>
                      </m:d>
                      <m: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/>
                        <m:t>0.0</m:t>
                      </m:r>
                      <m:r>
                        <m:rPr>
                          <m:nor/>
                        </m:rPr>
                        <a:rPr lang="en-US" sz="3600" b="0" i="0" smtClean="0"/>
                        <m:t>535</m:t>
                      </m:r>
                    </m:oMath>
                  </m:oMathPara>
                </a14:m>
                <a:endParaRPr lang="en-US" sz="36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sz="36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>
                          <a:latin typeface="Cambria Math" panose="02040503050406030204" pitchFamily="18" charset="0"/>
                        </a:rPr>
                        <m:t>min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/>
                            <m:t>0.0589,0.0491,0.0632,0.0368</m:t>
                          </m:r>
                        </m:e>
                      </m:d>
                      <m:r>
                        <a:rPr lang="en-US" sz="36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/>
                        <m:t>0.0</m:t>
                      </m:r>
                      <m:r>
                        <m:rPr>
                          <m:nor/>
                        </m:rPr>
                        <a:rPr lang="en-US" sz="3600" b="0" i="0" smtClean="0"/>
                        <m:t>368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39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7BF3E-F1CF-4830-9602-5EE1A8A41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E9662-1030-41CB-81B5-2CA853D4C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F91A9-6C96-4AAC-A392-C6971A8F8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47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Calculate the distance of each project to </a:t>
                </a:r>
                <a:r>
                  <a:rPr lang="en-US" sz="3500" b="1" i="1" dirty="0">
                    <a:solidFill>
                      <a:srgbClr val="0000FF"/>
                    </a:solidFill>
                  </a:rPr>
                  <a:t>most</a:t>
                </a:r>
                <a:r>
                  <a:rPr lang="en-US" sz="3500" dirty="0"/>
                  <a:t> </a:t>
                </a:r>
                <a:r>
                  <a:rPr lang="en-US" sz="3500" b="1" i="1" dirty="0">
                    <a:solidFill>
                      <a:srgbClr val="FF0000"/>
                    </a:solidFill>
                  </a:rPr>
                  <a:t>positive</a:t>
                </a:r>
                <a:r>
                  <a:rPr lang="en-US" sz="3500" dirty="0"/>
                  <a:t> </a:t>
                </a:r>
                <a:r>
                  <a:rPr lang="en-US" sz="3500" b="1" i="1" dirty="0">
                    <a:solidFill>
                      <a:srgbClr val="0000FF"/>
                    </a:solidFill>
                  </a:rPr>
                  <a:t>ideal solution</a:t>
                </a:r>
                <a:r>
                  <a:rPr lang="en-US" sz="3500" dirty="0"/>
                  <a:t>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nary>
                              <m:naryPr>
                                <m:chr m:val="∑"/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e>
                          <m:sup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500" dirty="0"/>
                  <a:t>, thus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0.1045</m:t>
                    </m:r>
                  </m:oMath>
                </a14:m>
                <a:endParaRPr lang="en-US" sz="35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0.1543</m:t>
                    </m:r>
                  </m:oMath>
                </a14:m>
                <a:endParaRPr lang="en-US" sz="35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0.0870</m:t>
                    </m:r>
                  </m:oMath>
                </a14:m>
                <a:endParaRPr lang="en-US" sz="35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0.0425</m:t>
                    </m:r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F26F7-EBF7-419D-A9A9-CDE2924CE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28966-E165-452B-91C1-F1B0DB137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A2F19-1F08-4C49-B08B-87658005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30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Calculate the distance of each project to </a:t>
                </a:r>
                <a:r>
                  <a:rPr lang="en-US" sz="3500" b="1" i="1" dirty="0">
                    <a:solidFill>
                      <a:srgbClr val="0000FF"/>
                    </a:solidFill>
                  </a:rPr>
                  <a:t>most</a:t>
                </a:r>
                <a:r>
                  <a:rPr lang="en-US" sz="3500" dirty="0"/>
                  <a:t> </a:t>
                </a:r>
                <a:r>
                  <a:rPr lang="en-US" sz="3500" b="1" i="1" dirty="0">
                    <a:solidFill>
                      <a:srgbClr val="FF0000"/>
                    </a:solidFill>
                  </a:rPr>
                  <a:t>negative</a:t>
                </a:r>
                <a:r>
                  <a:rPr lang="en-US" sz="3500" dirty="0"/>
                  <a:t> </a:t>
                </a:r>
                <a:r>
                  <a:rPr lang="en-US" sz="3500" b="1" i="1" dirty="0">
                    <a:solidFill>
                      <a:srgbClr val="0000FF"/>
                    </a:solidFill>
                  </a:rPr>
                  <a:t>ideal solution</a:t>
                </a:r>
                <a:r>
                  <a:rPr lang="en-US" sz="3500" dirty="0"/>
                  <a:t>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nary>
                              <m:naryPr>
                                <m:chr m:val="∑"/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e>
                          <m:sup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500" dirty="0"/>
                  <a:t>, thus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0.0589</m:t>
                    </m:r>
                  </m:oMath>
                </a14:m>
                <a:endParaRPr lang="en-US" sz="35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0.0477</m:t>
                    </m:r>
                  </m:oMath>
                </a14:m>
                <a:endParaRPr lang="en-US" sz="3500" b="0" i="1" dirty="0">
                  <a:latin typeface="Cambria Math" panose="020405030504060302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0.0387</m:t>
                    </m:r>
                  </m:oMath>
                </a14:m>
                <a:endParaRPr lang="en-US" sz="35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0.0928</m:t>
                    </m:r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322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D09DA-51FF-4F4B-AAFB-1298A763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219D1-0D64-45EE-A903-320D1340E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AC025-CE13-47FE-998B-DD676EB7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3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One assumes utility function is monotonic, in the sense the more/less you get more/less you want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The basic premise based on which </a:t>
            </a:r>
            <a:r>
              <a:rPr lang="en-US" sz="4000" b="1" i="1" dirty="0">
                <a:solidFill>
                  <a:srgbClr val="0000FF"/>
                </a:solidFill>
              </a:rPr>
              <a:t>TOPSIS</a:t>
            </a:r>
            <a:r>
              <a:rPr lang="en-US" sz="4000" dirty="0"/>
              <a:t> works is the fact that selected alternatives should have the </a:t>
            </a:r>
            <a:r>
              <a:rPr lang="en-US" sz="4000" b="1" i="1" dirty="0">
                <a:solidFill>
                  <a:srgbClr val="0000FF"/>
                </a:solidFill>
              </a:rPr>
              <a:t>shortest</a:t>
            </a:r>
            <a:r>
              <a:rPr lang="en-US" sz="4000" dirty="0"/>
              <a:t> distance from the </a:t>
            </a:r>
            <a:r>
              <a:rPr lang="en-US" sz="4000" b="1" i="1" dirty="0">
                <a:solidFill>
                  <a:srgbClr val="FF0000"/>
                </a:solidFill>
              </a:rPr>
              <a:t>positive-ideal solution</a:t>
            </a:r>
            <a:r>
              <a:rPr lang="en-US" sz="4000" dirty="0"/>
              <a:t>, and the </a:t>
            </a:r>
            <a:r>
              <a:rPr lang="en-US" sz="4000" b="1" i="1" dirty="0">
                <a:solidFill>
                  <a:srgbClr val="0000FF"/>
                </a:solidFill>
              </a:rPr>
              <a:t>farthest</a:t>
            </a:r>
            <a:r>
              <a:rPr lang="en-US" sz="4000" dirty="0"/>
              <a:t> distance from the </a:t>
            </a:r>
            <a:r>
              <a:rPr lang="en-US" sz="4000" b="1" i="1" dirty="0">
                <a:solidFill>
                  <a:srgbClr val="FF0000"/>
                </a:solidFill>
              </a:rPr>
              <a:t>negative-ideal solution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BFC66-091E-47DF-9EC0-0DF4E8938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6A975-4D76-4D81-82F3-1571183C4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F39C0-1362-4788-8922-56C6F7333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3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Calculate the relative proximity index of each alternative (which is buying the house/apartment) to the ideal solution according to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num>
                      <m:den>
                        <m:d>
                          <m:d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en-US" sz="3000" dirty="0"/>
                  <a:t> , thus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0.0589</m:t>
                        </m:r>
                      </m:num>
                      <m:den>
                        <m:d>
                          <m:dPr>
                            <m:ctrlP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0.0589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+0.1045</m:t>
                            </m:r>
                          </m:e>
                        </m:d>
                      </m:den>
                    </m:f>
                    <m:r>
                      <a:rPr lang="en-US" sz="3000" b="0" i="1" dirty="0" smtClean="0">
                        <a:latin typeface="Cambria Math" panose="02040503050406030204" pitchFamily="18" charset="0"/>
                      </a:rPr>
                      <m:t>=0.3605</m:t>
                    </m:r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0.0</m:t>
                        </m:r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477</m:t>
                        </m:r>
                      </m:num>
                      <m:den>
                        <m:d>
                          <m:d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0.0477+0.1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543</m:t>
                            </m:r>
                          </m:e>
                        </m:d>
                      </m:den>
                    </m:f>
                    <m:r>
                      <a:rPr lang="en-US" sz="3000" i="1" dirty="0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</a:rPr>
                      <m:t>2361</m:t>
                    </m:r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0.0</m:t>
                        </m:r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387</m:t>
                        </m:r>
                      </m:num>
                      <m:den>
                        <m:d>
                          <m:d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0.0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387</m:t>
                            </m:r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+0.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0870</m:t>
                            </m:r>
                          </m:e>
                        </m:d>
                      </m:den>
                    </m:f>
                    <m:r>
                      <a:rPr lang="en-US" sz="3000" i="1" dirty="0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</a:rPr>
                      <m:t>3078</m:t>
                    </m:r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0.0</m:t>
                        </m:r>
                        <m:r>
                          <a:rPr lang="en-US" sz="3000" b="0" i="1" dirty="0" smtClean="0">
                            <a:latin typeface="Cambria Math" panose="02040503050406030204" pitchFamily="18" charset="0"/>
                          </a:rPr>
                          <m:t>928</m:t>
                        </m:r>
                      </m:num>
                      <m:den>
                        <m:d>
                          <m:d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0.0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928</m:t>
                            </m:r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+0.0</m:t>
                            </m:r>
                            <m:r>
                              <a:rPr lang="en-US" sz="3000" b="0" i="1" dirty="0" smtClean="0">
                                <a:latin typeface="Cambria Math" panose="02040503050406030204" pitchFamily="18" charset="0"/>
                              </a:rPr>
                              <m:t>425</m:t>
                            </m:r>
                          </m:e>
                        </m:d>
                      </m:den>
                    </m:f>
                    <m:r>
                      <a:rPr lang="en-US" sz="3000" i="1" dirty="0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</a:rPr>
                      <m:t>6853</m:t>
                    </m:r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1" r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64496-DA6D-4D6F-9916-9A0178954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82E63-49AA-4887-9A10-A9D96D2AB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DA7B1-0AA6-4AB6-AD93-71CC09465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70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500" b="1" dirty="0">
                <a:solidFill>
                  <a:srgbClr val="0000FF"/>
                </a:solidFill>
              </a:rPr>
              <a:t>TOPSIS: Example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Thus the ranking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4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≻</m:t>
                    </m:r>
                    <m:sSub>
                      <m:sSubPr>
                        <m:ctrlPr>
                          <a:rPr lang="en-US" sz="4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5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4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5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5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Hence Alternative # 04 is the best (position # 01) choice followed by Alternative # 01 (position # 02), then by Alternative # 03 (position # 03) and finally followed by Alternative # 02 (position # 04)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03" t="-4482" r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797E6-806B-49E4-9F4F-6D10C7C4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1C06C-D4D6-4C8F-8CBA-59D4B3F27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A47CB-9475-442C-98FC-2CD212F90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58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200" dirty="0"/>
                  <a:t>Choose </a:t>
                </a:r>
                <a:r>
                  <a:rPr lang="en-US" sz="3200" b="1" i="1" dirty="0">
                    <a:solidFill>
                      <a:srgbClr val="FF0000"/>
                    </a:solidFill>
                  </a:rPr>
                  <a:t>positive</a:t>
                </a:r>
                <a:r>
                  <a:rPr lang="en-US" sz="3200" dirty="0"/>
                  <a:t> ideal solution (</a:t>
                </a:r>
                <a:r>
                  <a:rPr lang="en-US" sz="3200" b="1" i="1" dirty="0">
                    <a:solidFill>
                      <a:srgbClr val="0000FF"/>
                    </a:solidFill>
                  </a:rPr>
                  <a:t>PIS</a:t>
                </a:r>
                <a:r>
                  <a:rPr lang="en-US" sz="3200" dirty="0"/>
                  <a:t>) of the original ranking problem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200" dirty="0"/>
                  <a:t>Choose </a:t>
                </a:r>
                <a:r>
                  <a:rPr lang="en-US" sz="3200" b="1" i="1" dirty="0">
                    <a:solidFill>
                      <a:srgbClr val="FF0000"/>
                    </a:solidFill>
                  </a:rPr>
                  <a:t>negative</a:t>
                </a:r>
                <a:r>
                  <a:rPr lang="en-US" sz="3200" dirty="0"/>
                  <a:t> ideal solution (</a:t>
                </a:r>
                <a:r>
                  <a:rPr lang="en-US" sz="3200" b="1" i="1" dirty="0">
                    <a:solidFill>
                      <a:srgbClr val="0000FF"/>
                    </a:solidFill>
                  </a:rPr>
                  <a:t>NIS</a:t>
                </a:r>
                <a:r>
                  <a:rPr lang="en-US" sz="3200" dirty="0"/>
                  <a:t>) of the original ranking problem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200" dirty="0"/>
                  <a:t>Find distances from each decisions/alternatives,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 to </a:t>
                </a:r>
                <a:r>
                  <a:rPr lang="en-US" sz="3200" b="1" i="1" dirty="0">
                    <a:solidFill>
                      <a:srgbClr val="0000FF"/>
                    </a:solidFill>
                  </a:rPr>
                  <a:t>PIS</a:t>
                </a:r>
                <a:r>
                  <a:rPr lang="en-US" sz="3200" dirty="0"/>
                  <a:t>, which is given as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𝑃𝐼𝑆</m:t>
                        </m:r>
                      </m:e>
                    </m:d>
                  </m:oMath>
                </a14:m>
                <a:endParaRPr lang="en-US" sz="32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200" dirty="0"/>
                  <a:t>Find distances from each decisions/alternatives,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 to </a:t>
                </a:r>
                <a:r>
                  <a:rPr lang="en-US" sz="3200" b="1" i="1" dirty="0">
                    <a:solidFill>
                      <a:srgbClr val="0000FF"/>
                    </a:solidFill>
                  </a:rPr>
                  <a:t>NIS</a:t>
                </a:r>
                <a:r>
                  <a:rPr lang="en-US" sz="3200" dirty="0"/>
                  <a:t> which is given as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𝑁𝐼𝑆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7A843-78B4-4B7C-B7CD-042D2CEA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EEB53-E6BB-47B7-B029-143F274FA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7FB8F-B894-40C9-83F2-4180E9DA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Euclidean distance measure is used and we ensure our main motivation is to minimize the dispersion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𝑁𝐼𝑆</m:t>
                            </m:r>
                          </m:e>
                        </m:d>
                      </m:num>
                      <m:den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𝑁𝐼𝑆</m:t>
                            </m:r>
                          </m:e>
                        </m:d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𝑃𝐼𝑆</m:t>
                            </m:r>
                          </m:e>
                        </m:d>
                      </m:den>
                    </m:f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𝑁𝐼𝑆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𝑁𝐼𝑆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35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𝑃𝐼𝑆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sz="35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The basic premise being Euclidean distance portrays the concept of utility function, </a:t>
                </a:r>
                <a14:m>
                  <m:oMath xmlns:m="http://schemas.openxmlformats.org/officeDocument/2006/math">
                    <m:r>
                      <a:rPr lang="en-US" sz="3500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en-US" sz="3500" dirty="0"/>
                  <a:t> which is quadratic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3221" r="-2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A3F77-8B71-41BE-87F2-FAB14100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BEDCF-6AE4-4F86-9458-CD0DCF71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0AA9E-85C9-4DA7-947C-7508D051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49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5500" dirty="0"/>
                  <a:t>Minimizing </a:t>
                </a:r>
                <a14:m>
                  <m:oMath xmlns:m="http://schemas.openxmlformats.org/officeDocument/2006/math">
                    <m:r>
                      <a:rPr lang="en-US" sz="5500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5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5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en-US" sz="5500" dirty="0"/>
                  <a:t> ensures minimizing dispersion, i.e., minimization of </a:t>
                </a:r>
                <a14:m>
                  <m:oMath xmlns:m="http://schemas.openxmlformats.org/officeDocument/2006/math">
                    <m:r>
                      <a:rPr lang="en-US" sz="5500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sz="5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5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sz="55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5500" dirty="0"/>
                  <a:t>One ranks the ratios,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5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5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5500" dirty="0"/>
                  <a:t>, to get the best alternative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841" t="-5602" r="-696" b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58793-B6AB-4DC5-98FF-402D4379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E266F-2A54-4172-A124-C83C7EB5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D872A-C389-42D7-8C11-5A908365C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28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Algorithm for TOPSIS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Assume 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decisions/alternatives</a:t>
                </a:r>
                <a:r>
                  <a:rPr lang="en-US" sz="4000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40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Assume 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attributes/decision criteria/goals</a:t>
                </a:r>
                <a:r>
                  <a:rPr lang="en-US" sz="400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40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We state the pseudo-codes for the working principle of </a:t>
                </a:r>
                <a:r>
                  <a:rPr lang="en-US" sz="4000" b="1" i="1" dirty="0">
                    <a:solidFill>
                      <a:srgbClr val="FF0000"/>
                    </a:solidFill>
                  </a:rPr>
                  <a:t>TOPSIS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BC3E2-58BC-4094-B4C3-DF027D532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CEFFE-940A-44F1-B849-81DE61D9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338A-18FB-408A-AE7D-D8161417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2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Algorithm for 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200" dirty="0"/>
                  <a:t>1: </a:t>
                </a:r>
                <a:r>
                  <a:rPr lang="en-US" sz="1200" b="1" dirty="0"/>
                  <a:t>DEFINE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200" dirty="0"/>
                  <a:t>(matrix consisting of priority scores assigned to decisions/alternatives),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dirty="0"/>
                  <a:t>,based on attributes/decision criteria/goals,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200" dirty="0"/>
                  <a:t> (weight for the attributes/decision criteria/goals)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1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1200" dirty="0"/>
                  <a:t> (benefit matrix);</a:t>
                </a: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1200" dirty="0"/>
                  <a:t> (cost matrix);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rad>
                      </m:den>
                    </m:f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𝐴𝐼𝑆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,⋯,</m:t>
                        </m:r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∀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1200" b="1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latin typeface="Cambria Math" panose="02040503050406030204" pitchFamily="18" charset="0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∀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1200" b="1" i="1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</m:d>
                  </m:oMath>
                </a14:m>
                <a:r>
                  <a:rPr lang="en-US" sz="1200" dirty="0"/>
                  <a:t> (negative ideal solution);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𝑃𝐼𝑆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,⋯,</m:t>
                        </m:r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latin typeface="Cambria Math" panose="02040503050406030204" pitchFamily="18" charset="0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∀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1200" b="1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∀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1200" b="1" i="1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</m:d>
                  </m:oMath>
                </a14:m>
                <a:r>
                  <a:rPr lang="en-US" sz="1200" dirty="0"/>
                  <a:t> (positive ideal solution);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12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b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r>
                  <a:rPr lang="en-US" sz="1200" dirty="0"/>
                  <a:t> (relative closeness);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200" dirty="0"/>
                  <a:t> (separation measure). Here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200" dirty="0"/>
                  <a:t> and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2: </a:t>
                </a:r>
                <a:r>
                  <a:rPr lang="en-US" sz="1200" b="1" dirty="0"/>
                  <a:t>INPUT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200" dirty="0"/>
                  <a:t>(matrix consisting of priority scores assigned to decisions/alternatives),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dirty="0"/>
                  <a:t>,based on attributes/decision criteria/goals,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200" dirty="0"/>
                  <a:t> (weight for the attributes/decision criteria/goals)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1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1200" dirty="0"/>
                  <a:t> (benefit matrix);</a:t>
                </a: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1200" dirty="0"/>
                  <a:t> (cost matrix). Here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200" dirty="0"/>
                  <a:t> and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3: </a:t>
                </a:r>
                <a:r>
                  <a:rPr lang="en-US" sz="1200" b="1" dirty="0"/>
                  <a:t>START if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=1: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4:	</a:t>
                </a:r>
                <a:r>
                  <a:rPr lang="en-US" sz="1200" b="1" dirty="0"/>
                  <a:t>START if: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=1: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5:	</a:t>
                </a:r>
                <a:r>
                  <a:rPr lang="en-US" sz="1200" b="1" dirty="0"/>
                  <a:t>CALCULATE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rad>
                      </m:den>
                    </m:f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200" dirty="0"/>
                  <a:t> where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200" dirty="0"/>
                  <a:t> and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6:	</a:t>
                </a:r>
                <a:r>
                  <a:rPr lang="en-US" sz="1200" b="1" dirty="0"/>
                  <a:t>END if</a:t>
                </a:r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7: </a:t>
                </a:r>
                <a:r>
                  <a:rPr lang="en-US" sz="1200" b="1" dirty="0"/>
                  <a:t>END if</a:t>
                </a:r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8: </a:t>
                </a:r>
                <a:r>
                  <a:rPr lang="en-US" sz="1200" b="1" dirty="0"/>
                  <a:t>CALCULATE: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𝐴𝐼𝑆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𝑃𝐼𝑆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9: </a:t>
                </a:r>
                <a:r>
                  <a:rPr lang="en-US" sz="1200" b="1" dirty="0"/>
                  <a:t>REPORT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𝐴𝐼𝑆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𝑃𝐼𝑆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2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200" dirty="0"/>
              </a:p>
              <a:p>
                <a:pPr marL="0" indent="0">
                  <a:buNone/>
                </a:pPr>
                <a:r>
                  <a:rPr lang="en-US" sz="1200" dirty="0"/>
                  <a:t>10: </a:t>
                </a:r>
                <a:r>
                  <a:rPr lang="en-US" sz="1200" b="1" dirty="0"/>
                  <a:t>END</a:t>
                </a:r>
                <a:endParaRPr lang="en-US" sz="1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6ADB0-7389-452B-A63A-511E1BC02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DD159-0341-46B1-BA3C-876D9877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25135-2EFC-47BE-A40C-3817929A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76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TOPSIS (</a:t>
            </a:r>
            <a:r>
              <a:rPr lang="en-US" b="1" dirty="0" err="1">
                <a:solidFill>
                  <a:srgbClr val="0000FF"/>
                </a:solidFill>
              </a:rPr>
              <a:t>contd</a:t>
            </a:r>
            <a:r>
              <a:rPr lang="en-US" b="1" dirty="0">
                <a:solidFill>
                  <a:srgbClr val="0000FF"/>
                </a:solidFill>
              </a:rPr>
              <a:t>…): Distance measure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:r>
                  <a:rPr lang="en-US" sz="3000" b="1" i="1" dirty="0">
                    <a:solidFill>
                      <a:srgbClr val="FF0000"/>
                    </a:solidFill>
                  </a:rPr>
                  <a:t>Euclidean</a:t>
                </a:r>
                <a:r>
                  <a:rPr lang="en-US" sz="3000" dirty="0"/>
                  <a:t> distance between vector/points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3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sz="3000" i="1" dirty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US" sz="3000" dirty="0"/>
              </a:p>
              <a:p>
                <a:pPr lvl="0"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/>
                  <a:t> norm or </a:t>
                </a:r>
                <a:r>
                  <a:rPr lang="en-US" sz="3000" b="1" i="1" dirty="0">
                    <a:solidFill>
                      <a:srgbClr val="FF0000"/>
                    </a:solidFill>
                  </a:rPr>
                  <a:t>Manhattan</a:t>
                </a:r>
                <a:r>
                  <a:rPr lang="en-US" sz="3000" dirty="0"/>
                  <a:t> distance between vector/points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sz="3000" dirty="0"/>
                  <a:t>. The name relates to the distance a taxi has to drive in a rectangular street grid</a:t>
                </a:r>
              </a:p>
              <a:p>
                <a:pPr lvl="0" algn="just">
                  <a:buFont typeface="Wingdings" panose="05000000000000000000" pitchFamily="2" charset="2"/>
                  <a:buChar char="§"/>
                </a:pPr>
                <a:r>
                  <a:rPr lang="en-US" sz="3000" b="1" i="1" dirty="0" err="1">
                    <a:solidFill>
                      <a:srgbClr val="FF0000"/>
                    </a:solidFill>
                  </a:rPr>
                  <a:t>Mahalanobis</a:t>
                </a:r>
                <a:r>
                  <a:rPr lang="en-US" sz="3000" dirty="0"/>
                  <a:t> distance between random vector/points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2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3000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000" b="1" i="1" dirty="0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000" b="1" i="1" dirty="0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rad>
                  </m:oMath>
                </a14:m>
                <a:r>
                  <a:rPr lang="en-US" sz="3000" dirty="0"/>
                  <a:t>, where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r>
                  <a:rPr lang="en-US" sz="3000" b="1" i="0" dirty="0">
                    <a:latin typeface="+mj-lt"/>
                  </a:rPr>
                  <a:t> </a:t>
                </a:r>
                <a:r>
                  <a:rPr lang="en-US" sz="3000" i="0" dirty="0">
                    <a:latin typeface="+mj-lt"/>
                  </a:rPr>
                  <a:t>is the covariance matrix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333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98F14-2F73-45EB-851D-B56E0697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TOPSIS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F6F1F-2D68-455A-AB60-FB9CAECD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633F1-BF07-4358-961C-2DF1BC93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17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5330</TotalTime>
  <Words>1841</Words>
  <Application>Microsoft Office PowerPoint</Application>
  <PresentationFormat>Widescreen</PresentationFormat>
  <Paragraphs>228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IME634: Management Decision Analysis</vt:lpstr>
      <vt:lpstr>Technique for Order Preference by Similarity to Ideal Solution (TOPSIS)</vt:lpstr>
      <vt:lpstr>TOPSIS (contd…)</vt:lpstr>
      <vt:lpstr>TOPSIS (contd…)</vt:lpstr>
      <vt:lpstr>TOPSIS (contd…)</vt:lpstr>
      <vt:lpstr>TOPSIS (contd…)</vt:lpstr>
      <vt:lpstr>Algorithm for TOPSIS</vt:lpstr>
      <vt:lpstr>Algorithm for TOPSIS (contd…) </vt:lpstr>
      <vt:lpstr>TOPSIS (contd…): Distance measure</vt:lpstr>
      <vt:lpstr>TOPSIS (contd…): Distance measure</vt:lpstr>
      <vt:lpstr>TOPSIS: Step # 01 (Construct the normalized decision matrix)</vt:lpstr>
      <vt:lpstr>TOPSIS: Step # 01 (Construct the normalized decision matrix) (contd..)</vt:lpstr>
      <vt:lpstr>TOPSIS: Step # 01 (Construct the normalized decision matrix) (contd..)</vt:lpstr>
      <vt:lpstr>TOPSIS: Step # 02 (Construct the weighted normalized decision matrix)</vt:lpstr>
      <vt:lpstr>TOPSIS: Step # 02 (Construct the weighted normalized decision matrix) (contd..)</vt:lpstr>
      <vt:lpstr>TOPSIS: Step # 03 (Determine the most positive-ideal, most negative-ideal solutions)</vt:lpstr>
      <vt:lpstr>TOPSIS: Step # 03 (Determine the most positive-ideal, most negative-ideal solutions)</vt:lpstr>
      <vt:lpstr>TOPSIS: Step # 04 (Calculate the distance based on most positive-ideal, most negative-ideal solutions)</vt:lpstr>
      <vt:lpstr>TOPSIS: Step # 04 (Calculate the distance based on most positive-ideal, most negative-ideal solutions)</vt:lpstr>
      <vt:lpstr>TOPSIS: Step # 05 (Calculate the relative proximity based on ideal solution)</vt:lpstr>
      <vt:lpstr>TOPSIS: Example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  <vt:lpstr>TOPSIS: Example (contd..)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Analysis and Decision Making – II</dc:title>
  <dc:creator>SHOBHA</dc:creator>
  <cp:lastModifiedBy>RNS</cp:lastModifiedBy>
  <cp:revision>136</cp:revision>
  <dcterms:created xsi:type="dcterms:W3CDTF">2018-11-28T03:54:38Z</dcterms:created>
  <dcterms:modified xsi:type="dcterms:W3CDTF">2019-03-14T15:56:40Z</dcterms:modified>
</cp:coreProperties>
</file>