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609" r:id="rId2"/>
    <p:sldId id="257" r:id="rId3"/>
    <p:sldId id="701" r:id="rId4"/>
    <p:sldId id="702" r:id="rId5"/>
    <p:sldId id="708" r:id="rId6"/>
    <p:sldId id="703" r:id="rId7"/>
    <p:sldId id="704" r:id="rId8"/>
    <p:sldId id="715" r:id="rId9"/>
    <p:sldId id="716" r:id="rId10"/>
    <p:sldId id="712" r:id="rId11"/>
    <p:sldId id="710" r:id="rId12"/>
    <p:sldId id="711" r:id="rId13"/>
    <p:sldId id="717" r:id="rId14"/>
    <p:sldId id="709" r:id="rId15"/>
    <p:sldId id="762" r:id="rId16"/>
    <p:sldId id="782" r:id="rId17"/>
    <p:sldId id="781" r:id="rId18"/>
    <p:sldId id="776" r:id="rId19"/>
    <p:sldId id="777" r:id="rId20"/>
    <p:sldId id="757" r:id="rId21"/>
    <p:sldId id="778" r:id="rId22"/>
    <p:sldId id="780" r:id="rId23"/>
    <p:sldId id="779" r:id="rId24"/>
    <p:sldId id="706" r:id="rId25"/>
    <p:sldId id="783" r:id="rId26"/>
    <p:sldId id="768" r:id="rId27"/>
    <p:sldId id="784" r:id="rId28"/>
    <p:sldId id="790" r:id="rId29"/>
    <p:sldId id="763" r:id="rId30"/>
    <p:sldId id="785" r:id="rId31"/>
    <p:sldId id="770" r:id="rId32"/>
    <p:sldId id="787" r:id="rId33"/>
    <p:sldId id="764" r:id="rId34"/>
    <p:sldId id="788" r:id="rId35"/>
    <p:sldId id="774" r:id="rId36"/>
    <p:sldId id="789" r:id="rId37"/>
    <p:sldId id="765" r:id="rId38"/>
    <p:sldId id="77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426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2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L_p Norm Values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Sheet1!$C$64:$CX$64</c:f>
              <c:numCache>
                <c:formatCode>General</c:formatCode>
                <c:ptCount val="100"/>
                <c:pt idx="0">
                  <c:v>54</c:v>
                </c:pt>
                <c:pt idx="1">
                  <c:v>31.559467676118999</c:v>
                </c:pt>
                <c:pt idx="2">
                  <c:v>26.563630171059717</c:v>
                </c:pt>
                <c:pt idx="3">
                  <c:v>24.467908467966534</c:v>
                </c:pt>
                <c:pt idx="4">
                  <c:v>23.347729640790281</c:v>
                </c:pt>
                <c:pt idx="5">
                  <c:v>22.664126832710227</c:v>
                </c:pt>
                <c:pt idx="6">
                  <c:v>22.209449764089815</c:v>
                </c:pt>
                <c:pt idx="7">
                  <c:v>21.887763186005177</c:v>
                </c:pt>
                <c:pt idx="8">
                  <c:v>21.649192954880196</c:v>
                </c:pt>
                <c:pt idx="9">
                  <c:v>21.465553483778997</c:v>
                </c:pt>
                <c:pt idx="10">
                  <c:v>21.319881147313659</c:v>
                </c:pt>
                <c:pt idx="11">
                  <c:v>21.201443572935585</c:v>
                </c:pt>
                <c:pt idx="12">
                  <c:v>21.103165179638829</c:v>
                </c:pt>
                <c:pt idx="13">
                  <c:v>21.02021511457227</c:v>
                </c:pt>
                <c:pt idx="14">
                  <c:v>20.949193518926268</c:v>
                </c:pt>
                <c:pt idx="15">
                  <c:v>20.887642978300054</c:v>
                </c:pt>
                <c:pt idx="16">
                  <c:v>20.833744796155944</c:v>
                </c:pt>
                <c:pt idx="17">
                  <c:v>20.786124350367508</c:v>
                </c:pt>
                <c:pt idx="18">
                  <c:v>20.743722953717441</c:v>
                </c:pt>
                <c:pt idx="19">
                  <c:v>20.70571142924825</c:v>
                </c:pt>
                <c:pt idx="20">
                  <c:v>20.671430523315259</c:v>
                </c:pt>
                <c:pt idx="21">
                  <c:v>20.640348985196443</c:v>
                </c:pt>
                <c:pt idx="22">
                  <c:v>20.612033522271634</c:v>
                </c:pt>
                <c:pt idx="23">
                  <c:v>20.586126893677893</c:v>
                </c:pt>
                <c:pt idx="24">
                  <c:v>20.56233168219396</c:v>
                </c:pt>
                <c:pt idx="25">
                  <c:v>20.540398094537771</c:v>
                </c:pt>
                <c:pt idx="26">
                  <c:v>20.520114664552597</c:v>
                </c:pt>
                <c:pt idx="27">
                  <c:v>20.501301078978489</c:v>
                </c:pt>
                <c:pt idx="28">
                  <c:v>20.483802576594528</c:v>
                </c:pt>
                <c:pt idx="29">
                  <c:v>20.467485528617754</c:v>
                </c:pt>
                <c:pt idx="30">
                  <c:v>20.452233916615501</c:v>
                </c:pt>
                <c:pt idx="31">
                  <c:v>20.437946499983813</c:v>
                </c:pt>
                <c:pt idx="32">
                  <c:v>20.424534518756278</c:v>
                </c:pt>
                <c:pt idx="33">
                  <c:v>20.411919816046773</c:v>
                </c:pt>
                <c:pt idx="34">
                  <c:v>20.400033292410612</c:v>
                </c:pt>
                <c:pt idx="35">
                  <c:v>20.388813624954128</c:v>
                </c:pt>
                <c:pt idx="36">
                  <c:v>20.37820619927048</c:v>
                </c:pt>
                <c:pt idx="37">
                  <c:v>20.36816221370999</c:v>
                </c:pt>
                <c:pt idx="38">
                  <c:v>20.358637924146095</c:v>
                </c:pt>
                <c:pt idx="39">
                  <c:v>20.349594004006093</c:v>
                </c:pt>
                <c:pt idx="40">
                  <c:v>20.340994999427419</c:v>
                </c:pt>
                <c:pt idx="41">
                  <c:v>20.332808863354149</c:v>
                </c:pt>
                <c:pt idx="42">
                  <c:v>20.325006555482709</c:v>
                </c:pt>
                <c:pt idx="43">
                  <c:v>20.317561697405182</c:v>
                </c:pt>
                <c:pt idx="44">
                  <c:v>20.310450274233926</c:v>
                </c:pt>
                <c:pt idx="45">
                  <c:v>20.303650375537853</c:v>
                </c:pt>
                <c:pt idx="46">
                  <c:v>20.297141969662182</c:v>
                </c:pt>
                <c:pt idx="47">
                  <c:v>20.290906706508224</c:v>
                </c:pt>
                <c:pt idx="48">
                  <c:v>20.284927744664575</c:v>
                </c:pt>
                <c:pt idx="49">
                  <c:v>20.279189599447729</c:v>
                </c:pt>
                <c:pt idx="50">
                  <c:v>20.273678008955972</c:v>
                </c:pt>
                <c:pt idx="51">
                  <c:v>20.268379815691457</c:v>
                </c:pt>
                <c:pt idx="52">
                  <c:v>20.263282861677524</c:v>
                </c:pt>
                <c:pt idx="53">
                  <c:v>20.258375895308916</c:v>
                </c:pt>
                <c:pt idx="54">
                  <c:v>20.253648488430564</c:v>
                </c:pt>
                <c:pt idx="55">
                  <c:v>20.249090962357837</c:v>
                </c:pt>
                <c:pt idx="56">
                  <c:v>20.244694321732506</c:v>
                </c:pt>
                <c:pt idx="57">
                  <c:v>20.240450195263005</c:v>
                </c:pt>
                <c:pt idx="58">
                  <c:v>20.236350782526877</c:v>
                </c:pt>
                <c:pt idx="59">
                  <c:v>20.232388806124099</c:v>
                </c:pt>
                <c:pt idx="60">
                  <c:v>20.228557468563373</c:v>
                </c:pt>
                <c:pt idx="61">
                  <c:v>20.224850413344214</c:v>
                </c:pt>
                <c:pt idx="62">
                  <c:v>20.221261689765868</c:v>
                </c:pt>
                <c:pt idx="63">
                  <c:v>20.217785721053275</c:v>
                </c:pt>
                <c:pt idx="64">
                  <c:v>20.214417275440802</c:v>
                </c:pt>
                <c:pt idx="65">
                  <c:v>20.211151439898607</c:v>
                </c:pt>
                <c:pt idx="66">
                  <c:v>20.207983596223944</c:v>
                </c:pt>
                <c:pt idx="67">
                  <c:v>20.204909399252717</c:v>
                </c:pt>
                <c:pt idx="68">
                  <c:v>20.201924756975163</c:v>
                </c:pt>
                <c:pt idx="69">
                  <c:v>20.199025812364393</c:v>
                </c:pt>
                <c:pt idx="70">
                  <c:v>20.19620892674785</c:v>
                </c:pt>
                <c:pt idx="71">
                  <c:v>20.193470664571201</c:v>
                </c:pt>
                <c:pt idx="72">
                  <c:v>20.190807779420414</c:v>
                </c:pt>
                <c:pt idx="73">
                  <c:v>20.188217201182468</c:v>
                </c:pt>
                <c:pt idx="74">
                  <c:v>20.185696024237814</c:v>
                </c:pt>
                <c:pt idx="75">
                  <c:v>20.183241496589435</c:v>
                </c:pt>
                <c:pt idx="76">
                  <c:v>20.180851009842627</c:v>
                </c:pt>
                <c:pt idx="77">
                  <c:v>20.178522089958935</c:v>
                </c:pt>
                <c:pt idx="78">
                  <c:v>20.176252388715593</c:v>
                </c:pt>
                <c:pt idx="79">
                  <c:v>20.174039675808032</c:v>
                </c:pt>
                <c:pt idx="80">
                  <c:v>20.17188183154002</c:v>
                </c:pt>
                <c:pt idx="81">
                  <c:v>20.169776840050854</c:v>
                </c:pt>
                <c:pt idx="82">
                  <c:v>20.167722783034215</c:v>
                </c:pt>
                <c:pt idx="83">
                  <c:v>20.165717833907486</c:v>
                </c:pt>
                <c:pt idx="84">
                  <c:v>20.16376025239439</c:v>
                </c:pt>
                <c:pt idx="85">
                  <c:v>20.161848379486962</c:v>
                </c:pt>
                <c:pt idx="86">
                  <c:v>20.159980632756483</c:v>
                </c:pt>
                <c:pt idx="87">
                  <c:v>20.158155501985316</c:v>
                </c:pt>
                <c:pt idx="88">
                  <c:v>20.156371545094338</c:v>
                </c:pt>
                <c:pt idx="89">
                  <c:v>20.154627384343033</c:v>
                </c:pt>
                <c:pt idx="90">
                  <c:v>20.152921702780858</c:v>
                </c:pt>
                <c:pt idx="91">
                  <c:v>20.151253240931169</c:v>
                </c:pt>
                <c:pt idx="92">
                  <c:v>20.149620793689728</c:v>
                </c:pt>
                <c:pt idx="93">
                  <c:v>20.148023207421819</c:v>
                </c:pt>
                <c:pt idx="94">
                  <c:v>20.146459377243676</c:v>
                </c:pt>
                <c:pt idx="95">
                  <c:v>20.144928244474077</c:v>
                </c:pt>
                <c:pt idx="96">
                  <c:v>20.143428794244375</c:v>
                </c:pt>
                <c:pt idx="97">
                  <c:v>20.141960053255254</c:v>
                </c:pt>
                <c:pt idx="98">
                  <c:v>20.140521087669978</c:v>
                </c:pt>
                <c:pt idx="99">
                  <c:v>20.139111001134388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57-4DF8-BD85-BD0CB957315E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val>
            <c:numRef>
              <c:f>Sheet1!$C$65:$CX$65</c:f>
              <c:numCache>
                <c:formatCode>General</c:formatCode>
                <c:ptCount val="100"/>
              </c:numCache>
            </c:numRef>
          </c:val>
          <c:extLst>
            <c:ext xmlns:c16="http://schemas.microsoft.com/office/drawing/2014/chart" uri="{C3380CC4-5D6E-409C-BE32-E72D297353CC}">
              <c16:uniqueId val="{00000001-5757-4DF8-BD85-BD0CB957315E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Sheet1!$C$66:$CX$66</c:f>
              <c:numCache>
                <c:formatCode>General</c:formatCode>
                <c:ptCount val="100"/>
              </c:numCache>
            </c:numRef>
          </c:val>
          <c:extLst>
            <c:ext xmlns:c16="http://schemas.microsoft.com/office/drawing/2014/chart" uri="{C3380CC4-5D6E-409C-BE32-E72D297353CC}">
              <c16:uniqueId val="{00000002-5757-4DF8-BD85-BD0CB95731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3929688"/>
        <c:axId val="563932640"/>
      </c:barChart>
      <c:catAx>
        <c:axId val="5639296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932640"/>
        <c:crosses val="autoZero"/>
        <c:auto val="1"/>
        <c:lblAlgn val="ctr"/>
        <c:lblOffset val="100"/>
        <c:noMultiLvlLbl val="0"/>
      </c:catAx>
      <c:valAx>
        <c:axId val="563932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3929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Sheet1!$CM$99</c:f>
              <c:strCache>
                <c:ptCount val="1"/>
                <c:pt idx="0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Sheet1!$CN$98:$CQ$98</c:f>
              <c:strCache>
                <c:ptCount val="4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</c:strCache>
            </c:strRef>
          </c:cat>
          <c:val>
            <c:numRef>
              <c:f>Sheet1!$CN$99:$CQ$99</c:f>
              <c:numCache>
                <c:formatCode>General</c:formatCode>
                <c:ptCount val="4"/>
                <c:pt idx="0">
                  <c:v>9.1600000000000001E-2</c:v>
                </c:pt>
                <c:pt idx="1">
                  <c:v>0.22140000000000001</c:v>
                </c:pt>
                <c:pt idx="2">
                  <c:v>1.6000000000000001E-3</c:v>
                </c:pt>
                <c:pt idx="3">
                  <c:v>1.61E-2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40-4BA3-B2F6-B572D8528AE5}"/>
            </c:ext>
          </c:extLst>
        </c:ser>
        <c:ser>
          <c:idx val="1"/>
          <c:order val="1"/>
          <c:tx>
            <c:strRef>
              <c:f>Sheet1!$CM$100</c:f>
              <c:strCache>
                <c:ptCount val="1"/>
                <c:pt idx="0">
                  <c:v>Min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Sheet1!$CN$98:$CQ$98</c:f>
              <c:strCache>
                <c:ptCount val="4"/>
                <c:pt idx="0">
                  <c:v>C1</c:v>
                </c:pt>
                <c:pt idx="1">
                  <c:v>C2</c:v>
                </c:pt>
                <c:pt idx="2">
                  <c:v>C3</c:v>
                </c:pt>
                <c:pt idx="3">
                  <c:v>C4</c:v>
                </c:pt>
              </c:strCache>
            </c:strRef>
          </c:cat>
          <c:val>
            <c:numRef>
              <c:f>Sheet1!$CN$100:$CQ$100</c:f>
              <c:numCache>
                <c:formatCode>General</c:formatCode>
                <c:ptCount val="4"/>
                <c:pt idx="0">
                  <c:v>2.3300000000000001E-2</c:v>
                </c:pt>
                <c:pt idx="1">
                  <c:v>0.15260000000000001</c:v>
                </c:pt>
                <c:pt idx="2">
                  <c:v>4.0000000000000002E-4</c:v>
                </c:pt>
                <c:pt idx="3">
                  <c:v>4.5999999999999999E-3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40-4BA3-B2F6-B572D8528A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3367760"/>
        <c:axId val="423368744"/>
      </c:lineChart>
      <c:catAx>
        <c:axId val="42336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68744"/>
        <c:crosses val="autoZero"/>
        <c:auto val="1"/>
        <c:lblAlgn val="ctr"/>
        <c:lblOffset val="100"/>
        <c:noMultiLvlLbl val="0"/>
      </c:catAx>
      <c:valAx>
        <c:axId val="423368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336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4CDB1-7AFE-49B2-B1F4-BC8606257B2E}" type="datetimeFigureOut">
              <a:rPr lang="en-US" smtClean="0"/>
              <a:t>3/14/2019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AAB94-37DD-468B-9CD4-9850A6F14A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DD35410F-069B-4C13-A2E2-70A1382612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5B9C87A-2785-4A2A-A6F5-58997260EA9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499E314D-FC21-484D-8B92-F4BC9CA0BE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CE786573-4C65-4BCF-AB59-DE0CB1D0F8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8566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661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96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6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296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669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4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9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37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3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9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907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VIKOR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94C91-E7C7-4CA4-8153-EE2D68CBA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585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6F4262F0-303B-4148-BFAD-F82B41EA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/>
              <a:t>RNSengupta,IME Dept.,IIT Kanpur,INDIA</a:t>
            </a:r>
          </a:p>
        </p:txBody>
      </p:sp>
      <p:sp>
        <p:nvSpPr>
          <p:cNvPr id="5123" name="Slide Number Placeholder 5">
            <a:extLst>
              <a:ext uri="{FF2B5EF4-FFF2-40B4-BE49-F238E27FC236}">
                <a16:creationId xmlns:a16="http://schemas.microsoft.com/office/drawing/2014/main" id="{592E8AA4-37AB-48A4-A940-4928EFA5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649BB91-D01E-4F94-A3FC-C22C9A33189B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/>
          </a:p>
        </p:txBody>
      </p:sp>
      <p:sp>
        <p:nvSpPr>
          <p:cNvPr id="453634" name="Rectangle 2">
            <a:extLst>
              <a:ext uri="{FF2B5EF4-FFF2-40B4-BE49-F238E27FC236}">
                <a16:creationId xmlns:a16="http://schemas.microsoft.com/office/drawing/2014/main" id="{933833AC-67BC-456E-9B7F-F21243A373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381000"/>
            <a:ext cx="8305800" cy="2286000"/>
          </a:xfrm>
        </p:spPr>
        <p:txBody>
          <a:bodyPr/>
          <a:lstStyle/>
          <a:p>
            <a:pPr algn="ctr">
              <a:defRPr/>
            </a:pPr>
            <a:r>
              <a:rPr lang="en-US" sz="5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IME634: Management Decision Analysis</a:t>
            </a:r>
          </a:p>
        </p:txBody>
      </p:sp>
      <p:sp>
        <p:nvSpPr>
          <p:cNvPr id="5125" name="Rectangle 3">
            <a:extLst>
              <a:ext uri="{FF2B5EF4-FFF2-40B4-BE49-F238E27FC236}">
                <a16:creationId xmlns:a16="http://schemas.microsoft.com/office/drawing/2014/main" id="{5EC02925-816D-43A3-9B30-967A7B7F7D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2895600"/>
            <a:ext cx="7772400" cy="3200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Raghu Nandan Sengupta</a:t>
            </a:r>
          </a:p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Industrial &amp; Management Department</a:t>
            </a:r>
          </a:p>
          <a:p>
            <a:pPr algn="ctr" eaLnBrk="1" hangingPunct="1">
              <a:buFontTx/>
              <a:buNone/>
            </a:pPr>
            <a:r>
              <a:rPr lang="en-US" altLang="en-US" sz="3000" b="1" dirty="0">
                <a:solidFill>
                  <a:srgbClr val="0000FF"/>
                </a:solidFill>
              </a:rPr>
              <a:t>Indian Institute of Technology Kanpur</a:t>
            </a:r>
          </a:p>
        </p:txBody>
      </p:sp>
      <p:pic>
        <p:nvPicPr>
          <p:cNvPr id="5126" name="Picture 4" descr="iitlogo">
            <a:extLst>
              <a:ext uri="{FF2B5EF4-FFF2-40B4-BE49-F238E27FC236}">
                <a16:creationId xmlns:a16="http://schemas.microsoft.com/office/drawing/2014/main" id="{C6701158-501E-45AB-82E6-CD4E72500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4800600"/>
            <a:ext cx="1447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Date Placeholder 1">
            <a:extLst>
              <a:ext uri="{FF2B5EF4-FFF2-40B4-BE49-F238E27FC236}">
                <a16:creationId xmlns:a16="http://schemas.microsoft.com/office/drawing/2014/main" id="{5B97B602-7CA0-415D-9885-525FAD9CA3D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400">
                <a:solidFill>
                  <a:schemeClr val="tx1"/>
                </a:solidFill>
              </a:rPr>
              <a:t>VIKOR</a:t>
            </a:r>
          </a:p>
        </p:txBody>
      </p:sp>
    </p:spTree>
    <p:extLst>
      <p:ext uri="{BB962C8B-B14F-4D97-AF65-F5344CB8AC3E}">
        <p14:creationId xmlns:p14="http://schemas.microsoft.com/office/powerpoint/2010/main" val="1041823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(contd..): Distance (Example)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95D850A-4A22-4EC4-A11C-69BF82B0B5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4863917"/>
              </p:ext>
            </p:extLst>
          </p:nvPr>
        </p:nvGraphicFramePr>
        <p:xfrm>
          <a:off x="838200" y="1690689"/>
          <a:ext cx="10515600" cy="4367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3721C8-790F-4117-82DF-1DB0A831C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61591F-9ECD-4BA0-8E91-996689420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EDB07-85AA-4C43-9863-E7D8E728C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31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(contd..): Distance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endParaRPr lang="en-US" sz="3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2B80BB-6484-44A9-AC91-7B014627E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4533899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86355-3A07-4298-A193-91ADFBD37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0B3720-B82C-4C80-9992-BFD7F7A8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C3B514-F9B3-4C8F-8644-378AA688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91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(contd..): Distance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The </a:t>
            </a:r>
            <a:r>
              <a:rPr lang="en-US" sz="4000" b="1" dirty="0">
                <a:solidFill>
                  <a:srgbClr val="00CC00"/>
                </a:solidFill>
              </a:rPr>
              <a:t>green</a:t>
            </a:r>
            <a:r>
              <a:rPr lang="en-US" sz="4000" dirty="0"/>
              <a:t> line (L</a:t>
            </a:r>
            <a:r>
              <a:rPr lang="en-US" sz="4000" baseline="-25000" dirty="0"/>
              <a:t>2</a:t>
            </a:r>
            <a:r>
              <a:rPr lang="en-US" sz="4000" dirty="0"/>
              <a:t>-norm) is the unique shortest path, while the </a:t>
            </a:r>
            <a:r>
              <a:rPr lang="en-US" sz="4000" b="1" dirty="0">
                <a:solidFill>
                  <a:srgbClr val="FF0000"/>
                </a:solidFill>
              </a:rPr>
              <a:t>red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blue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FFFF00"/>
                </a:solidFill>
              </a:rPr>
              <a:t>yellow</a:t>
            </a:r>
            <a:r>
              <a:rPr lang="en-US" sz="4000" dirty="0"/>
              <a:t> (L</a:t>
            </a:r>
            <a:r>
              <a:rPr lang="en-US" sz="4000" baseline="-25000" dirty="0"/>
              <a:t>1</a:t>
            </a:r>
            <a:r>
              <a:rPr lang="en-US" sz="4000" dirty="0"/>
              <a:t>-norm) are all same length (=12) for the same route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This is why L</a:t>
            </a:r>
            <a:r>
              <a:rPr lang="en-US" sz="4000" baseline="-25000" dirty="0"/>
              <a:t>2</a:t>
            </a:r>
            <a:r>
              <a:rPr lang="en-US" sz="4000" dirty="0"/>
              <a:t>-norm has unique solution while L</a:t>
            </a:r>
            <a:r>
              <a:rPr lang="en-US" sz="4000" baseline="-25000" dirty="0"/>
              <a:t>1</a:t>
            </a:r>
            <a:r>
              <a:rPr lang="en-US" sz="4000" dirty="0"/>
              <a:t>-norm does not have any unique solution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4000" dirty="0"/>
              <a:t>One can generalize this to n-dimension case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FF0F8-EED6-478B-8E05-F6C40E353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4A96B-038F-4FFE-93BC-6373DEB50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369D3-4058-4658-8539-E798D4A39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979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Assume 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decisions/alternatives</a:t>
                </a:r>
                <a:r>
                  <a:rPr lang="en-US" sz="4000" dirty="0"/>
                  <a:t>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40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Assume </a:t>
                </a:r>
                <a:r>
                  <a:rPr lang="en-US" sz="4000" b="1" i="1" dirty="0">
                    <a:solidFill>
                      <a:srgbClr val="0000FF"/>
                    </a:solidFill>
                  </a:rPr>
                  <a:t>attributes/decision criteria/goals</a:t>
                </a:r>
                <a:r>
                  <a:rPr lang="en-US" sz="4000" dirty="0"/>
                  <a:t>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4000" dirty="0"/>
                  <a:t>,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40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We state the pseudo-codes for the working principle of </a:t>
                </a:r>
                <a:r>
                  <a:rPr lang="en-US" sz="4000" b="1" i="1" dirty="0">
                    <a:solidFill>
                      <a:srgbClr val="FF0000"/>
                    </a:solidFill>
                  </a:rPr>
                  <a:t>VIKOR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3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07755-4C94-4CBF-9354-7CD0B11F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3D15D-3BBD-4259-AC15-BEB75286E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A86E9-EAC7-44F0-973F-0C16F6043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41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Algorithm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000" dirty="0"/>
                  <a:t>1: </a:t>
                </a:r>
                <a:r>
                  <a:rPr lang="en-US" sz="1000" b="1" dirty="0"/>
                  <a:t>DEFINE</a:t>
                </a:r>
                <a:r>
                  <a:rPr lang="en-US" sz="1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000" dirty="0"/>
                  <a:t>(matrix consisting of priority scores assigned to decisions/alternatives),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000" dirty="0"/>
                  <a:t>,based on attributes/decision criteria/goals,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000" dirty="0"/>
                  <a:t> (weight for the attributes/decision criteria/goals)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10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000" dirty="0"/>
                  <a:t> (function relationship between attributes/decision criteria/goals for each decisions/alternatives);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00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1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{"/>
                                        <m:endChr m:val="}"/>
                                        <m:ctrlPr>
                                          <a:rPr lang="en-US" sz="1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d>
                                                  <m:d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d>
                                              </m:e>
                                            </m:d>
                                          </m:num>
                                          <m:den>
                                            <m:d>
                                              <m:d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−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en-US" sz="1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1000" dirty="0"/>
                  <a:t>. Here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000" dirty="0"/>
                  <a:t> and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=1,2,..,∞</m:t>
                    </m:r>
                  </m:oMath>
                </a14:m>
                <a:r>
                  <a:rPr lang="en-US" sz="1000" dirty="0"/>
                  <a:t> (distance norm)</a:t>
                </a:r>
              </a:p>
              <a:p>
                <a:pPr marL="0" indent="0">
                  <a:buNone/>
                </a:pPr>
                <a:r>
                  <a:rPr lang="en-US" sz="1000" dirty="0"/>
                  <a:t>2: </a:t>
                </a:r>
                <a:r>
                  <a:rPr lang="en-US" sz="1000" b="1" dirty="0"/>
                  <a:t>INPUT</a:t>
                </a:r>
                <a:r>
                  <a:rPr lang="en-US" sz="1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b="1" i="1"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000" dirty="0"/>
                  <a:t>(matrix consisting of priority scores assigned to decisions/alternatives),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000" dirty="0"/>
                  <a:t>,based on attributes/decision criteria/goals,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000" dirty="0"/>
                  <a:t> (weight for the attributes/decision criteria/goals)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sz="10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000" dirty="0"/>
                  <a:t> (function relationship between attributes/decision criteria/goals for each decisions/alternatives). Here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000" dirty="0"/>
                  <a:t> and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000" dirty="0"/>
                  <a:t>.</a:t>
                </a:r>
              </a:p>
              <a:p>
                <a:pPr marL="0" indent="0">
                  <a:buNone/>
                </a:pPr>
                <a:r>
                  <a:rPr lang="en-US" sz="1000" dirty="0"/>
                  <a:t> 3: </a:t>
                </a:r>
                <a:r>
                  <a:rPr lang="en-US" sz="1000" b="1" dirty="0"/>
                  <a:t>START if</a:t>
                </a:r>
                <a:r>
                  <a:rPr lang="en-US" sz="1000" dirty="0"/>
                  <a:t>: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=1: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4: 	</a:t>
                </a:r>
                <a:r>
                  <a:rPr lang="en-US" sz="1000" b="1" dirty="0"/>
                  <a:t>START if:</a:t>
                </a:r>
                <a:r>
                  <a:rPr lang="en-US" sz="1000" dirty="0"/>
                  <a:t>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=1: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5: 	</a:t>
                </a:r>
                <a:r>
                  <a:rPr lang="en-US" sz="1000" b="1" dirty="0"/>
                  <a:t>CALCULATE</a:t>
                </a:r>
                <a:r>
                  <a:rPr lang="en-US" sz="1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100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0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sz="1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1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1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{"/>
                                        <m:endChr m:val="}"/>
                                        <m:ctrlPr>
                                          <a:rPr lang="en-US" sz="1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sz="1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d>
                                                  <m:d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d>
                                              </m:e>
                                            </m:d>
                                          </m:num>
                                          <m:den>
                                            <m:d>
                                              <m:dPr>
                                                <m:ctrlP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sz="1000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sz="100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sz="10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−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en-US" sz="1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1000" dirty="0"/>
                  <a:t> where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000" dirty="0"/>
                  <a:t> and 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1000" i="1">
                        <a:latin typeface="Cambria Math" panose="02040503050406030204" pitchFamily="18" charset="0"/>
                      </a:rPr>
                      <m:t>=1,2,..,∞</m:t>
                    </m:r>
                  </m:oMath>
                </a14:m>
                <a:r>
                  <a:rPr lang="en-US" sz="1000" dirty="0"/>
                  <a:t> (distance norm)</a:t>
                </a:r>
              </a:p>
              <a:p>
                <a:pPr marL="0" indent="0">
                  <a:buNone/>
                </a:pPr>
                <a:r>
                  <a:rPr lang="en-US" sz="1000" dirty="0"/>
                  <a:t>6: 	</a:t>
                </a:r>
                <a:r>
                  <a:rPr lang="en-US" sz="1000" b="1" dirty="0"/>
                  <a:t>END if</a:t>
                </a:r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7: </a:t>
                </a:r>
                <a:r>
                  <a:rPr lang="en-US" sz="1000" b="1" dirty="0"/>
                  <a:t>END if</a:t>
                </a:r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8: </a:t>
                </a:r>
                <a:r>
                  <a:rPr lang="en-US" sz="1000" b="1" dirty="0"/>
                  <a:t>CALCULATE: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9: </a:t>
                </a:r>
                <a:r>
                  <a:rPr lang="en-US" sz="1000" b="1" dirty="0"/>
                  <a:t>REPORT</a:t>
                </a:r>
                <a:r>
                  <a:rPr lang="en-US" sz="1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r>
                      <a:rPr lang="en-US" sz="10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0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000" dirty="0"/>
                  <a:t>;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sz="1000" dirty="0"/>
                  <a:t>10: </a:t>
                </a:r>
                <a:r>
                  <a:rPr lang="en-US" sz="1000" b="1" dirty="0"/>
                  <a:t>END</a:t>
                </a:r>
                <a:endParaRPr lang="en-US" sz="1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AF21B-DB56-4B38-8097-D31AA9D9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DC7CF-0AE4-43EF-B21A-26F67E901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43F8B-0290-497E-A8CE-52CE297CD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48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VIKOR: Steps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5000" dirty="0"/>
                  <a:t>Assume the decision matrix, </a:t>
                </a:r>
                <a14:m>
                  <m:oMath xmlns:m="http://schemas.openxmlformats.org/officeDocument/2006/math">
                    <m:r>
                      <a:rPr lang="en-US" sz="5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50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5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5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50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𝑚𝑛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5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5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5000" dirty="0"/>
                  <a:t>, m is number of Alternatives and n is number of Criterion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93" t="-5042" r="-1159" b="-11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F7A86E-1AB1-46C5-867A-C93284C0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BA4F9-F9A1-4AD8-8F54-06264EE65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8BAAF-F6D7-447E-89AE-C980E50D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720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VIKOR: Steps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4500" b="1" i="1" smtClean="0">
                        <a:latin typeface="Cambria Math" panose="02040503050406030204" pitchFamily="18" charset="0"/>
                      </a:rPr>
                      <m:t>𝑿</m:t>
                    </m:r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30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40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50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20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90</m:t>
                                </m:r>
                              </m:e>
                            </m:eqAr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120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110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190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150</m:t>
                                </m:r>
                              </m:e>
                            </m:eqAr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0.9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0.3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e>
                            </m:eqAr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US" sz="45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39B24-01AF-473F-9273-3ABEAD1A0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D76C3-F42C-4FD6-80A9-D71CC1EAF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0C43C-73E2-499D-94AA-FC728A18D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31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VIKOR: Steps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Convert the entries in </a:t>
                </a:r>
                <a:r>
                  <a:rPr lang="en-US" sz="3000" b="1" dirty="0"/>
                  <a:t>X</a:t>
                </a:r>
                <a:r>
                  <a:rPr lang="en-US" sz="3000" dirty="0"/>
                  <a:t> into scaled </a:t>
                </a:r>
                <a:r>
                  <a:rPr lang="en-US" sz="3000" b="1" i="1" dirty="0">
                    <a:solidFill>
                      <a:srgbClr val="0000FF"/>
                    </a:solidFill>
                  </a:rPr>
                  <a:t>normalized</a:t>
                </a:r>
                <a:r>
                  <a:rPr lang="en-US" sz="3000" dirty="0"/>
                  <a:t> values,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nary>
                          <m:naryPr>
                            <m:chr m:val="∑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30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  <m:sup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den>
                    </m:f>
                  </m:oMath>
                </a14:m>
                <a:r>
                  <a:rPr lang="en-US" sz="3000" dirty="0"/>
                  <a:t>, which has no dimension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Thus </a:t>
                </a:r>
                <a14:m>
                  <m:oMath xmlns:m="http://schemas.openxmlformats.org/officeDocument/2006/math">
                    <m:r>
                      <a:rPr lang="en-US" sz="3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  <m:t>𝑚𝑛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000" b="0" i="1" smtClean="0">
                                              <a:latin typeface="Cambria Math" panose="02040503050406030204" pitchFamily="18" charset="0"/>
                                            </a:rPr>
                                            <m:t>11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den>
                                  </m:f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0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a:rPr lang="en-US" sz="3000" b="0" i="1" smtClean="0">
                                              <a:latin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𝑘𝑛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den>
                                  </m:f>
                                </m:e>
                              </m:mr>
                              <m:mr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000" b="0" i="1" smtClean="0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den>
                                  </m:f>
                                </m:e>
                                <m:e>
                                  <m:r>
                                    <a:rPr lang="en-US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f>
                                    <m:fPr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Sup>
                                        <m:sSubSup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3000" b="0" i="1" smtClean="0">
                                              <a:latin typeface="Cambria Math" panose="02040503050406030204" pitchFamily="18" charset="0"/>
                                            </a:rPr>
                                            <m:t>𝑚𝑛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nary>
                                        <m:naryPr>
                                          <m:chr m:val="∑"/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sup>
                                        <m:e>
                                          <m:sSubSup>
                                            <m:sSubSupPr>
                                              <m:ctrlP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𝑘𝑛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</a:rPr>
                                                <m:t>2</m:t>
                                              </m:r>
                                            </m:sup>
                                          </m:sSubSup>
                                        </m:e>
                                      </m:nary>
                                    </m:den>
                                  </m:f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9D2E7-644F-4846-B4B2-7932A5F31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C9B9F-1BB3-4598-B279-F5D802935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EDB79-CD08-4F5E-B69F-021DEEE5C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27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VIKOR: Steps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2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30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30+100+0.9+9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40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40+120+0.3+7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50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50+110+0.5+3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20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20+190+0.5+4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90</m:t>
                                    </m:r>
                                  </m:num>
                                  <m:den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90+150+0.7+5</m:t>
                                    </m:r>
                                  </m:den>
                                </m:f>
                              </m:e>
                            </m:eqAr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100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30+100+0.9+9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120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40+120+0.3+7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110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50+110+0.5+3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190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20+190+0.5+4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150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90+150+0.7+5</m:t>
                                    </m:r>
                                  </m:den>
                                </m:f>
                              </m:e>
                            </m:eqAr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0.9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30+100+0.9+9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0.3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40+120+0.3+7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0.5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50+110+0.5+3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0.5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20+190+0.5+4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0.7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90+150+0.7+5</m:t>
                                    </m:r>
                                  </m:den>
                                </m:f>
                              </m:e>
                            </m:eqArr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2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30+100+0.9+9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40+120+0.3+7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50+110+0.5+3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20+190+0.5+4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sz="2200" i="1">
                                        <a:latin typeface="Cambria Math" panose="02040503050406030204" pitchFamily="18" charset="0"/>
                                      </a:rPr>
                                      <m:t>90+150+0.7+5</m:t>
                                    </m:r>
                                  </m:den>
                                </m:f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r>
                  <a:rPr lang="en-US" sz="2200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nary>
                      </m:den>
                    </m:f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9CCCF-F954-4CD7-8F1D-E468DAC8B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CD48B-2FF5-4F14-A4A1-2FE3B0232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137B54-C924-41DD-AD30-CEBC8BA2F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152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en-US" b="1" dirty="0">
                <a:solidFill>
                  <a:srgbClr val="0000FF"/>
                </a:solidFill>
              </a:rPr>
              <a:t>VIKOR: Steps # 01 (Construct the normalized decision matrix)</a:t>
            </a:r>
            <a:endParaRPr lang="en-US" dirty="0">
              <a:solidFill>
                <a:srgbClr val="0000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3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0.214439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0.239091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0.30581</m:t>
                                </m:r>
                                <m:r>
                                  <m:rPr>
                                    <m:nor/>
                                  </m:rPr>
                                  <a:rPr lang="en-US" sz="3500" b="0" i="0" smtClean="0"/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0.09324</m:t>
                                </m:r>
                                <m:r>
                                  <m:rPr>
                                    <m:nor/>
                                  </m:rPr>
                                  <a:rPr lang="en-US" sz="3500" b="0" i="0" smtClean="0"/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0.3663</m:t>
                                </m:r>
                                <m:r>
                                  <a:rPr lang="en-US" sz="3500" b="0" i="1" smtClean="0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eqAr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0.714796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0.717274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0.672783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0.885781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0.610501</m:t>
                                </m:r>
                              </m:e>
                            </m:eqAr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0.006433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0.001793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0.003058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0.002331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0.002849</m:t>
                                </m:r>
                              </m:e>
                            </m:eqArr>
                            <m:r>
                              <a:rPr lang="en-US" sz="35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35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0.064332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0.041841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0.018349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0.018648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3500"/>
                                  <m:t>0.02035</m:t>
                                </m:r>
                                <m:r>
                                  <m:rPr>
                                    <m:nor/>
                                  </m:rPr>
                                  <a:rPr lang="en-US" sz="3500" b="0" i="0" smtClean="0"/>
                                  <m:t>0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3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1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E4A78-4879-4C6A-9F00-68804E88E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68196-68A2-41DB-9EBF-C1E58CFC4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9E8F9-10E0-41CD-865A-39ED1837C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06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</a:t>
            </a:r>
            <a:r>
              <a:rPr lang="en-US" b="1" dirty="0" err="1">
                <a:solidFill>
                  <a:srgbClr val="0000FF"/>
                </a:solidFill>
              </a:rPr>
              <a:t>VIseKriterijumska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Optimizacija</a:t>
            </a:r>
            <a:r>
              <a:rPr lang="en-US" b="1" dirty="0">
                <a:solidFill>
                  <a:srgbClr val="0000FF"/>
                </a:solidFill>
              </a:rPr>
              <a:t> I </a:t>
            </a:r>
            <a:r>
              <a:rPr lang="en-US" b="1" dirty="0" err="1">
                <a:solidFill>
                  <a:srgbClr val="0000FF"/>
                </a:solidFill>
              </a:rPr>
              <a:t>Kompromisno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dirty="0" err="1">
                <a:solidFill>
                  <a:srgbClr val="0000FF"/>
                </a:solidFill>
              </a:rPr>
              <a:t>Resenje</a:t>
            </a:r>
            <a:r>
              <a:rPr lang="en-US" b="1" dirty="0">
                <a:solidFill>
                  <a:srgbClr val="0000FF"/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3000" dirty="0"/>
              <a:t>The idea of </a:t>
            </a:r>
            <a:r>
              <a:rPr lang="en-US" sz="3000" b="1" i="1" dirty="0">
                <a:solidFill>
                  <a:srgbClr val="FF0000"/>
                </a:solidFill>
              </a:rPr>
              <a:t>VIKOR</a:t>
            </a:r>
            <a:r>
              <a:rPr lang="en-US" sz="3000" dirty="0"/>
              <a:t> (</a:t>
            </a:r>
            <a:r>
              <a:rPr lang="en-US" sz="3000" b="1" i="1" dirty="0" err="1">
                <a:solidFill>
                  <a:srgbClr val="0000FF"/>
                </a:solidFill>
              </a:rPr>
              <a:t>VI</a:t>
            </a:r>
            <a:r>
              <a:rPr lang="en-US" sz="3000" dirty="0" err="1"/>
              <a:t>se</a:t>
            </a:r>
            <a:r>
              <a:rPr lang="en-US" sz="3000" b="1" i="1" dirty="0" err="1">
                <a:solidFill>
                  <a:srgbClr val="0000FF"/>
                </a:solidFill>
              </a:rPr>
              <a:t>K</a:t>
            </a:r>
            <a:r>
              <a:rPr lang="en-US" sz="3000" dirty="0" err="1"/>
              <a:t>riterijumska</a:t>
            </a:r>
            <a:r>
              <a:rPr lang="en-US" sz="3000" dirty="0"/>
              <a:t> </a:t>
            </a:r>
            <a:r>
              <a:rPr lang="en-US" sz="3000" b="1" i="1" dirty="0" err="1">
                <a:solidFill>
                  <a:srgbClr val="0000FF"/>
                </a:solidFill>
              </a:rPr>
              <a:t>O</a:t>
            </a:r>
            <a:r>
              <a:rPr lang="en-US" sz="3000" dirty="0" err="1"/>
              <a:t>ptimizacija</a:t>
            </a:r>
            <a:r>
              <a:rPr lang="en-US" sz="3000" dirty="0"/>
              <a:t> I </a:t>
            </a:r>
            <a:r>
              <a:rPr lang="en-US" sz="3000" dirty="0" err="1"/>
              <a:t>Kompromisno</a:t>
            </a:r>
            <a:r>
              <a:rPr lang="en-US" sz="3000" dirty="0"/>
              <a:t> </a:t>
            </a:r>
            <a:r>
              <a:rPr lang="en-US" sz="3000" b="1" i="1" dirty="0" err="1">
                <a:solidFill>
                  <a:srgbClr val="0000FF"/>
                </a:solidFill>
              </a:rPr>
              <a:t>R</a:t>
            </a:r>
            <a:r>
              <a:rPr lang="en-US" sz="3000" dirty="0" err="1"/>
              <a:t>esenje</a:t>
            </a:r>
            <a:r>
              <a:rPr lang="en-US" sz="3000" dirty="0"/>
              <a:t>) i.e., Multicriteria Optimization and Compromise Solution), a MCDM technique, was developed by </a:t>
            </a:r>
            <a:r>
              <a:rPr lang="en-US" sz="3000" dirty="0" err="1"/>
              <a:t>Serafim</a:t>
            </a:r>
            <a:r>
              <a:rPr lang="en-US" sz="3000" dirty="0"/>
              <a:t> </a:t>
            </a:r>
            <a:r>
              <a:rPr lang="en-US" sz="3000" dirty="0" err="1"/>
              <a:t>Opricovic</a:t>
            </a:r>
            <a:r>
              <a:rPr lang="en-US" sz="3000" dirty="0"/>
              <a:t> during his Ph.D. work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000" dirty="0"/>
              <a:t>VIKOR method was introduced as one applicable technique to be implemented within MCDM problem and it as developed as a multi attribute decision making method to solve a discrete decision making problem with non-commensurable (different units) and conflicting criteria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2EE3B-8099-4B1D-BB48-F630C8CF3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ABF6C-C6E9-48AE-B1B9-49D6C854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B9554-9A24-4D05-916A-C0EB4CD2D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62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02 (Construct the weighted normalized decision matrix)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If the decision maker decides on the set of weights, depending on his/her preference, then the weight, </a:t>
                </a:r>
                <a14:m>
                  <m:oMath xmlns:m="http://schemas.openxmlformats.org/officeDocument/2006/math">
                    <m:r>
                      <a:rPr lang="en-US" sz="4500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5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e>
                                  <m:r>
                                    <a:rPr lang="en-US" sz="4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US" sz="45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4500" dirty="0"/>
                  <a:t>,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45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nary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03" t="-4482" r="-11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F0147-55B7-44C9-AA28-F6DCE15D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7AB4C0-6C93-403D-994E-3B5AC41E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91424-DA61-4196-9A98-890622713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38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02 (Construct the weighted normalized decision matrix)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sz="4000" dirty="0"/>
                  <a:t>, such that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sz="4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nary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4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12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C6DAE9-7DE8-4267-8D07-21769F250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5CDEC-860B-4429-91D2-AF5603E34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572CB-90C6-44D3-B685-BAC94663C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219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02 (Construct the weighted normalized decision matrix)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5000" dirty="0"/>
                  <a:t>Calculate </a:t>
                </a:r>
                <a14:m>
                  <m:oMath xmlns:m="http://schemas.openxmlformats.org/officeDocument/2006/math">
                    <m:r>
                      <a:rPr lang="en-US" sz="5000" b="1" i="1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5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000" b="1" i="1" smtClean="0">
                        <a:latin typeface="Cambria Math" panose="02040503050406030204" pitchFamily="18" charset="0"/>
                      </a:rPr>
                      <m:t>𝑹𝑾</m:t>
                    </m:r>
                    <m:r>
                      <a:rPr lang="en-US" sz="5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5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5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3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50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1,1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1,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mr>
                              <m:mr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⋱</m:t>
                                  </m:r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,1</m:t>
                                      </m:r>
                                    </m:sub>
                                  </m:sSub>
                                </m:e>
                                <m:e>
                                  <m:r>
                                    <a:rPr lang="en-US" sz="5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50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d>
                      </m:e>
                      <m:sub>
                        <m:r>
                          <a:rPr lang="en-US" sz="5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5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5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en-US" sz="5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493" t="-5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6E213-B042-42B5-B096-0234F938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9F13F-3BD4-4859-B2C0-F4CD9D4C7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58DD87-CBAF-4DA9-A2CE-D28C0BD0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02 (Construct the weighted normalized decision matrix)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lnSpc>
                    <a:spcPct val="100000"/>
                  </a:lnSpc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𝑭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𝑹𝑾</m:t>
                    </m:r>
                    <m:r>
                      <a:rPr lang="en-US" sz="2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0.214439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0.239091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0.305810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0.093240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0.3663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00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0.714796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0.717274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0.672783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0.885781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0.610501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0.006433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0.001793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0.003058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0.002331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0.002849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0.064332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0.041841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0.018349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0.018648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0.020350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0.00</m:t>
                                </m:r>
                              </m:e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0.0536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0.0598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0.0765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0.0233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0.0916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0.1787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0.1793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0.1682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0.2214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0.1526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0.0016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0.0004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0.0008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0.0006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0.0007</m:t>
                                </m:r>
                              </m:e>
                            </m:eqAr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eqArr>
                              <m:eqArr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0.0161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0.0105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0.0046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0.0047</m:t>
                                </m:r>
                              </m:e>
                              <m:e>
                                <m:r>
                                  <m:rPr>
                                    <m:nor/>
                                  </m:rPr>
                                  <a:rPr lang="en-US" sz="2000"/>
                                  <m:t>0.0051</m:t>
                                </m:r>
                              </m:e>
                            </m:eqArr>
                          </m:e>
                        </m:d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×4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D5CEF9-4627-43B5-89FD-B1810636B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10AC3B-0616-402E-9C2E-784CBECAC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8FE92-97FB-46DF-9ADB-1EB96D07E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21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03 (Determine the </a:t>
            </a:r>
            <a:r>
              <a:rPr lang="en-US" b="1" dirty="0">
                <a:solidFill>
                  <a:srgbClr val="00CC00"/>
                </a:solidFill>
              </a:rPr>
              <a:t>maximum/best</a:t>
            </a:r>
            <a:r>
              <a:rPr lang="en-US" b="1" dirty="0">
                <a:solidFill>
                  <a:srgbClr val="0000FF"/>
                </a:solidFill>
              </a:rPr>
              <a:t> from the criterion values)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Determine the </a:t>
                </a:r>
                <a:r>
                  <a:rPr lang="en-US" sz="3000" b="1" i="1" dirty="0">
                    <a:solidFill>
                      <a:srgbClr val="00CC00"/>
                    </a:solidFill>
                  </a:rPr>
                  <a:t>maximum/best</a:t>
                </a:r>
                <a:r>
                  <a:rPr lang="en-US" sz="3000" dirty="0"/>
                  <a:t>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3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−1,1</m:t>
                            </m:r>
                          </m:sub>
                        </m:s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,2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3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3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1104F-1CF6-42A3-AC5F-149DBE751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02584-3030-4623-A5C2-431206D57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76DDA-EB77-4B28-85DA-9F8D7C697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774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03 (Determine the </a:t>
            </a:r>
            <a:r>
              <a:rPr lang="en-US" b="1" dirty="0">
                <a:solidFill>
                  <a:srgbClr val="00CC00"/>
                </a:solidFill>
              </a:rPr>
              <a:t>maximum/best</a:t>
            </a:r>
            <a:r>
              <a:rPr lang="en-US" b="1" dirty="0">
                <a:solidFill>
                  <a:srgbClr val="0000FF"/>
                </a:solidFill>
              </a:rPr>
              <a:t> from the criterion values)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0.0536,0.0598,0.0765,0.0233,0.0916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=0.0916</m:t>
                    </m:r>
                  </m:oMath>
                </a14:m>
                <a:endParaRPr lang="en-US" sz="3500" i="1" dirty="0">
                  <a:latin typeface="Cambria Math" panose="020405030504060302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0.1787,0.1793,0.1682,0.2214,0.1526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=0.2214</m:t>
                    </m:r>
                  </m:oMath>
                </a14:m>
                <a:endParaRPr lang="en-US" sz="35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0.0016,0.0004,0.0008,0.0006,0.0007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=0.0016</m:t>
                    </m:r>
                  </m:oMath>
                </a14:m>
                <a:endParaRPr lang="en-US" sz="3500" b="0" i="1" dirty="0">
                  <a:latin typeface="Cambria Math" panose="02040503050406030204" pitchFamily="18" charset="0"/>
                </a:endParaRPr>
              </a:p>
              <a:p>
                <a:pPr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sz="3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5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0.0161,0.0105,0.0046,0.0047,0.0051</m:t>
                        </m:r>
                      </m:e>
                    </m:d>
                    <m:r>
                      <a:rPr lang="en-US" sz="3500" i="1">
                        <a:latin typeface="Cambria Math" panose="02040503050406030204" pitchFamily="18" charset="0"/>
                      </a:rPr>
                      <m:t>=0.0161</m:t>
                    </m:r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B7255-5777-4FC8-850E-4AD9B16DE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6CE52B-DC48-4A81-AABC-CAE31AA8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4BE6E-DF22-4D63-9624-5FC692F51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8629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03 (Determine the </a:t>
            </a:r>
            <a:r>
              <a:rPr lang="en-US" b="1" dirty="0">
                <a:solidFill>
                  <a:srgbClr val="FF0000"/>
                </a:solidFill>
              </a:rPr>
              <a:t>minimum/worst</a:t>
            </a:r>
            <a:r>
              <a:rPr lang="en-US" b="1" dirty="0">
                <a:solidFill>
                  <a:srgbClr val="0000FF"/>
                </a:solidFill>
              </a:rPr>
              <a:t> from the criterion values)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Determine the </a:t>
                </a:r>
                <a:r>
                  <a:rPr lang="en-US" sz="3000" b="1" i="1" dirty="0">
                    <a:solidFill>
                      <a:srgbClr val="FF0000"/>
                    </a:solidFill>
                  </a:rPr>
                  <a:t>minimum/worst</a:t>
                </a:r>
                <a:r>
                  <a:rPr lang="en-US" sz="30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latin typeface="Cambria Math" panose="02040503050406030204" pitchFamily="18" charset="0"/>
                              </a:rPr>
                              <m:t>m</m:t>
                            </m:r>
                            <m:r>
                              <m:rPr>
                                <m:sty m:val="p"/>
                              </m:rPr>
                              <a:rPr lang="en-US" sz="3000" b="0" i="0" smtClean="0">
                                <a:latin typeface="Cambria Math" panose="02040503050406030204" pitchFamily="18" charset="0"/>
                              </a:rPr>
                              <m:t>in</m:t>
                            </m:r>
                          </m:e>
                          <m:lim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sz="3000" dirty="0"/>
                  <a:t>, </a:t>
                </a:r>
                <a14:m>
                  <m:oMath xmlns:m="http://schemas.openxmlformats.org/officeDocument/2006/math">
                    <m:r>
                      <a:rPr lang="en-US" sz="3000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3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−1,2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,2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3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3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en-US" sz="3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0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2,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−1,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7BE31-C765-44CA-A97C-05407B6D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EDB835-48E0-4551-8FE1-6FF6F359C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C74E84-8225-49E2-8410-F706C80A4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456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03 (Determine the </a:t>
            </a:r>
            <a:r>
              <a:rPr lang="en-US" b="1" dirty="0">
                <a:solidFill>
                  <a:srgbClr val="FF0000"/>
                </a:solidFill>
              </a:rPr>
              <a:t>minimum/worst</a:t>
            </a:r>
            <a:r>
              <a:rPr lang="en-US" b="1" dirty="0">
                <a:solidFill>
                  <a:srgbClr val="0000FF"/>
                </a:solidFill>
              </a:rPr>
              <a:t> from the criterion values)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4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0.0536,0.0598,0.0765,0.0233,0.0916</m:t>
                        </m:r>
                      </m:e>
                    </m:d>
                    <m:r>
                      <a:rPr lang="en-US" sz="3400" i="1">
                        <a:latin typeface="Cambria Math" panose="02040503050406030204" pitchFamily="18" charset="0"/>
                      </a:rPr>
                      <m:t>=0.0233</m:t>
                    </m:r>
                  </m:oMath>
                </a14:m>
                <a:endParaRPr lang="en-US" sz="34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4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0.1787,0.1793,0.1682,0.2214,0.1526</m:t>
                        </m:r>
                      </m:e>
                    </m:d>
                    <m:r>
                      <a:rPr lang="en-US" sz="3400" i="1">
                        <a:latin typeface="Cambria Math" panose="02040503050406030204" pitchFamily="18" charset="0"/>
                      </a:rPr>
                      <m:t>=0.1526</m:t>
                    </m:r>
                  </m:oMath>
                </a14:m>
                <a:endParaRPr lang="en-US" sz="34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  <m:sup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4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0.0016,0.0004,0.0008,0.0006,0.0007</m:t>
                        </m:r>
                      </m:e>
                    </m:d>
                    <m:r>
                      <a:rPr lang="en-US" sz="3400" i="1">
                        <a:latin typeface="Cambria Math" panose="02040503050406030204" pitchFamily="18" charset="0"/>
                      </a:rPr>
                      <m:t>=0.0004</m:t>
                    </m:r>
                  </m:oMath>
                </a14:m>
                <a:endParaRPr lang="en-US" sz="34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  <m:sup>
                        <m:r>
                          <a:rPr lang="en-US" sz="3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400" i="1">
                        <a:latin typeface="Cambria Math" panose="02040503050406030204" pitchFamily="18" charset="0"/>
                      </a:rPr>
                      <m:t>𝑚𝑖𝑛</m:t>
                    </m:r>
                    <m:d>
                      <m:dPr>
                        <m:ctrlPr>
                          <a:rPr lang="en-US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i="1">
                            <a:latin typeface="Cambria Math" panose="02040503050406030204" pitchFamily="18" charset="0"/>
                          </a:rPr>
                          <m:t>0.0161,0.0105,0.0046,0.0047,0.0051</m:t>
                        </m:r>
                      </m:e>
                    </m:d>
                    <m:r>
                      <a:rPr lang="en-US" sz="3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400" dirty="0"/>
                  <a:t> </a:t>
                </a:r>
                <a14:m>
                  <m:oMath xmlns:m="http://schemas.openxmlformats.org/officeDocument/2006/math">
                    <m:r>
                      <a:rPr lang="en-US" sz="3400" i="1">
                        <a:latin typeface="Cambria Math" panose="02040503050406030204" pitchFamily="18" charset="0"/>
                      </a:rPr>
                      <m:t>0.0046</m:t>
                    </m:r>
                  </m:oMath>
                </a14:m>
                <a:endParaRPr lang="en-US" sz="3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79B88-6124-438C-B5D9-4CE9FCCB4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2E5FF-0826-40B0-9CD9-545D3122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303A3-8A10-4619-A3E2-3C85352F2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249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500" b="1" dirty="0">
                <a:solidFill>
                  <a:srgbClr val="0000FF"/>
                </a:solidFill>
              </a:rPr>
              <a:t>VIKOR: Step # 03 (Graphical representation of </a:t>
            </a:r>
            <a:r>
              <a:rPr lang="en-US" sz="3500" b="1" dirty="0">
                <a:solidFill>
                  <a:srgbClr val="00CC00"/>
                </a:solidFill>
              </a:rPr>
              <a:t>maximum/best</a:t>
            </a:r>
            <a:r>
              <a:rPr lang="en-US" sz="3500" b="1" dirty="0">
                <a:solidFill>
                  <a:srgbClr val="0000FF"/>
                </a:solidFill>
              </a:rPr>
              <a:t> and </a:t>
            </a:r>
            <a:r>
              <a:rPr lang="en-US" sz="3500" b="1" dirty="0">
                <a:solidFill>
                  <a:srgbClr val="FF0000"/>
                </a:solidFill>
              </a:rPr>
              <a:t>minimum/worst</a:t>
            </a:r>
            <a:r>
              <a:rPr lang="en-US" sz="3500" b="1" dirty="0">
                <a:solidFill>
                  <a:srgbClr val="0000FF"/>
                </a:solidFill>
              </a:rPr>
              <a:t> for each criterion)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C302DCB-46FE-4512-B23F-2076E410B3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5092737"/>
              </p:ext>
            </p:extLst>
          </p:nvPr>
        </p:nvGraphicFramePr>
        <p:xfrm>
          <a:off x="838200" y="1834171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507BBD-3A7B-4AA2-B8DA-474D24F3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FD300A-9A9C-454F-BB67-AD978982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A012C6-68BB-472F-AB11-6A042ED1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366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pPr algn="ctr"/>
                <a:r>
                  <a:rPr lang="en-US" sz="3000" b="1" dirty="0">
                    <a:solidFill>
                      <a:srgbClr val="0000FF"/>
                    </a:solidFill>
                  </a:rPr>
                  <a:t>VIKOR: Step # 04 (Determine the relative ratios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000" b="1" dirty="0">
                    <a:solidFill>
                      <a:srgbClr val="0000FF"/>
                    </a:solidFill>
                  </a:rPr>
                  <a:t> norm utilizing </a:t>
                </a:r>
                <a:r>
                  <a:rPr lang="en-US" sz="3000" b="1" dirty="0">
                    <a:solidFill>
                      <a:srgbClr val="00CC00"/>
                    </a:solidFill>
                  </a:rPr>
                  <a:t>maximum/best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and 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minimum/worst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ratios)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Compute: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b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d>
                                  <m:d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b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</m:sup>
                                    </m:sSubSup>
                                  </m:e>
                                </m:d>
                              </m:den>
                            </m:f>
                          </m:e>
                        </m:d>
                      </m:e>
                    </m:nary>
                  </m:oMath>
                </a14:m>
                <a:r>
                  <a:rPr lang="en-US" sz="2000" dirty="0"/>
                  <a:t> 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1,1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,2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−1,1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−1,2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−1,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,2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⋯+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b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</m:sup>
                            </m:sSubSup>
                          </m:e>
                        </m:d>
                      </m:den>
                    </m:f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  <a:blipFill>
                <a:blip r:embed="rId3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E4E74-D810-4389-B828-0007E175AF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E960DE-55E0-458B-8A1D-F8F6DD11C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A7826-41E8-4F34-800F-B6D2327AD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15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3500" dirty="0"/>
              <a:t>In this method the decision maker likes a solution that is </a:t>
            </a:r>
            <a:r>
              <a:rPr lang="en-US" sz="3500" b="1" i="1" dirty="0">
                <a:solidFill>
                  <a:srgbClr val="0000FF"/>
                </a:solidFill>
              </a:rPr>
              <a:t>closest</a:t>
            </a:r>
            <a:r>
              <a:rPr lang="en-US" sz="3500" dirty="0"/>
              <a:t> to the ideal, and hence the decisions/alternatives are evaluated/compared/ranked accordingly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500" dirty="0"/>
              <a:t>While ranking, the decisions/alternatives, rather than the best solution, is the target as finding out the ideal solution is not always feasible, but rather the closest to the ideal is what is practically possible.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295B3-67A3-40D0-9859-E2DF09C31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3E2E06-6B40-44BC-979C-D15ACBCE0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42CD4-A665-4BA6-BE60-AA8DEBE6E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560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Autofit/>
              </a:bodyPr>
              <a:lstStyle/>
              <a:p>
                <a:pPr algn="ctr"/>
                <a:r>
                  <a:rPr lang="en-US" sz="3000" b="1" dirty="0">
                    <a:solidFill>
                      <a:srgbClr val="0000FF"/>
                    </a:solidFill>
                  </a:rPr>
                  <a:t>VIKOR: Step # 04 (Determine the relative ratios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000" b="1" dirty="0">
                    <a:solidFill>
                      <a:srgbClr val="0000FF"/>
                    </a:solidFill>
                  </a:rPr>
                  <a:t> norm utilizing </a:t>
                </a:r>
                <a:r>
                  <a:rPr lang="en-US" sz="3000" b="1" dirty="0">
                    <a:solidFill>
                      <a:srgbClr val="00CC00"/>
                    </a:solidFill>
                  </a:rPr>
                  <a:t>maximum/best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and 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minimum/worst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ratios)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7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0.25</m:t>
                    </m:r>
                    <m:r>
                      <a:rPr lang="en-US" sz="17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0.0536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700" i="1">
                        <a:latin typeface="Cambria Math" panose="02040503050406030204" pitchFamily="18" charset="0"/>
                      </a:rPr>
                      <m:t>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0.1787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700" i="1">
                        <a:latin typeface="Cambria Math" panose="02040503050406030204" pitchFamily="18" charset="0"/>
                      </a:rPr>
                      <m:t>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700" i="1">
                        <a:latin typeface="Cambria Math" panose="02040503050406030204" pitchFamily="18" charset="0"/>
                      </a:rPr>
                      <m:t>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700"/>
                      <m:t>0.2943</m:t>
                    </m:r>
                  </m:oMath>
                </a14:m>
                <a:endParaRPr lang="en-US" sz="17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700" i="1">
                        <a:latin typeface="Cambria Math" panose="02040503050406030204" pitchFamily="18" charset="0"/>
                      </a:rPr>
                      <m:t>=0.25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0.0598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0.1793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0.0105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700"/>
                      <m:t>0.6418</m:t>
                    </m:r>
                  </m:oMath>
                </a14:m>
                <a:endParaRPr lang="en-US" sz="17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700" i="1">
                        <a:latin typeface="Cambria Math" panose="02040503050406030204" pitchFamily="18" charset="0"/>
                      </a:rPr>
                      <m:t>=0.25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0.0765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0.1682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0.0008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700" b="0" i="1" smtClean="0">
                                <a:latin typeface="Cambria Math" panose="02040503050406030204" pitchFamily="18" charset="0"/>
                              </a:rPr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700"/>
                      <m:t>0.6807</m:t>
                    </m:r>
                  </m:oMath>
                </a14:m>
                <a:endParaRPr lang="en-US" sz="17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1,4</m:t>
                        </m:r>
                      </m:sub>
                    </m:sSub>
                    <m:r>
                      <a:rPr lang="en-US" sz="1700" i="1">
                        <a:latin typeface="Cambria Math" panose="02040503050406030204" pitchFamily="18" charset="0"/>
                      </a:rPr>
                      <m:t>=0.25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0.0047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700"/>
                      <m:t>0.7194</m:t>
                    </m:r>
                  </m:oMath>
                </a14:m>
                <a:endParaRPr lang="en-US" sz="17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7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17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1700" i="1">
                        <a:latin typeface="Cambria Math" panose="02040503050406030204" pitchFamily="18" charset="0"/>
                      </a:rPr>
                      <m:t>=0.25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0.0916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0.0233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0.2214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0.1526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0.0007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0.0016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0.0004</m:t>
                            </m:r>
                          </m:e>
                        </m:d>
                      </m:den>
                    </m:f>
                    <m:r>
                      <a:rPr lang="en-US" sz="1700" i="1">
                        <a:latin typeface="Cambria Math" panose="02040503050406030204" pitchFamily="18" charset="0"/>
                      </a:rPr>
                      <m:t>+0.25</m:t>
                    </m:r>
                    <m:r>
                      <a:rPr lang="en-US" sz="17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1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0.0051</m:t>
                            </m:r>
                          </m:e>
                        </m:d>
                      </m:num>
                      <m:den>
                        <m:d>
                          <m:dPr>
                            <m:ctrlPr>
                              <a:rPr lang="en-US" sz="17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sz="1700"/>
                              <m:t>0.0161</m:t>
                            </m:r>
                            <m:r>
                              <a:rPr lang="en-US" sz="17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m:rPr>
                                <m:nor/>
                              </m:rPr>
                              <a:rPr lang="en-US" sz="1700"/>
                              <m:t>0.0046</m:t>
                            </m:r>
                          </m:e>
                        </m:d>
                      </m:den>
                    </m:f>
                    <m:r>
                      <a:rPr lang="en-US" sz="17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700"/>
                      <m:t>0.6822</m:t>
                    </m:r>
                  </m:oMath>
                </a14:m>
                <a:endParaRPr lang="en-US" sz="17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A6739-2900-416B-A28C-3C5489EFE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0F475-F920-4F56-AB6F-11F25C9EA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4850B-EC25-45C5-AFC2-1BE26E605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3878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sz="3000" b="1" dirty="0">
                    <a:solidFill>
                      <a:srgbClr val="0000FF"/>
                    </a:solidFill>
                  </a:rPr>
                  <a:t>VIKOR: Step # 04 (Determine the relative ratios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b="1" dirty="0">
                    <a:solidFill>
                      <a:srgbClr val="0000FF"/>
                    </a:solidFill>
                  </a:rPr>
                  <a:t> norm utilizing </a:t>
                </a:r>
                <a:r>
                  <a:rPr lang="en-US" sz="3000" b="1" dirty="0">
                    <a:solidFill>
                      <a:srgbClr val="00CC00"/>
                    </a:solidFill>
                  </a:rPr>
                  <a:t>maximum/best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and 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minimum/worst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ratios)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Compute: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0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>
                                          <m:sSub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𝑤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  <m:d>
                                          <m:d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𝑓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bSup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𝑓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,</m:t>
                                                </m:r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</m:e>
                                        </m:d>
                                      </m:num>
                                      <m:den>
                                        <m:d>
                                          <m:dPr>
                                            <m:ctrlP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𝑓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∗</m:t>
                                                </m:r>
                                              </m:sup>
                                            </m:sSubSup>
                                            <m:r>
                                              <a:rPr lang="en-US" sz="2000" i="1"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sSubSup>
                                              <m:sSubSupPr>
                                                <m:ctrlP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𝑓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en-US" sz="2000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</m:sup>
                                            </m:sSubSup>
                                          </m:e>
                                        </m:d>
                                      </m:den>
                                    </m:f>
                                  </m:e>
                                </m:d>
                              </m:e>
                            </m:nary>
                          </m:e>
                        </m:d>
                      </m:e>
                    </m:func>
                  </m:oMath>
                </a14:m>
                <a:r>
                  <a:rPr lang="en-US" sz="2000" dirty="0"/>
                  <a:t> ,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1,1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1,2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2,1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2,2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0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−1,1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−1,2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0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,1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,2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bSup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b>
                                  <m:sup>
                                    <m:r>
                                      <a:rPr lang="en-US" sz="20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  <a:blipFill>
                <a:blip r:embed="rId3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41449-2AB5-4801-A26E-92A34A0DD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1E4B60-1C29-4196-9DDB-F0AD1E5BD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74CDD-7CA5-41BB-BE87-5C51A0157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09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sz="3000" b="1" dirty="0">
                    <a:solidFill>
                      <a:srgbClr val="0000FF"/>
                    </a:solidFill>
                  </a:rPr>
                  <a:t>VIKOR: Step # 04 (Determine the relative ratios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sz="3000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b="1" dirty="0">
                    <a:solidFill>
                      <a:srgbClr val="0000FF"/>
                    </a:solidFill>
                  </a:rPr>
                  <a:t> norm utilizing </a:t>
                </a:r>
                <a:r>
                  <a:rPr lang="en-US" sz="3000" b="1" dirty="0">
                    <a:solidFill>
                      <a:srgbClr val="00CC00"/>
                    </a:solidFill>
                  </a:rPr>
                  <a:t>maximum/best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and </a:t>
                </a:r>
                <a:r>
                  <a:rPr lang="en-US" sz="3000" b="1" dirty="0">
                    <a:solidFill>
                      <a:srgbClr val="FF0000"/>
                    </a:solidFill>
                  </a:rPr>
                  <a:t>minimum/worst</a:t>
                </a:r>
                <a:r>
                  <a:rPr lang="en-US" sz="3000" b="1" dirty="0">
                    <a:solidFill>
                      <a:srgbClr val="0000FF"/>
                    </a:solidFill>
                  </a:rPr>
                  <a:t> ratios)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</p:spPr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0.0536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0.1787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den>
                        </m:f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600"/>
                      <m:t>0.1553</m:t>
                    </m:r>
                  </m:oMath>
                </a14:m>
                <a:endParaRPr lang="en-US" sz="16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0.0598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0.1793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 smtClean="0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0.0105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den>
                        </m:f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600"/>
                      <m:t>0.2500</m:t>
                    </m:r>
                  </m:oMath>
                </a14:m>
                <a:endParaRPr lang="en-US" sz="16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0.0765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0.1682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0.0008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0.0161−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den>
                        </m:f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600"/>
                      <m:t>0.2500</m:t>
                    </m:r>
                  </m:oMath>
                </a14:m>
                <a:endParaRPr lang="en-US" sz="16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0.0047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den>
                        </m:f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600"/>
                      <m:t>0.2500</m:t>
                    </m:r>
                  </m:oMath>
                </a14:m>
                <a:endParaRPr lang="en-US" sz="16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begChr m:val="{"/>
                        <m:endChr m:val="}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0.0916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0.0233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0.2214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0.1526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0.0007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0.0016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0.0004</m:t>
                                </m:r>
                              </m:e>
                            </m:d>
                          </m:den>
                        </m:f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0.25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0.0051</m:t>
                                </m:r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nor/>
                                  </m:rPr>
                                  <a:rPr lang="en-US" sz="1600"/>
                                  <m:t>0.0161</m:t>
                                </m:r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m:rPr>
                                    <m:nor/>
                                  </m:rPr>
                                  <a:rPr lang="en-US" sz="1600"/>
                                  <m:t>0.0046</m:t>
                                </m:r>
                              </m:e>
                            </m:d>
                          </m:den>
                        </m:f>
                        <m:r>
                          <m:rPr>
                            <m:nor/>
                          </m:rPr>
                          <a:rPr lang="en-US" sz="1600" dirty="0"/>
                          <m:t> 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1600"/>
                      <m:t>0.2500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5292" y="1825625"/>
                <a:ext cx="10515600" cy="4351338"/>
              </a:xfrm>
              <a:blipFill>
                <a:blip r:embed="rId3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9C211-533A-448A-92E8-80F1BEBD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10F62D-C17F-428F-BBDF-CA4CB395F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76984-EA69-4E92-B0FB-2758C222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367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b="1" dirty="0">
                    <a:solidFill>
                      <a:srgbClr val="0000FF"/>
                    </a:solidFill>
                  </a:rPr>
                  <a:t>VIKOR: Step # 05 (Determine the </a:t>
                </a:r>
                <a:r>
                  <a:rPr lang="en-US" b="1" dirty="0">
                    <a:solidFill>
                      <a:srgbClr val="00CC00"/>
                    </a:solidFill>
                  </a:rPr>
                  <a:t>maximum</a:t>
                </a:r>
                <a:r>
                  <a:rPr lang="en-US" b="1" dirty="0">
                    <a:solidFill>
                      <a:srgbClr val="0000FF"/>
                    </a:solidFill>
                  </a:rPr>
                  <a:t>/</a:t>
                </a:r>
                <a:r>
                  <a:rPr lang="en-US" b="1" dirty="0">
                    <a:solidFill>
                      <a:srgbClr val="FF0000"/>
                    </a:solidFill>
                  </a:rPr>
                  <a:t>minimum</a:t>
                </a:r>
                <a:r>
                  <a:rPr lang="en-US" b="1" dirty="0">
                    <a:solidFill>
                      <a:srgbClr val="0000FF"/>
                    </a:solidFill>
                  </a:rPr>
                  <a:t>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FF"/>
                    </a:solidFill>
                  </a:rPr>
                  <a:t> norm)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Find: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4500"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lim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lim>
                    </m:limLow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500" dirty="0"/>
                  <a:t>, i.e.,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1,1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1,2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4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Find: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45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4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45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500" i="1">
                                    <a:latin typeface="Cambria Math" panose="02040503050406030204" pitchFamily="18" charset="0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lang="en-US" sz="4500" i="1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en-US" sz="45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sz="4500" dirty="0"/>
                  <a:t>,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4500" dirty="0"/>
                  <a:t>, i.e.,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1,1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1,2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1,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03" t="-3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32C40-ECBC-4C67-8C4A-4BEDA3BCF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CA0D3-E9CE-446A-BB41-98AF886A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D5E19F-CD16-4EF6-9786-D119AEAB5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12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b="1" dirty="0">
                    <a:solidFill>
                      <a:srgbClr val="0000FF"/>
                    </a:solidFill>
                  </a:rPr>
                  <a:t>VIKOR: Step # 05 (Determine the </a:t>
                </a:r>
                <a:r>
                  <a:rPr lang="en-US" b="1" dirty="0">
                    <a:solidFill>
                      <a:srgbClr val="00CC00"/>
                    </a:solidFill>
                  </a:rPr>
                  <a:t>maximum</a:t>
                </a:r>
                <a:r>
                  <a:rPr lang="en-US" b="1" dirty="0">
                    <a:solidFill>
                      <a:srgbClr val="0000FF"/>
                    </a:solidFill>
                  </a:rPr>
                  <a:t>/</a:t>
                </a:r>
                <a:r>
                  <a:rPr lang="en-US" b="1" dirty="0">
                    <a:solidFill>
                      <a:srgbClr val="FF0000"/>
                    </a:solidFill>
                  </a:rPr>
                  <a:t>minimum</a:t>
                </a:r>
                <a:r>
                  <a:rPr lang="en-US" b="1" dirty="0">
                    <a:solidFill>
                      <a:srgbClr val="0000FF"/>
                    </a:solidFill>
                  </a:rPr>
                  <a:t>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FF"/>
                    </a:solidFill>
                  </a:rPr>
                  <a:t> norm)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0.2943,0.6418,0.6807,0.7194,0.6822</m:t>
                        </m:r>
                      </m:e>
                    </m:d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500"/>
                      <m:t>0.7194</m:t>
                    </m:r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0.2943,0.6418,0.6807,0.7194,0.6822</m:t>
                        </m:r>
                      </m:e>
                    </m:d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en-US" sz="4500"/>
                      <m:t>0.2943</m:t>
                    </m:r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r="-7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BA8A9-1869-4AC2-BDA1-22979D2B4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C3B98-C344-40EC-BD5F-AEE3198C8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91F8F-4931-4021-A8A8-E91EE53D3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785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b="1" dirty="0">
                    <a:solidFill>
                      <a:srgbClr val="0000FF"/>
                    </a:solidFill>
                  </a:rPr>
                  <a:t>VIKOR: Step # 05 (Determine the </a:t>
                </a:r>
                <a:r>
                  <a:rPr lang="en-US" b="1" dirty="0">
                    <a:solidFill>
                      <a:srgbClr val="00CC00"/>
                    </a:solidFill>
                  </a:rPr>
                  <a:t>maximum</a:t>
                </a:r>
                <a:r>
                  <a:rPr lang="en-US" b="1" dirty="0">
                    <a:solidFill>
                      <a:srgbClr val="0000FF"/>
                    </a:solidFill>
                  </a:rPr>
                  <a:t>/</a:t>
                </a:r>
                <a:r>
                  <a:rPr lang="en-US" b="1" dirty="0">
                    <a:solidFill>
                      <a:srgbClr val="FF0000"/>
                    </a:solidFill>
                  </a:rPr>
                  <a:t>minimum</a:t>
                </a:r>
                <a:r>
                  <a:rPr lang="en-US" b="1" dirty="0">
                    <a:solidFill>
                      <a:srgbClr val="0000FF"/>
                    </a:solidFill>
                  </a:rPr>
                  <a:t>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FF"/>
                    </a:solidFill>
                  </a:rPr>
                  <a:t> norm)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Find: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4500">
                            <a:latin typeface="Cambria Math" panose="02040503050406030204" pitchFamily="18" charset="0"/>
                          </a:rPr>
                          <m:t>max</m:t>
                        </m:r>
                      </m:e>
                      <m:lim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lim>
                    </m:limLow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500" dirty="0"/>
                  <a:t>,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4500" dirty="0"/>
                  <a:t>, i.e.,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,2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  <m:r>
                      <a:rPr lang="en-US" sz="4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4500" dirty="0"/>
                  <a:t>Find: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r>
                          <m:rPr>
                            <m:sty m:val="p"/>
                          </m:rPr>
                          <a:rPr lang="en-US" sz="4500">
                            <a:latin typeface="Cambria Math" panose="02040503050406030204" pitchFamily="18" charset="0"/>
                          </a:rPr>
                          <m:t>min</m:t>
                        </m:r>
                      </m:e>
                      <m:lim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lim>
                    </m:limLow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4500" dirty="0"/>
                  <a:t>, </a:t>
                </a:r>
                <a14:m>
                  <m:oMath xmlns:m="http://schemas.openxmlformats.org/officeDocument/2006/math">
                    <m:r>
                      <a:rPr lang="en-US" sz="45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5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4500" dirty="0"/>
                  <a:t>, i.e.,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,1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,2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US" sz="45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4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en-US" sz="45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  <m:r>
                              <a:rPr lang="en-US" sz="45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5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03" t="-3361" r="-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7292A-5473-4D7B-B207-D1F02CA68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D961A-250E-4666-AE0F-33C6E92F9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66AF9-394C-4777-ADA3-8B69C77B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297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pPr algn="ctr"/>
                <a:r>
                  <a:rPr lang="en-US" b="1" dirty="0">
                    <a:solidFill>
                      <a:srgbClr val="0000FF"/>
                    </a:solidFill>
                  </a:rPr>
                  <a:t>VIKOR: Step # 05 (Determine the </a:t>
                </a:r>
                <a:r>
                  <a:rPr lang="en-US" b="1" dirty="0">
                    <a:solidFill>
                      <a:srgbClr val="00CC00"/>
                    </a:solidFill>
                  </a:rPr>
                  <a:t>maximum</a:t>
                </a:r>
                <a:r>
                  <a:rPr lang="en-US" b="1" dirty="0">
                    <a:solidFill>
                      <a:srgbClr val="0000FF"/>
                    </a:solidFill>
                  </a:rPr>
                  <a:t>/</a:t>
                </a:r>
                <a:r>
                  <a:rPr lang="en-US" b="1" dirty="0">
                    <a:solidFill>
                      <a:srgbClr val="FF0000"/>
                    </a:solidFill>
                  </a:rPr>
                  <a:t>minimum</a:t>
                </a:r>
                <a:r>
                  <a:rPr lang="en-US" b="1" dirty="0">
                    <a:solidFill>
                      <a:srgbClr val="0000FF"/>
                    </a:solidFill>
                  </a:rPr>
                  <a:t> based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𝑳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0000FF"/>
                    </a:solidFill>
                  </a:rPr>
                  <a:t> norm)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13364" b="-2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𝑚𝑎𝑥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>
                        <a:latin typeface="Cambria Math" panose="02040503050406030204" pitchFamily="18" charset="0"/>
                      </a:rPr>
                      <m:t>max</m:t>
                    </m:r>
                    <m:d>
                      <m:dPr>
                        <m:begChr m:val="{"/>
                        <m:endChr m:val="}"/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0.1553,0.2500,0.2500,0.2500,0.2500</m:t>
                        </m:r>
                      </m:e>
                    </m:d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=0.2500</m:t>
                    </m:r>
                    <m:r>
                      <a:rPr lang="en-US" sz="4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450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sz="45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∀</m:t>
                        </m:r>
                        <m:r>
                          <a:rPr lang="en-US" sz="45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𝑚𝑖𝑛</m:t>
                        </m:r>
                      </m:sup>
                    </m:sSubSup>
                    <m:r>
                      <a:rPr lang="en-US" sz="4500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4500" b="0" i="0" smtClean="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sz="4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500" i="1">
                            <a:latin typeface="Cambria Math" panose="02040503050406030204" pitchFamily="18" charset="0"/>
                          </a:rPr>
                          <m:t>0.1553,0.2500,0.2500,0.2500,0.2500</m:t>
                        </m:r>
                      </m:e>
                    </m:d>
                    <m:r>
                      <a:rPr lang="en-US" sz="4500" b="0" i="1" smtClean="0">
                        <a:latin typeface="Cambria Math" panose="02040503050406030204" pitchFamily="18" charset="0"/>
                      </a:rPr>
                      <m:t>=0.1553</m:t>
                    </m:r>
                  </m:oMath>
                </a14:m>
                <a:endParaRPr lang="en-US" sz="4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r="-73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62FAA-B4DF-4473-A19D-65515F210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0248E-6A4C-4634-874B-8368EBF2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56BB03-F494-45D3-8707-9A02CEF1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202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06 (Calculate relative ranking)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2300" dirty="0"/>
                  <a:t>Compute: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3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{"/>
                        <m:endChr m:val="}"/>
                        <m:ctrlPr>
                          <a:rPr lang="en-US" sz="23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r>
                  <a:rPr lang="en-US" sz="2300" dirty="0"/>
                  <a:t>,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23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3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3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3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:r>
                  <a:rPr lang="en-US" sz="2300" dirty="0"/>
                  <a:t>.</a:t>
                </a:r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sz="2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300" dirty="0"/>
              </a:p>
              <a:p>
                <a:pPr lvl="1">
                  <a:buFont typeface="Wingdings" panose="05000000000000000000" pitchFamily="2" charset="2"/>
                  <a:buChar char="v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sz="23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i="1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  <m:r>
                      <a:rPr lang="en-US" sz="23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23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</m:d>
                    <m:d>
                      <m:dPr>
                        <m:begChr m:val="{"/>
                        <m:endChr m:val="}"/>
                        <m:ctrlPr>
                          <a:rPr lang="en-US" sz="23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num>
                          <m:den>
                            <m:d>
                              <m:dPr>
                                <m:ctrlPr>
                                  <a:rPr lang="en-US" sz="23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𝑚𝑎𝑥</m:t>
                                    </m:r>
                                  </m:sup>
                                </m:sSubSup>
                                <m:r>
                                  <a:rPr lang="en-US" sz="2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Sup>
                                  <m:sSubSupPr>
                                    <m:ctrlP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𝐿</m:t>
                                    </m:r>
                                  </m:e>
                                  <m:sub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∞</m:t>
                                    </m:r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300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  <m:sup>
                                    <m:r>
                                      <a:rPr lang="en-US" sz="2300" i="1">
                                        <a:latin typeface="Cambria Math" panose="02040503050406030204" pitchFamily="18" charset="0"/>
                                      </a:rPr>
                                      <m:t>𝑚𝑖𝑛</m:t>
                                    </m:r>
                                  </m:sup>
                                </m:sSubSup>
                              </m:e>
                            </m:d>
                          </m:den>
                        </m:f>
                      </m:e>
                    </m:d>
                  </m:oMath>
                </a14:m>
                <a:endParaRPr lang="en-US" sz="23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CC50F6-8A65-4FFD-870F-0D7EF1CE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4AA3D-395A-4F94-B984-96634CC12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26281-EEE0-43A8-9DEE-C97D60DA6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597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VIKOR: Step # 06 (Calculate relative ranking)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3500" dirty="0"/>
                  <a:t> is introduced as weight of the strategy of ‘‘the majority of criteria” (or ‘‘the maximum group utility”), here one can consider </a:t>
                </a:r>
                <a14:m>
                  <m:oMath xmlns:m="http://schemas.openxmlformats.org/officeDocument/2006/math">
                    <m:r>
                      <a:rPr lang="en-US" sz="35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3500" i="1" dirty="0" smtClean="0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endParaRPr lang="en-US" sz="3500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Rank the alternatives, sorting by the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5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5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35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5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5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5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35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3500" dirty="0"/>
                  <a:t> in decreasing order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The results are three ranking lists.</a:t>
                </a:r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3500" dirty="0"/>
                  <a:t>Propose as a compromise solution the alternatives obtained above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07" t="-3221" b="-53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267C3-5132-43EA-84BA-3E37DA243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B8E1-65BC-4008-BB72-5BAB9ABA8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3692F-1D7A-4D4A-9677-2BF06CE52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147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Two of the MCDM methods, i.e., </a:t>
            </a:r>
            <a:r>
              <a:rPr lang="en-US" sz="4000" b="1" i="1" dirty="0">
                <a:solidFill>
                  <a:srgbClr val="0000FF"/>
                </a:solidFill>
              </a:rPr>
              <a:t>VIKOR</a:t>
            </a:r>
            <a:r>
              <a:rPr lang="en-US" sz="4000" dirty="0"/>
              <a:t> and </a:t>
            </a:r>
            <a:r>
              <a:rPr lang="en-US" sz="4000" b="1" i="1" dirty="0">
                <a:solidFill>
                  <a:srgbClr val="0000FF"/>
                </a:solidFill>
              </a:rPr>
              <a:t>TOPSIS</a:t>
            </a:r>
            <a:r>
              <a:rPr lang="en-US" sz="4000" dirty="0"/>
              <a:t> are based on an aggregating function which represents the concept of closeness of the solution to the ideal solution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4000" dirty="0"/>
              <a:t>In VIKOR we follow linear normalization while in TOPSIS it is vector normalization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39667A-2BCC-4B68-8139-EA94BBB9E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BFA19-6B33-49D6-B36A-353647A2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05CF02-34F9-444C-BCCF-54C3FFA7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3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3000" dirty="0"/>
              <a:t>The use of normalization is used to eliminate the units of criterion functions and thus ensure a level playing field for different criterion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000" dirty="0"/>
              <a:t>In </a:t>
            </a:r>
            <a:r>
              <a:rPr lang="en-US" sz="3000" b="1" i="1" dirty="0">
                <a:solidFill>
                  <a:srgbClr val="0000FF"/>
                </a:solidFill>
              </a:rPr>
              <a:t>VIKOR</a:t>
            </a:r>
            <a:r>
              <a:rPr lang="en-US" sz="3000" dirty="0"/>
              <a:t> we determine a maximum group utility for the majority and a minimum of an individual regret for the opponent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000" dirty="0"/>
              <a:t>In </a:t>
            </a:r>
            <a:r>
              <a:rPr lang="en-US" sz="3000" b="1" i="1" dirty="0">
                <a:solidFill>
                  <a:srgbClr val="0000FF"/>
                </a:solidFill>
              </a:rPr>
              <a:t>TOPSIS</a:t>
            </a:r>
            <a:r>
              <a:rPr lang="en-US" sz="3000" dirty="0"/>
              <a:t> a solution with the shortest distance to the ideal solution and the greatest distance from the negative-ideal solution is required to be found. While doing this we do not consider the relative importance of these distances.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9664F-89CC-4BA3-9349-E33C769AB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F0935-B01D-4276-8B54-7CF2E393D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225A51-B464-427F-AAEE-CF4B35F6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632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dirty="0"/>
                  <a:t>Assume you have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decisions/alternatives,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attributes/decision criteria/goals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dirty="0"/>
                  <a:t>Consider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as the value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dirty="0"/>
                  <a:t> attributes/decision criteria/goals for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dirty="0"/>
                  <a:t> alternative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{"/>
                                        <m:endChr m:val="}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>
                                              <m:sSub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𝑤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d>
                                                  <m:d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>
                                                      <m:sSub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𝑖</m:t>
                                                        </m:r>
                                                      </m:sub>
                                                    </m:sSub>
                                                  </m:e>
                                                </m:d>
                                              </m:e>
                                            </m:d>
                                          </m:num>
                                          <m:den>
                                            <m:d>
                                              <m:dPr>
                                                <m:ctrlP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+</m:t>
                                                    </m:r>
                                                  </m:sup>
                                                </m:sSup>
                                                <m:r>
                                                  <a:rPr lang="en-US" i="1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>
                                                  <m:sSub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Pr>
                                                  <m:e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𝐶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𝑗</m:t>
                                                    </m:r>
                                                  </m:sub>
                                                </m:sSub>
                                                <m:sSup>
                                                  <m:sSupPr>
                                                    <m:ctrlP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pPr>
                                                  <m:e>
                                                    <m:d>
                                                      <m:dPr>
                                                        <m:ctrlP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dPr>
                                                      <m:e>
                                                        <m:r>
                                                          <a:rPr lang="en-US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𝐴</m:t>
                                                        </m:r>
                                                      </m:e>
                                                    </m:d>
                                                  </m:e>
                                                  <m:sup>
                                                    <m:r>
                                                      <a:rPr lang="en-US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−</m:t>
                                                    </m:r>
                                                  </m:sup>
                                                </m:sSup>
                                              </m:e>
                                            </m:d>
                                          </m:den>
                                        </m:f>
                                      </m:e>
                                    </m:d>
                                  </m:e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≤∞</m:t>
                    </m:r>
                  </m:oMath>
                </a14:m>
                <a:endParaRPr lang="en-US" dirty="0"/>
              </a:p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dirty="0"/>
                  <a:t>Here: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5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9EDED-CF1D-4AC6-90B2-2DF0A47F1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760F2-92AE-468F-B343-FFCF046EF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05A18-D386-4D29-9C3C-F715C3A00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854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lvl="0">
                  <a:buFont typeface="Wingdings" panose="05000000000000000000" pitchFamily="2" charset="2"/>
                  <a:buChar char="§"/>
                </a:pPr>
                <a:r>
                  <a:rPr lang="en-US" sz="4000" dirty="0"/>
                  <a:t>Remember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4000" dirty="0"/>
                  <a:t> is used to formulate the ranking measure, where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=1,2,⋯</m:t>
                    </m:r>
                  </m:oMath>
                </a14:m>
                <a:r>
                  <a:rPr lang="en-US" sz="4000" dirty="0"/>
                  <a:t>, is integer and denotes the distance measure norm used for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=1,⋯,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4000" i="1" dirty="0">
                  <a:latin typeface="Cambria Math" panose="02040503050406030204" pitchFamily="18" charset="0"/>
                </a:endParaRPr>
              </a:p>
              <a:p>
                <a:pPr lvl="0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4000" dirty="0"/>
                  <a:t> signifies the Manhattan norm while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=∞</m:t>
                    </m:r>
                  </m:oMath>
                </a14:m>
                <a:r>
                  <a:rPr lang="en-US" sz="4000" dirty="0"/>
                  <a:t> denotes the infinity norm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3501" r="-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6EAC2-76A6-4A9E-8416-F0467738D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F7339-0875-4350-93B2-B182759E6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4D827-7F25-4302-9E49-DE57623A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494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8B999-C673-45ED-AFE0-9EB363362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(contd..): Distance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E9A423-DD07-4AE0-9995-02F69D705C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000" dirty="0"/>
                  <a:t> norm or </a:t>
                </a:r>
                <a:r>
                  <a:rPr lang="en-US" sz="3000" b="1" i="1" dirty="0">
                    <a:solidFill>
                      <a:srgbClr val="FF0000"/>
                    </a:solidFill>
                  </a:rPr>
                  <a:t>Manhattan</a:t>
                </a:r>
                <a:r>
                  <a:rPr lang="en-US" sz="3000" dirty="0"/>
                  <a:t> distance between vector/points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3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sz="3000" dirty="0"/>
                  <a:t>. The name relates to the distance a taxi has to drive in a rectangular street grid</a:t>
                </a:r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sub>
                    </m:sSub>
                  </m:oMath>
                </a14:m>
                <a:r>
                  <a:rPr lang="en-US" sz="3000" dirty="0"/>
                  <a:t> norm between vector/points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sz="3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sz="3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sz="3000" i="1" dirty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sz="3000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sz="3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3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den>
                        </m:f>
                      </m:sup>
                    </m:sSup>
                  </m:oMath>
                </a14:m>
                <a:endParaRPr lang="en-US" sz="3000" dirty="0"/>
              </a:p>
              <a:p>
                <a:pPr algn="just">
                  <a:buFont typeface="Wingdings" panose="05000000000000000000" pitchFamily="2" charset="2"/>
                  <a:buChar char="§"/>
                </a:pPr>
                <a:r>
                  <a:rPr lang="en-US" sz="3000" dirty="0"/>
                  <a:t>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3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</m:oMath>
                </a14:m>
                <a:r>
                  <a:rPr lang="en-US" sz="3000" dirty="0"/>
                  <a:t> norm between vector/points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000" dirty="0"/>
                  <a:t> and </a:t>
                </a:r>
                <a14:m>
                  <m:oMath xmlns:m="http://schemas.openxmlformats.org/officeDocument/2006/math">
                    <m:r>
                      <a:rPr lang="en-US" sz="30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000" b="1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3000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0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000" b="1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000" b="1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r>
                          <a:rPr lang="en-US" sz="3000" i="1" dirty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3000" dirty="0"/>
                  <a:t>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300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sz="3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sz="3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3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sz="3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endParaRPr lang="en-US" sz="3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E9A423-DD07-4AE0-9995-02F69D705C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39B943-3D08-44EC-BD0D-765B8E8A3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698D0-1117-454A-A74E-36B910D1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60006-0342-4A5F-9A2B-0AA7A2853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3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A8601-DD6E-42D9-82FA-A9D9846A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VIKOR (contd..): Distance (Example)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5B1E7-665A-4F2D-9CC1-3681E5B2F1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2,−5,20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2,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5,0</m:t>
                        </m:r>
                      </m:e>
                    </m:d>
                  </m:oMath>
                </a14:m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2−</m:t>
                        </m:r>
                        <m:d>
                          <m:d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−12</m:t>
                            </m:r>
                          </m:e>
                        </m:d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−5</m:t>
                            </m:r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−15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=14+20+20=54</m:t>
                    </m:r>
                  </m:oMath>
                </a14:m>
                <a:endParaRPr lang="en-US" b="0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23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  <m:e>
                                <m:sSup>
                                  <m:s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begChr m:val="|"/>
                                        <m:endChr m:val="|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  <m:t>𝑥</m:t>
                                            </m:r>
                                          </m:e>
                                          <m:sub>
                                            <m: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  <m: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i="1" dirty="0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d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2−</m:t>
                                    </m:r>
                                    <m:d>
                                      <m:dPr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  <m:t>−12</m:t>
                                        </m:r>
                                      </m:e>
                                    </m:d>
                                  </m:e>
                                </m:d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  <m:t>−5</m:t>
                                        </m:r>
                                      </m:e>
                                    </m:d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−15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20−0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196+400+400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96</m:t>
                            </m:r>
                          </m:e>
                        </m:d>
                      </m:e>
                      <m:sup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=31.55</m:t>
                    </m:r>
                  </m:oMath>
                </a14:m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e>
                            </m:d>
                          </m:e>
                        </m:d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−15</m:t>
                            </m:r>
                          </m:e>
                        </m:d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20−0</m:t>
                            </m:r>
                          </m:e>
                        </m:d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𝑚𝑎𝑥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14,20,20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endParaRPr lang="en-US" dirty="0"/>
              </a:p>
              <a:p>
                <a:pPr>
                  <a:buFont typeface="Wingdings" panose="05000000000000000000" pitchFamily="2" charset="2"/>
                  <a:buChar char="§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45B1E7-665A-4F2D-9CC1-3681E5B2F1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671819-1A05-44E5-B250-83ADB158C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VIKOR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01D40-C477-4A03-8C21-84D902945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6B3C6-4E3E-4D9F-B0F6-D3A656E0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E94C91-E7C7-4CA4-8153-EE2D68CBA75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62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6959</TotalTime>
  <Words>2375</Words>
  <Application>Microsoft Office PowerPoint</Application>
  <PresentationFormat>Widescreen</PresentationFormat>
  <Paragraphs>269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Times New Roman</vt:lpstr>
      <vt:lpstr>Wingdings</vt:lpstr>
      <vt:lpstr>Office Theme</vt:lpstr>
      <vt:lpstr>IME634: Management Decision Analysis</vt:lpstr>
      <vt:lpstr>VIKOR (VIseKriterijumska Optimizacija I Kompromisno Resenje)</vt:lpstr>
      <vt:lpstr>VIKOR (contd..)</vt:lpstr>
      <vt:lpstr>VIKOR (contd..)</vt:lpstr>
      <vt:lpstr>VIKOR (contd..)</vt:lpstr>
      <vt:lpstr>VIKOR (contd..)</vt:lpstr>
      <vt:lpstr>VIKOR (contd..)</vt:lpstr>
      <vt:lpstr>VIKOR (contd..): Distance</vt:lpstr>
      <vt:lpstr>VIKOR (contd..): Distance (Example)</vt:lpstr>
      <vt:lpstr>VIKOR (contd..): Distance (Example)</vt:lpstr>
      <vt:lpstr>VIKOR (contd..): Distance</vt:lpstr>
      <vt:lpstr>VIKOR (contd..): Distance</vt:lpstr>
      <vt:lpstr>VIKOR Algorithm</vt:lpstr>
      <vt:lpstr>VIKOR Algorithm (contd..)</vt:lpstr>
      <vt:lpstr>VIKOR: Steps # 01 (Construct the normalized decision matrix)</vt:lpstr>
      <vt:lpstr>VIKOR: Steps # 01 (Construct the normalized decision matrix)</vt:lpstr>
      <vt:lpstr>VIKOR: Steps # 01 (Construct the normalized decision matrix)</vt:lpstr>
      <vt:lpstr>VIKOR: Steps # 01 (Construct the normalized decision matrix)</vt:lpstr>
      <vt:lpstr>VIKOR: Steps # 01 (Construct the normalized decision matrix)</vt:lpstr>
      <vt:lpstr>VIKOR: Step # 02 (Construct the weighted normalized decision matrix)</vt:lpstr>
      <vt:lpstr>VIKOR: Step # 02 (Construct the weighted normalized decision matrix)</vt:lpstr>
      <vt:lpstr>VIKOR: Step # 02 (Construct the weighted normalized decision matrix)</vt:lpstr>
      <vt:lpstr>VIKOR: Step # 02 (Construct the weighted normalized decision matrix)</vt:lpstr>
      <vt:lpstr>VIKOR: Step # 03 (Determine the maximum/best from the criterion values)</vt:lpstr>
      <vt:lpstr>VIKOR: Step # 03 (Determine the maximum/best from the criterion values)</vt:lpstr>
      <vt:lpstr>VIKOR: Step # 03 (Determine the minimum/worst from the criterion values)</vt:lpstr>
      <vt:lpstr>VIKOR: Step # 03 (Determine the minimum/worst from the criterion values)</vt:lpstr>
      <vt:lpstr>VIKOR: Step # 03 (Graphical representation of maximum/best and minimum/worst for each criterion)</vt:lpstr>
      <vt:lpstr>VIKOR: Step # 04 (Determine the relative ratios based on L_1 norm utilizing maximum/best and minimum/worst ratios)</vt:lpstr>
      <vt:lpstr>VIKOR: Step # 04 (Determine the relative ratios based on L_1 norm utilizing maximum/best and minimum/worst ratios)</vt:lpstr>
      <vt:lpstr>VIKOR: Step # 04 (Determine the relative ratios based on L_∞ norm utilizing maximum/best and minimum/worst ratios)</vt:lpstr>
      <vt:lpstr>VIKOR: Step # 04 (Determine the relative ratios based on L_∞ norm utilizing maximum/best and minimum/worst ratios)</vt:lpstr>
      <vt:lpstr>VIKOR: Step # 05 (Determine the maximum/minimum based on L_1 norm)</vt:lpstr>
      <vt:lpstr>VIKOR: Step # 05 (Determine the maximum/minimum based on L_1 norm)</vt:lpstr>
      <vt:lpstr>VIKOR: Step # 05 (Determine the maximum/minimum based on L_∞ norm)</vt:lpstr>
      <vt:lpstr>VIKOR: Step # 05 (Determine the maximum/minimum based on L_∞ norm)</vt:lpstr>
      <vt:lpstr>VIKOR: Step # 06 (Calculate relative ranking)</vt:lpstr>
      <vt:lpstr>VIKOR: Step # 06 (Calculate relative ranking)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Analysis and Decision Making – II</dc:title>
  <dc:creator>SHOBHA</dc:creator>
  <cp:lastModifiedBy>RNS</cp:lastModifiedBy>
  <cp:revision>190</cp:revision>
  <dcterms:created xsi:type="dcterms:W3CDTF">2018-11-28T03:54:38Z</dcterms:created>
  <dcterms:modified xsi:type="dcterms:W3CDTF">2019-03-14T15:57:25Z</dcterms:modified>
</cp:coreProperties>
</file>