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65"/>
  </p:notesMasterIdLst>
  <p:sldIdLst>
    <p:sldId id="256" r:id="rId5"/>
    <p:sldId id="258" r:id="rId6"/>
    <p:sldId id="320" r:id="rId7"/>
    <p:sldId id="257" r:id="rId8"/>
    <p:sldId id="259" r:id="rId9"/>
    <p:sldId id="296" r:id="rId10"/>
    <p:sldId id="318" r:id="rId11"/>
    <p:sldId id="288" r:id="rId12"/>
    <p:sldId id="260" r:id="rId13"/>
    <p:sldId id="312" r:id="rId14"/>
    <p:sldId id="313" r:id="rId15"/>
    <p:sldId id="315" r:id="rId16"/>
    <p:sldId id="314" r:id="rId17"/>
    <p:sldId id="289" r:id="rId18"/>
    <p:sldId id="290" r:id="rId19"/>
    <p:sldId id="310" r:id="rId20"/>
    <p:sldId id="326" r:id="rId21"/>
    <p:sldId id="295" r:id="rId22"/>
    <p:sldId id="311" r:id="rId23"/>
    <p:sldId id="328" r:id="rId24"/>
    <p:sldId id="291" r:id="rId25"/>
    <p:sldId id="292" r:id="rId26"/>
    <p:sldId id="293" r:id="rId27"/>
    <p:sldId id="294" r:id="rId28"/>
    <p:sldId id="321" r:id="rId29"/>
    <p:sldId id="261" r:id="rId30"/>
    <p:sldId id="297" r:id="rId31"/>
    <p:sldId id="324" r:id="rId32"/>
    <p:sldId id="298" r:id="rId33"/>
    <p:sldId id="317" r:id="rId34"/>
    <p:sldId id="299" r:id="rId35"/>
    <p:sldId id="316" r:id="rId36"/>
    <p:sldId id="300" r:id="rId37"/>
    <p:sldId id="301" r:id="rId38"/>
    <p:sldId id="329" r:id="rId39"/>
    <p:sldId id="323" r:id="rId40"/>
    <p:sldId id="322" r:id="rId41"/>
    <p:sldId id="303" r:id="rId42"/>
    <p:sldId id="325" r:id="rId43"/>
    <p:sldId id="304" r:id="rId44"/>
    <p:sldId id="262" r:id="rId45"/>
    <p:sldId id="330" r:id="rId46"/>
    <p:sldId id="305" r:id="rId47"/>
    <p:sldId id="327" r:id="rId48"/>
    <p:sldId id="306" r:id="rId49"/>
    <p:sldId id="331" r:id="rId50"/>
    <p:sldId id="332" r:id="rId51"/>
    <p:sldId id="307" r:id="rId52"/>
    <p:sldId id="333" r:id="rId53"/>
    <p:sldId id="309" r:id="rId54"/>
    <p:sldId id="270" r:id="rId55"/>
    <p:sldId id="319" r:id="rId56"/>
    <p:sldId id="274" r:id="rId57"/>
    <p:sldId id="263" r:id="rId58"/>
    <p:sldId id="264" r:id="rId59"/>
    <p:sldId id="265" r:id="rId60"/>
    <p:sldId id="266" r:id="rId61"/>
    <p:sldId id="267" r:id="rId62"/>
    <p:sldId id="268" r:id="rId63"/>
    <p:sldId id="334" r:id="rId6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A6D9DA"/>
    <a:srgbClr val="FA86E1"/>
    <a:srgbClr val="F513C5"/>
    <a:srgbClr val="66FFFF"/>
    <a:srgbClr val="0EEFFA"/>
    <a:srgbClr val="0FF9D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2A77AA-8603-45FF-8881-3D364C864A32}" type="doc">
      <dgm:prSet loTypeId="urn:microsoft.com/office/officeart/2005/8/layout/venn1" loCatId="relationship" qsTypeId="urn:microsoft.com/office/officeart/2005/8/quickstyle/simple1" qsCatId="simple" csTypeId="urn:microsoft.com/office/officeart/2005/8/colors/accent1_2" csCatId="accent1" phldr="1"/>
      <dgm:spPr/>
    </dgm:pt>
    <dgm:pt modelId="{76FCF220-CB9E-4963-8093-8AC085232763}">
      <dgm:prSet phldrT="[Text]" custT="1"/>
      <dgm:spPr>
        <a:solidFill>
          <a:srgbClr val="FFFF00">
            <a:alpha val="50000"/>
          </a:srgbClr>
        </a:solidFill>
        <a:ln w="25400">
          <a:solidFill>
            <a:schemeClr val="tx1"/>
          </a:solidFill>
        </a:ln>
      </dgm:spPr>
      <dgm:t>
        <a:bodyPr/>
        <a:lstStyle/>
        <a:p>
          <a:r>
            <a:rPr lang="en-US" sz="1500" b="1" dirty="0">
              <a:solidFill>
                <a:srgbClr val="FF0000"/>
              </a:solidFill>
            </a:rPr>
            <a:t>Knowledge</a:t>
          </a:r>
          <a:endParaRPr lang="en-IN" sz="1500" b="1" dirty="0">
            <a:solidFill>
              <a:srgbClr val="FF0000"/>
            </a:solidFill>
          </a:endParaRPr>
        </a:p>
      </dgm:t>
    </dgm:pt>
    <dgm:pt modelId="{38367D0F-6DE3-4DAB-AE56-C3CA18E79D39}" type="parTrans" cxnId="{6FDB6F98-5F79-4C47-9821-E65B28E88ABC}">
      <dgm:prSet/>
      <dgm:spPr/>
      <dgm:t>
        <a:bodyPr/>
        <a:lstStyle/>
        <a:p>
          <a:endParaRPr lang="en-IN"/>
        </a:p>
      </dgm:t>
    </dgm:pt>
    <dgm:pt modelId="{A373B6F7-578E-46C7-B5F2-6B3901541B86}" type="sibTrans" cxnId="{6FDB6F98-5F79-4C47-9821-E65B28E88ABC}">
      <dgm:prSet/>
      <dgm:spPr/>
      <dgm:t>
        <a:bodyPr/>
        <a:lstStyle/>
        <a:p>
          <a:endParaRPr lang="en-IN"/>
        </a:p>
      </dgm:t>
    </dgm:pt>
    <dgm:pt modelId="{A27ED5A0-0DA5-4711-AC1C-E81B17F5D7F7}">
      <dgm:prSet phldrT="[Text]" custT="1"/>
      <dgm:spPr>
        <a:solidFill>
          <a:srgbClr val="00B050">
            <a:alpha val="50000"/>
          </a:srgbClr>
        </a:solidFill>
        <a:ln w="25400">
          <a:solidFill>
            <a:schemeClr val="tx1"/>
          </a:solidFill>
        </a:ln>
      </dgm:spPr>
      <dgm:t>
        <a:bodyPr/>
        <a:lstStyle/>
        <a:p>
          <a:pPr algn="r"/>
          <a:r>
            <a:rPr lang="en-US" sz="1500" b="1" dirty="0">
              <a:solidFill>
                <a:srgbClr val="FF0000"/>
              </a:solidFill>
            </a:rPr>
            <a:t>Mode of </a:t>
          </a:r>
        </a:p>
        <a:p>
          <a:pPr algn="r"/>
          <a:r>
            <a:rPr lang="en-US" sz="1500" b="1" dirty="0">
              <a:solidFill>
                <a:srgbClr val="FF0000"/>
              </a:solidFill>
            </a:rPr>
            <a:t>Delivery</a:t>
          </a:r>
          <a:endParaRPr lang="en-IN" sz="1500" b="1" dirty="0">
            <a:solidFill>
              <a:srgbClr val="FF0000"/>
            </a:solidFill>
          </a:endParaRPr>
        </a:p>
      </dgm:t>
    </dgm:pt>
    <dgm:pt modelId="{4F473B13-522A-4B3D-ADBC-48489DF3812C}" type="parTrans" cxnId="{BCCF477F-4C68-4942-AAF1-88C4B7AAF1A4}">
      <dgm:prSet/>
      <dgm:spPr/>
      <dgm:t>
        <a:bodyPr/>
        <a:lstStyle/>
        <a:p>
          <a:endParaRPr lang="en-IN"/>
        </a:p>
      </dgm:t>
    </dgm:pt>
    <dgm:pt modelId="{39AD81F9-6784-4269-98C9-36F2F58F15BE}" type="sibTrans" cxnId="{BCCF477F-4C68-4942-AAF1-88C4B7AAF1A4}">
      <dgm:prSet/>
      <dgm:spPr/>
      <dgm:t>
        <a:bodyPr/>
        <a:lstStyle/>
        <a:p>
          <a:endParaRPr lang="en-IN"/>
        </a:p>
      </dgm:t>
    </dgm:pt>
    <dgm:pt modelId="{FDB92D37-99B8-440C-90F0-C0836C3EA0AB}">
      <dgm:prSet phldrT="[Text]" custT="1"/>
      <dgm:spPr>
        <a:solidFill>
          <a:schemeClr val="accent2">
            <a:lumMod val="40000"/>
            <a:lumOff val="60000"/>
            <a:alpha val="50000"/>
          </a:schemeClr>
        </a:solidFill>
        <a:ln w="25400">
          <a:solidFill>
            <a:schemeClr val="tx1"/>
          </a:solidFill>
        </a:ln>
      </dgm:spPr>
      <dgm:t>
        <a:bodyPr/>
        <a:lstStyle/>
        <a:p>
          <a:pPr algn="l"/>
          <a:r>
            <a:rPr lang="en-US" sz="1500" b="1" dirty="0">
              <a:solidFill>
                <a:srgbClr val="FF0000"/>
              </a:solidFill>
            </a:rPr>
            <a:t>Passion</a:t>
          </a:r>
          <a:endParaRPr lang="en-IN" sz="1500" b="1" dirty="0">
            <a:solidFill>
              <a:srgbClr val="FF0000"/>
            </a:solidFill>
          </a:endParaRPr>
        </a:p>
      </dgm:t>
    </dgm:pt>
    <dgm:pt modelId="{090871FE-3B3F-40F5-A583-148E029AF80E}" type="parTrans" cxnId="{29EB18CD-F882-4D3E-89CE-D5A91387A7F9}">
      <dgm:prSet/>
      <dgm:spPr/>
      <dgm:t>
        <a:bodyPr/>
        <a:lstStyle/>
        <a:p>
          <a:endParaRPr lang="en-IN"/>
        </a:p>
      </dgm:t>
    </dgm:pt>
    <dgm:pt modelId="{1D8AE2EE-07BC-4C08-A6EE-39F282E4B70D}" type="sibTrans" cxnId="{29EB18CD-F882-4D3E-89CE-D5A91387A7F9}">
      <dgm:prSet/>
      <dgm:spPr/>
      <dgm:t>
        <a:bodyPr/>
        <a:lstStyle/>
        <a:p>
          <a:endParaRPr lang="en-IN"/>
        </a:p>
      </dgm:t>
    </dgm:pt>
    <dgm:pt modelId="{500CC1EC-91AA-4B85-9601-721D5E617D58}" type="pres">
      <dgm:prSet presAssocID="{662A77AA-8603-45FF-8881-3D364C864A32}" presName="compositeShape" presStyleCnt="0">
        <dgm:presLayoutVars>
          <dgm:chMax val="7"/>
          <dgm:dir/>
          <dgm:resizeHandles val="exact"/>
        </dgm:presLayoutVars>
      </dgm:prSet>
      <dgm:spPr/>
    </dgm:pt>
    <dgm:pt modelId="{3CA7B793-9750-4DAD-A0D5-387F957FC9C4}" type="pres">
      <dgm:prSet presAssocID="{76FCF220-CB9E-4963-8093-8AC085232763}" presName="circ1" presStyleLbl="vennNode1" presStyleIdx="0" presStyleCnt="3" custScaleX="61768" custScaleY="61807"/>
      <dgm:spPr/>
    </dgm:pt>
    <dgm:pt modelId="{E2B19420-B916-47D6-B016-A6DEB39F7BC5}" type="pres">
      <dgm:prSet presAssocID="{76FCF220-CB9E-4963-8093-8AC085232763}" presName="circ1Tx" presStyleLbl="revTx" presStyleIdx="0" presStyleCnt="0">
        <dgm:presLayoutVars>
          <dgm:chMax val="0"/>
          <dgm:chPref val="0"/>
          <dgm:bulletEnabled val="1"/>
        </dgm:presLayoutVars>
      </dgm:prSet>
      <dgm:spPr/>
    </dgm:pt>
    <dgm:pt modelId="{AFCCE245-ADAA-4418-B7E9-17027D7FDBBC}" type="pres">
      <dgm:prSet presAssocID="{A27ED5A0-0DA5-4711-AC1C-E81B17F5D7F7}" presName="circ2" presStyleLbl="vennNode1" presStyleIdx="1" presStyleCnt="3" custScaleX="61064" custScaleY="58751" custLinFactNeighborX="-16349" custLinFactNeighborY="-30468"/>
      <dgm:spPr/>
    </dgm:pt>
    <dgm:pt modelId="{AF7B2DB1-4E41-4F47-B546-308CDB641374}" type="pres">
      <dgm:prSet presAssocID="{A27ED5A0-0DA5-4711-AC1C-E81B17F5D7F7}" presName="circ2Tx" presStyleLbl="revTx" presStyleIdx="0" presStyleCnt="0">
        <dgm:presLayoutVars>
          <dgm:chMax val="0"/>
          <dgm:chPref val="0"/>
          <dgm:bulletEnabled val="1"/>
        </dgm:presLayoutVars>
      </dgm:prSet>
      <dgm:spPr/>
    </dgm:pt>
    <dgm:pt modelId="{A040F562-8185-469E-A9CF-F9CBC4507528}" type="pres">
      <dgm:prSet presAssocID="{FDB92D37-99B8-440C-90F0-C0836C3EA0AB}" presName="circ3" presStyleLbl="vennNode1" presStyleIdx="2" presStyleCnt="3" custScaleX="60560" custScaleY="60009" custLinFactNeighborX="11160" custLinFactNeighborY="-30531"/>
      <dgm:spPr/>
    </dgm:pt>
    <dgm:pt modelId="{0EF8C653-EE25-4B95-AE22-37058300032D}" type="pres">
      <dgm:prSet presAssocID="{FDB92D37-99B8-440C-90F0-C0836C3EA0AB}" presName="circ3Tx" presStyleLbl="revTx" presStyleIdx="0" presStyleCnt="0">
        <dgm:presLayoutVars>
          <dgm:chMax val="0"/>
          <dgm:chPref val="0"/>
          <dgm:bulletEnabled val="1"/>
        </dgm:presLayoutVars>
      </dgm:prSet>
      <dgm:spPr/>
    </dgm:pt>
  </dgm:ptLst>
  <dgm:cxnLst>
    <dgm:cxn modelId="{223E532B-C980-451E-9825-EB184C175CF5}" type="presOf" srcId="{662A77AA-8603-45FF-8881-3D364C864A32}" destId="{500CC1EC-91AA-4B85-9601-721D5E617D58}" srcOrd="0" destOrd="0" presId="urn:microsoft.com/office/officeart/2005/8/layout/venn1"/>
    <dgm:cxn modelId="{6F241C2D-073A-4545-B175-D87CBCFFC5A4}" type="presOf" srcId="{A27ED5A0-0DA5-4711-AC1C-E81B17F5D7F7}" destId="{AFCCE245-ADAA-4418-B7E9-17027D7FDBBC}" srcOrd="0" destOrd="0" presId="urn:microsoft.com/office/officeart/2005/8/layout/venn1"/>
    <dgm:cxn modelId="{DCB3D86D-31EE-462F-94E3-63210CECFA48}" type="presOf" srcId="{76FCF220-CB9E-4963-8093-8AC085232763}" destId="{E2B19420-B916-47D6-B016-A6DEB39F7BC5}" srcOrd="1" destOrd="0" presId="urn:microsoft.com/office/officeart/2005/8/layout/venn1"/>
    <dgm:cxn modelId="{CE1B287A-B021-4A51-A613-E7D28A62C42A}" type="presOf" srcId="{76FCF220-CB9E-4963-8093-8AC085232763}" destId="{3CA7B793-9750-4DAD-A0D5-387F957FC9C4}" srcOrd="0" destOrd="0" presId="urn:microsoft.com/office/officeart/2005/8/layout/venn1"/>
    <dgm:cxn modelId="{BCCF477F-4C68-4942-AAF1-88C4B7AAF1A4}" srcId="{662A77AA-8603-45FF-8881-3D364C864A32}" destId="{A27ED5A0-0DA5-4711-AC1C-E81B17F5D7F7}" srcOrd="1" destOrd="0" parTransId="{4F473B13-522A-4B3D-ADBC-48489DF3812C}" sibTransId="{39AD81F9-6784-4269-98C9-36F2F58F15BE}"/>
    <dgm:cxn modelId="{54BF3A8B-CF76-4CD6-825C-34CE46A0CFA9}" type="presOf" srcId="{FDB92D37-99B8-440C-90F0-C0836C3EA0AB}" destId="{A040F562-8185-469E-A9CF-F9CBC4507528}" srcOrd="0" destOrd="0" presId="urn:microsoft.com/office/officeart/2005/8/layout/venn1"/>
    <dgm:cxn modelId="{6FDB6F98-5F79-4C47-9821-E65B28E88ABC}" srcId="{662A77AA-8603-45FF-8881-3D364C864A32}" destId="{76FCF220-CB9E-4963-8093-8AC085232763}" srcOrd="0" destOrd="0" parTransId="{38367D0F-6DE3-4DAB-AE56-C3CA18E79D39}" sibTransId="{A373B6F7-578E-46C7-B5F2-6B3901541B86}"/>
    <dgm:cxn modelId="{C278729C-1083-40CB-935F-5B029E61DFD3}" type="presOf" srcId="{FDB92D37-99B8-440C-90F0-C0836C3EA0AB}" destId="{0EF8C653-EE25-4B95-AE22-37058300032D}" srcOrd="1" destOrd="0" presId="urn:microsoft.com/office/officeart/2005/8/layout/venn1"/>
    <dgm:cxn modelId="{29EB18CD-F882-4D3E-89CE-D5A91387A7F9}" srcId="{662A77AA-8603-45FF-8881-3D364C864A32}" destId="{FDB92D37-99B8-440C-90F0-C0836C3EA0AB}" srcOrd="2" destOrd="0" parTransId="{090871FE-3B3F-40F5-A583-148E029AF80E}" sibTransId="{1D8AE2EE-07BC-4C08-A6EE-39F282E4B70D}"/>
    <dgm:cxn modelId="{43184CD4-710B-4BF3-83D0-5C125BA79E08}" type="presOf" srcId="{A27ED5A0-0DA5-4711-AC1C-E81B17F5D7F7}" destId="{AF7B2DB1-4E41-4F47-B546-308CDB641374}" srcOrd="1" destOrd="0" presId="urn:microsoft.com/office/officeart/2005/8/layout/venn1"/>
    <dgm:cxn modelId="{A9444BB9-E766-44F4-8CA8-CF55BE5F29B3}" type="presParOf" srcId="{500CC1EC-91AA-4B85-9601-721D5E617D58}" destId="{3CA7B793-9750-4DAD-A0D5-387F957FC9C4}" srcOrd="0" destOrd="0" presId="urn:microsoft.com/office/officeart/2005/8/layout/venn1"/>
    <dgm:cxn modelId="{550EFE8C-5FF2-4F7F-AD38-0E7B4B135143}" type="presParOf" srcId="{500CC1EC-91AA-4B85-9601-721D5E617D58}" destId="{E2B19420-B916-47D6-B016-A6DEB39F7BC5}" srcOrd="1" destOrd="0" presId="urn:microsoft.com/office/officeart/2005/8/layout/venn1"/>
    <dgm:cxn modelId="{8A0CABF0-ECA8-46BA-A2B4-895945BB77CB}" type="presParOf" srcId="{500CC1EC-91AA-4B85-9601-721D5E617D58}" destId="{AFCCE245-ADAA-4418-B7E9-17027D7FDBBC}" srcOrd="2" destOrd="0" presId="urn:microsoft.com/office/officeart/2005/8/layout/venn1"/>
    <dgm:cxn modelId="{3385D2E1-0D93-4540-926B-FA606ED1CABC}" type="presParOf" srcId="{500CC1EC-91AA-4B85-9601-721D5E617D58}" destId="{AF7B2DB1-4E41-4F47-B546-308CDB641374}" srcOrd="3" destOrd="0" presId="urn:microsoft.com/office/officeart/2005/8/layout/venn1"/>
    <dgm:cxn modelId="{F2B4AB64-5C43-4A0B-AEEB-4D1B2D721508}" type="presParOf" srcId="{500CC1EC-91AA-4B85-9601-721D5E617D58}" destId="{A040F562-8185-469E-A9CF-F9CBC4507528}" srcOrd="4" destOrd="0" presId="urn:microsoft.com/office/officeart/2005/8/layout/venn1"/>
    <dgm:cxn modelId="{55EC7334-10F1-45E3-8022-D2A760714926}" type="presParOf" srcId="{500CC1EC-91AA-4B85-9601-721D5E617D58}" destId="{0EF8C653-EE25-4B95-AE22-37058300032D}"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A7B793-9750-4DAD-A0D5-387F957FC9C4}">
      <dsp:nvSpPr>
        <dsp:cNvPr id="0" name=""/>
        <dsp:cNvSpPr/>
      </dsp:nvSpPr>
      <dsp:spPr>
        <a:xfrm>
          <a:off x="4452253" y="561865"/>
          <a:ext cx="1604547" cy="1605560"/>
        </a:xfrm>
        <a:prstGeom prst="ellipse">
          <a:avLst/>
        </a:prstGeom>
        <a:solidFill>
          <a:srgbClr val="FFFF00">
            <a:alpha val="50000"/>
          </a:srgb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rgbClr val="FF0000"/>
              </a:solidFill>
            </a:rPr>
            <a:t>Knowledge</a:t>
          </a:r>
          <a:endParaRPr lang="en-IN" sz="1500" b="1" kern="1200" dirty="0">
            <a:solidFill>
              <a:srgbClr val="FF0000"/>
            </a:solidFill>
          </a:endParaRPr>
        </a:p>
      </dsp:txBody>
      <dsp:txXfrm>
        <a:off x="4666192" y="842838"/>
        <a:ext cx="1176668" cy="722502"/>
      </dsp:txXfrm>
    </dsp:sp>
    <dsp:sp modelId="{AFCCE245-ADAA-4418-B7E9-17027D7FDBBC}">
      <dsp:nvSpPr>
        <dsp:cNvPr id="0" name=""/>
        <dsp:cNvSpPr/>
      </dsp:nvSpPr>
      <dsp:spPr>
        <a:xfrm>
          <a:off x="4974035" y="1433653"/>
          <a:ext cx="1586259" cy="1526175"/>
        </a:xfrm>
        <a:prstGeom prst="ellipse">
          <a:avLst/>
        </a:prstGeom>
        <a:solidFill>
          <a:srgbClr val="00B050">
            <a:alpha val="50000"/>
          </a:srgb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r" defTabSz="666750">
            <a:lnSpc>
              <a:spcPct val="90000"/>
            </a:lnSpc>
            <a:spcBef>
              <a:spcPct val="0"/>
            </a:spcBef>
            <a:spcAft>
              <a:spcPct val="35000"/>
            </a:spcAft>
            <a:buNone/>
          </a:pPr>
          <a:r>
            <a:rPr lang="en-US" sz="1500" b="1" kern="1200" dirty="0">
              <a:solidFill>
                <a:srgbClr val="FF0000"/>
              </a:solidFill>
            </a:rPr>
            <a:t>Mode of </a:t>
          </a:r>
        </a:p>
        <a:p>
          <a:pPr marL="0" lvl="0" indent="0" algn="r" defTabSz="666750">
            <a:lnSpc>
              <a:spcPct val="90000"/>
            </a:lnSpc>
            <a:spcBef>
              <a:spcPct val="0"/>
            </a:spcBef>
            <a:spcAft>
              <a:spcPct val="35000"/>
            </a:spcAft>
            <a:buNone/>
          </a:pPr>
          <a:r>
            <a:rPr lang="en-US" sz="1500" b="1" kern="1200" dirty="0">
              <a:solidFill>
                <a:srgbClr val="FF0000"/>
              </a:solidFill>
            </a:rPr>
            <a:t>Delivery</a:t>
          </a:r>
          <a:endParaRPr lang="en-IN" sz="1500" b="1" kern="1200" dirty="0">
            <a:solidFill>
              <a:srgbClr val="FF0000"/>
            </a:solidFill>
          </a:endParaRPr>
        </a:p>
      </dsp:txBody>
      <dsp:txXfrm>
        <a:off x="5459166" y="1827915"/>
        <a:ext cx="951755" cy="839396"/>
      </dsp:txXfrm>
    </dsp:sp>
    <dsp:sp modelId="{A040F562-8185-469E-A9CF-F9CBC4507528}">
      <dsp:nvSpPr>
        <dsp:cNvPr id="0" name=""/>
        <dsp:cNvSpPr/>
      </dsp:nvSpPr>
      <dsp:spPr>
        <a:xfrm>
          <a:off x="3820509" y="1415677"/>
          <a:ext cx="1573167" cy="1558854"/>
        </a:xfrm>
        <a:prstGeom prst="ellipse">
          <a:avLst/>
        </a:prstGeom>
        <a:solidFill>
          <a:schemeClr val="accent2">
            <a:lumMod val="40000"/>
            <a:lumOff val="60000"/>
            <a:alpha val="5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l" defTabSz="666750">
            <a:lnSpc>
              <a:spcPct val="90000"/>
            </a:lnSpc>
            <a:spcBef>
              <a:spcPct val="0"/>
            </a:spcBef>
            <a:spcAft>
              <a:spcPct val="35000"/>
            </a:spcAft>
            <a:buNone/>
          </a:pPr>
          <a:r>
            <a:rPr lang="en-US" sz="1500" b="1" kern="1200" dirty="0">
              <a:solidFill>
                <a:srgbClr val="FF0000"/>
              </a:solidFill>
            </a:rPr>
            <a:t>Passion</a:t>
          </a:r>
          <a:endParaRPr lang="en-IN" sz="1500" b="1" kern="1200" dirty="0">
            <a:solidFill>
              <a:srgbClr val="FF0000"/>
            </a:solidFill>
          </a:endParaRPr>
        </a:p>
      </dsp:txBody>
      <dsp:txXfrm>
        <a:off x="3968649" y="1818381"/>
        <a:ext cx="943900" cy="857369"/>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DFA87-F212-4F7D-A460-9BDE83AB36CB}" type="datetimeFigureOut">
              <a:rPr lang="en-IN" smtClean="0"/>
              <a:t>13-06-2026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C02F0D-B9BA-4F3E-92F0-7BFF8770CDDF}" type="slidenum">
              <a:rPr lang="en-IN" smtClean="0"/>
              <a:t>‹#›</a:t>
            </a:fld>
            <a:endParaRPr lang="en-IN"/>
          </a:p>
        </p:txBody>
      </p:sp>
    </p:spTree>
    <p:extLst>
      <p:ext uri="{BB962C8B-B14F-4D97-AF65-F5344CB8AC3E}">
        <p14:creationId xmlns:p14="http://schemas.microsoft.com/office/powerpoint/2010/main" val="2010264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a:t>20-Dec-22</a:t>
            </a:r>
            <a:endParaRPr lang="en-IN"/>
          </a:p>
        </p:txBody>
      </p:sp>
      <p:sp>
        <p:nvSpPr>
          <p:cNvPr id="5" name="Footer Placeholder 4"/>
          <p:cNvSpPr>
            <a:spLocks noGrp="1"/>
          </p:cNvSpPr>
          <p:nvPr>
            <p:ph type="ftr" sz="quarter" idx="11"/>
          </p:nvPr>
        </p:nvSpPr>
        <p:spPr>
          <a:xfrm>
            <a:off x="2416500" y="329307"/>
            <a:ext cx="4973915" cy="309201"/>
          </a:xfrm>
        </p:spPr>
        <p:txBody>
          <a:bodyPr/>
          <a:lstStyle/>
          <a:p>
            <a:r>
              <a:rPr lang="en-IN"/>
              <a:t>RNSengupta,IME Dept.,IIT Kanpur,INDIA, Presentation at BIT Mesra,INDIA</a:t>
            </a:r>
          </a:p>
        </p:txBody>
      </p:sp>
      <p:sp>
        <p:nvSpPr>
          <p:cNvPr id="6" name="Slide Number Placeholder 5"/>
          <p:cNvSpPr>
            <a:spLocks noGrp="1"/>
          </p:cNvSpPr>
          <p:nvPr>
            <p:ph type="sldNum" sz="quarter" idx="12"/>
          </p:nvPr>
        </p:nvSpPr>
        <p:spPr>
          <a:xfrm>
            <a:off x="1437664" y="798973"/>
            <a:ext cx="811019" cy="503578"/>
          </a:xfrm>
        </p:spPr>
        <p:txBody>
          <a:bodyPr/>
          <a:lstStyle/>
          <a:p>
            <a:fld id="{3044608B-638C-4877-9F58-B36F0D0CCEEA}" type="slidenum">
              <a:rPr lang="en-IN" smtClean="0"/>
              <a:t>‹#›</a:t>
            </a:fld>
            <a:endParaRPr lang="en-IN"/>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41616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20-Dec-22</a:t>
            </a:r>
            <a:endParaRPr lang="en-IN"/>
          </a:p>
        </p:txBody>
      </p:sp>
      <p:sp>
        <p:nvSpPr>
          <p:cNvPr id="5" name="Footer Placeholder 4"/>
          <p:cNvSpPr>
            <a:spLocks noGrp="1"/>
          </p:cNvSpPr>
          <p:nvPr>
            <p:ph type="ftr" sz="quarter" idx="11"/>
          </p:nvPr>
        </p:nvSpPr>
        <p:spPr/>
        <p:txBody>
          <a:bodyPr/>
          <a:lstStyle/>
          <a:p>
            <a:r>
              <a:rPr lang="en-IN"/>
              <a:t>RNSengupta,IME Dept.,IIT Kanpur,INDIA, Presentation at BIT Mesra,INDIA</a:t>
            </a:r>
          </a:p>
        </p:txBody>
      </p:sp>
      <p:sp>
        <p:nvSpPr>
          <p:cNvPr id="6" name="Slide Number Placeholder 5"/>
          <p:cNvSpPr>
            <a:spLocks noGrp="1"/>
          </p:cNvSpPr>
          <p:nvPr>
            <p:ph type="sldNum" sz="quarter" idx="12"/>
          </p:nvPr>
        </p:nvSpPr>
        <p:spPr/>
        <p:txBody>
          <a:bodyPr/>
          <a:lstStyle/>
          <a:p>
            <a:fld id="{3044608B-638C-4877-9F58-B36F0D0CCEEA}" type="slidenum">
              <a:rPr lang="en-IN" smtClean="0"/>
              <a:t>‹#›</a:t>
            </a:fld>
            <a:endParaRPr lang="en-IN"/>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54556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20-Dec-22</a:t>
            </a:r>
            <a:endParaRPr lang="en-IN"/>
          </a:p>
        </p:txBody>
      </p:sp>
      <p:sp>
        <p:nvSpPr>
          <p:cNvPr id="5" name="Footer Placeholder 4"/>
          <p:cNvSpPr>
            <a:spLocks noGrp="1"/>
          </p:cNvSpPr>
          <p:nvPr>
            <p:ph type="ftr" sz="quarter" idx="11"/>
          </p:nvPr>
        </p:nvSpPr>
        <p:spPr/>
        <p:txBody>
          <a:bodyPr/>
          <a:lstStyle/>
          <a:p>
            <a:r>
              <a:rPr lang="en-IN"/>
              <a:t>RNSengupta,IME Dept.,IIT Kanpur,INDIA, Presentation at BIT Mesra,INDIA</a:t>
            </a:r>
          </a:p>
        </p:txBody>
      </p:sp>
      <p:sp>
        <p:nvSpPr>
          <p:cNvPr id="6" name="Slide Number Placeholder 5"/>
          <p:cNvSpPr>
            <a:spLocks noGrp="1"/>
          </p:cNvSpPr>
          <p:nvPr>
            <p:ph type="sldNum" sz="quarter" idx="12"/>
          </p:nvPr>
        </p:nvSpPr>
        <p:spPr/>
        <p:txBody>
          <a:bodyPr/>
          <a:lstStyle/>
          <a:p>
            <a:fld id="{3044608B-638C-4877-9F58-B36F0D0CCEEA}" type="slidenum">
              <a:rPr lang="en-IN" smtClean="0"/>
              <a:t>‹#›</a:t>
            </a:fld>
            <a:endParaRPr lang="en-IN"/>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24071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20-Dec-22</a:t>
            </a:r>
            <a:endParaRPr lang="en-IN"/>
          </a:p>
        </p:txBody>
      </p:sp>
      <p:sp>
        <p:nvSpPr>
          <p:cNvPr id="5" name="Footer Placeholder 4"/>
          <p:cNvSpPr>
            <a:spLocks noGrp="1"/>
          </p:cNvSpPr>
          <p:nvPr>
            <p:ph type="ftr" sz="quarter" idx="11"/>
          </p:nvPr>
        </p:nvSpPr>
        <p:spPr/>
        <p:txBody>
          <a:bodyPr/>
          <a:lstStyle/>
          <a:p>
            <a:r>
              <a:rPr lang="en-IN"/>
              <a:t>RNSengupta,IME Dept.,IIT Kanpur,INDIA, Presentation at BIT Mesra,INDIA</a:t>
            </a:r>
          </a:p>
        </p:txBody>
      </p:sp>
      <p:sp>
        <p:nvSpPr>
          <p:cNvPr id="6" name="Slide Number Placeholder 5"/>
          <p:cNvSpPr>
            <a:spLocks noGrp="1"/>
          </p:cNvSpPr>
          <p:nvPr>
            <p:ph type="sldNum" sz="quarter" idx="12"/>
          </p:nvPr>
        </p:nvSpPr>
        <p:spPr/>
        <p:txBody>
          <a:bodyPr/>
          <a:lstStyle/>
          <a:p>
            <a:fld id="{3044608B-638C-4877-9F58-B36F0D0CCEEA}" type="slidenum">
              <a:rPr lang="en-IN" smtClean="0"/>
              <a:t>‹#›</a:t>
            </a:fld>
            <a:endParaRPr lang="en-IN"/>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17439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20-Dec-22</a:t>
            </a:r>
            <a:endParaRPr lang="en-IN"/>
          </a:p>
        </p:txBody>
      </p:sp>
      <p:sp>
        <p:nvSpPr>
          <p:cNvPr id="5" name="Footer Placeholder 4"/>
          <p:cNvSpPr>
            <a:spLocks noGrp="1"/>
          </p:cNvSpPr>
          <p:nvPr>
            <p:ph type="ftr" sz="quarter" idx="11"/>
          </p:nvPr>
        </p:nvSpPr>
        <p:spPr/>
        <p:txBody>
          <a:bodyPr/>
          <a:lstStyle/>
          <a:p>
            <a:r>
              <a:rPr lang="en-IN"/>
              <a:t>RNSengupta,IME Dept.,IIT Kanpur,INDIA, Presentation at BIT Mesra,INDIA</a:t>
            </a:r>
          </a:p>
        </p:txBody>
      </p:sp>
      <p:sp>
        <p:nvSpPr>
          <p:cNvPr id="6" name="Slide Number Placeholder 5"/>
          <p:cNvSpPr>
            <a:spLocks noGrp="1"/>
          </p:cNvSpPr>
          <p:nvPr>
            <p:ph type="sldNum" sz="quarter" idx="12"/>
          </p:nvPr>
        </p:nvSpPr>
        <p:spPr/>
        <p:txBody>
          <a:bodyPr/>
          <a:lstStyle/>
          <a:p>
            <a:fld id="{3044608B-638C-4877-9F58-B36F0D0CCEEA}" type="slidenum">
              <a:rPr lang="en-IN" smtClean="0"/>
              <a:t>‹#›</a:t>
            </a:fld>
            <a:endParaRPr lang="en-IN"/>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19294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20-Dec-22</a:t>
            </a:r>
            <a:endParaRPr lang="en-IN"/>
          </a:p>
        </p:txBody>
      </p:sp>
      <p:sp>
        <p:nvSpPr>
          <p:cNvPr id="6" name="Footer Placeholder 5"/>
          <p:cNvSpPr>
            <a:spLocks noGrp="1"/>
          </p:cNvSpPr>
          <p:nvPr>
            <p:ph type="ftr" sz="quarter" idx="11"/>
          </p:nvPr>
        </p:nvSpPr>
        <p:spPr/>
        <p:txBody>
          <a:bodyPr/>
          <a:lstStyle/>
          <a:p>
            <a:r>
              <a:rPr lang="en-IN"/>
              <a:t>RNSengupta,IME Dept.,IIT Kanpur,INDIA, Presentation at BIT Mesra,INDIA</a:t>
            </a:r>
          </a:p>
        </p:txBody>
      </p:sp>
      <p:sp>
        <p:nvSpPr>
          <p:cNvPr id="7" name="Slide Number Placeholder 6"/>
          <p:cNvSpPr>
            <a:spLocks noGrp="1"/>
          </p:cNvSpPr>
          <p:nvPr>
            <p:ph type="sldNum" sz="quarter" idx="12"/>
          </p:nvPr>
        </p:nvSpPr>
        <p:spPr/>
        <p:txBody>
          <a:bodyPr/>
          <a:lstStyle/>
          <a:p>
            <a:fld id="{3044608B-638C-4877-9F58-B36F0D0CCEEA}" type="slidenum">
              <a:rPr lang="en-IN" smtClean="0"/>
              <a:t>‹#›</a:t>
            </a:fld>
            <a:endParaRPr lang="en-IN"/>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78972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20-Dec-22</a:t>
            </a:r>
            <a:endParaRPr lang="en-IN"/>
          </a:p>
        </p:txBody>
      </p:sp>
      <p:sp>
        <p:nvSpPr>
          <p:cNvPr id="8" name="Footer Placeholder 7"/>
          <p:cNvSpPr>
            <a:spLocks noGrp="1"/>
          </p:cNvSpPr>
          <p:nvPr>
            <p:ph type="ftr" sz="quarter" idx="11"/>
          </p:nvPr>
        </p:nvSpPr>
        <p:spPr/>
        <p:txBody>
          <a:bodyPr/>
          <a:lstStyle/>
          <a:p>
            <a:r>
              <a:rPr lang="en-IN"/>
              <a:t>RNSengupta,IME Dept.,IIT Kanpur,INDIA, Presentation at BIT Mesra,INDIA</a:t>
            </a:r>
          </a:p>
        </p:txBody>
      </p:sp>
      <p:sp>
        <p:nvSpPr>
          <p:cNvPr id="9" name="Slide Number Placeholder 8"/>
          <p:cNvSpPr>
            <a:spLocks noGrp="1"/>
          </p:cNvSpPr>
          <p:nvPr>
            <p:ph type="sldNum" sz="quarter" idx="12"/>
          </p:nvPr>
        </p:nvSpPr>
        <p:spPr/>
        <p:txBody>
          <a:bodyPr/>
          <a:lstStyle/>
          <a:p>
            <a:fld id="{3044608B-638C-4877-9F58-B36F0D0CCEEA}" type="slidenum">
              <a:rPr lang="en-IN" smtClean="0"/>
              <a:t>‹#›</a:t>
            </a:fld>
            <a:endParaRPr lang="en-IN"/>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22325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20-Dec-22</a:t>
            </a:r>
            <a:endParaRPr lang="en-IN"/>
          </a:p>
        </p:txBody>
      </p:sp>
      <p:sp>
        <p:nvSpPr>
          <p:cNvPr id="4" name="Footer Placeholder 3"/>
          <p:cNvSpPr>
            <a:spLocks noGrp="1"/>
          </p:cNvSpPr>
          <p:nvPr>
            <p:ph type="ftr" sz="quarter" idx="11"/>
          </p:nvPr>
        </p:nvSpPr>
        <p:spPr/>
        <p:txBody>
          <a:bodyPr/>
          <a:lstStyle/>
          <a:p>
            <a:r>
              <a:rPr lang="en-IN"/>
              <a:t>RNSengupta,IME Dept.,IIT Kanpur,INDIA, Presentation at BIT Mesra,INDIA</a:t>
            </a:r>
          </a:p>
        </p:txBody>
      </p:sp>
      <p:sp>
        <p:nvSpPr>
          <p:cNvPr id="5" name="Slide Number Placeholder 4"/>
          <p:cNvSpPr>
            <a:spLocks noGrp="1"/>
          </p:cNvSpPr>
          <p:nvPr>
            <p:ph type="sldNum" sz="quarter" idx="12"/>
          </p:nvPr>
        </p:nvSpPr>
        <p:spPr/>
        <p:txBody>
          <a:bodyPr/>
          <a:lstStyle/>
          <a:p>
            <a:fld id="{3044608B-638C-4877-9F58-B36F0D0CCEEA}" type="slidenum">
              <a:rPr lang="en-IN" smtClean="0"/>
              <a:t>‹#›</a:t>
            </a:fld>
            <a:endParaRPr lang="en-IN"/>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08989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20-Dec-22</a:t>
            </a:r>
            <a:endParaRPr lang="en-IN"/>
          </a:p>
        </p:txBody>
      </p:sp>
      <p:sp>
        <p:nvSpPr>
          <p:cNvPr id="3" name="Footer Placeholder 2"/>
          <p:cNvSpPr>
            <a:spLocks noGrp="1"/>
          </p:cNvSpPr>
          <p:nvPr>
            <p:ph type="ftr" sz="quarter" idx="11"/>
          </p:nvPr>
        </p:nvSpPr>
        <p:spPr/>
        <p:txBody>
          <a:bodyPr/>
          <a:lstStyle/>
          <a:p>
            <a:r>
              <a:rPr lang="en-IN"/>
              <a:t>RNSengupta,IME Dept.,IIT Kanpur,INDIA, Presentation at BIT Mesra,INDIA</a:t>
            </a:r>
          </a:p>
        </p:txBody>
      </p:sp>
      <p:sp>
        <p:nvSpPr>
          <p:cNvPr id="4" name="Slide Number Placeholder 3"/>
          <p:cNvSpPr>
            <a:spLocks noGrp="1"/>
          </p:cNvSpPr>
          <p:nvPr>
            <p:ph type="sldNum" sz="quarter" idx="12"/>
          </p:nvPr>
        </p:nvSpPr>
        <p:spPr/>
        <p:txBody>
          <a:bodyPr/>
          <a:lstStyle/>
          <a:p>
            <a:fld id="{3044608B-638C-4877-9F58-B36F0D0CCEEA}" type="slidenum">
              <a:rPr lang="en-IN" smtClean="0"/>
              <a:t>‹#›</a:t>
            </a:fld>
            <a:endParaRPr lang="en-IN"/>
          </a:p>
        </p:txBody>
      </p:sp>
    </p:spTree>
    <p:extLst>
      <p:ext uri="{BB962C8B-B14F-4D97-AF65-F5344CB8AC3E}">
        <p14:creationId xmlns:p14="http://schemas.microsoft.com/office/powerpoint/2010/main" val="1959532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20-Dec-22</a:t>
            </a:r>
            <a:endParaRPr lang="en-IN"/>
          </a:p>
        </p:txBody>
      </p:sp>
      <p:sp>
        <p:nvSpPr>
          <p:cNvPr id="6" name="Footer Placeholder 5"/>
          <p:cNvSpPr>
            <a:spLocks noGrp="1"/>
          </p:cNvSpPr>
          <p:nvPr>
            <p:ph type="ftr" sz="quarter" idx="11"/>
          </p:nvPr>
        </p:nvSpPr>
        <p:spPr/>
        <p:txBody>
          <a:bodyPr/>
          <a:lstStyle/>
          <a:p>
            <a:r>
              <a:rPr lang="en-IN"/>
              <a:t>RNSengupta,IME Dept.,IIT Kanpur,INDIA, Presentation at BIT Mesra,INDIA</a:t>
            </a:r>
          </a:p>
        </p:txBody>
      </p:sp>
      <p:sp>
        <p:nvSpPr>
          <p:cNvPr id="7" name="Slide Number Placeholder 6"/>
          <p:cNvSpPr>
            <a:spLocks noGrp="1"/>
          </p:cNvSpPr>
          <p:nvPr>
            <p:ph type="sldNum" sz="quarter" idx="12"/>
          </p:nvPr>
        </p:nvSpPr>
        <p:spPr/>
        <p:txBody>
          <a:bodyPr/>
          <a:lstStyle/>
          <a:p>
            <a:fld id="{3044608B-638C-4877-9F58-B36F0D0CCEEA}" type="slidenum">
              <a:rPr lang="en-IN" smtClean="0"/>
              <a:t>‹#›</a:t>
            </a:fld>
            <a:endParaRPr lang="en-IN"/>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7447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r>
              <a:rPr lang="en-US"/>
              <a:t>20-Dec-22</a:t>
            </a:r>
            <a:endParaRPr lang="en-IN"/>
          </a:p>
        </p:txBody>
      </p:sp>
      <p:sp>
        <p:nvSpPr>
          <p:cNvPr id="6" name="Footer Placeholder 5"/>
          <p:cNvSpPr>
            <a:spLocks noGrp="1"/>
          </p:cNvSpPr>
          <p:nvPr>
            <p:ph type="ftr" sz="quarter" idx="11"/>
          </p:nvPr>
        </p:nvSpPr>
        <p:spPr>
          <a:xfrm>
            <a:off x="1447382" y="318640"/>
            <a:ext cx="5541004" cy="320931"/>
          </a:xfrm>
        </p:spPr>
        <p:txBody>
          <a:bodyPr/>
          <a:lstStyle/>
          <a:p>
            <a:r>
              <a:rPr lang="en-IN"/>
              <a:t>RNSengupta,IME Dept.,IIT Kanpur,INDIA, Presentation at BIT Mesra,INDIA</a:t>
            </a:r>
          </a:p>
        </p:txBody>
      </p:sp>
      <p:sp>
        <p:nvSpPr>
          <p:cNvPr id="7" name="Slide Number Placeholder 6"/>
          <p:cNvSpPr>
            <a:spLocks noGrp="1"/>
          </p:cNvSpPr>
          <p:nvPr>
            <p:ph type="sldNum" sz="quarter" idx="12"/>
          </p:nvPr>
        </p:nvSpPr>
        <p:spPr/>
        <p:txBody>
          <a:bodyPr/>
          <a:lstStyle/>
          <a:p>
            <a:fld id="{3044608B-638C-4877-9F58-B36F0D0CCEEA}" type="slidenum">
              <a:rPr lang="en-IN" smtClean="0"/>
              <a:t>‹#›</a:t>
            </a:fld>
            <a:endParaRPr lang="en-IN"/>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45651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r>
              <a:rPr lang="en-US"/>
              <a:t>20-Dec-22</a:t>
            </a:r>
            <a:endParaRPr lang="en-IN"/>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IN"/>
              <a:t>RNSengupta,IME Dept.,IIT Kanpur,INDIA, Presentation at BIT Mesra,INDIA</a:t>
            </a: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3044608B-638C-4877-9F58-B36F0D0CCEEA}" type="slidenum">
              <a:rPr lang="en-IN" smtClean="0"/>
              <a:t>‹#›</a:t>
            </a:fld>
            <a:endParaRPr lang="en-IN"/>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55973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mailto:raghus@iitk.ac.in"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ieeexplore.ieee.org/" TargetMode="External"/><Relationship Id="rId3" Type="http://schemas.openxmlformats.org/officeDocument/2006/relationships/hyperlink" Target="http://www.ingentaconnect.com/" TargetMode="External"/><Relationship Id="rId7" Type="http://schemas.openxmlformats.org/officeDocument/2006/relationships/hyperlink" Target="http://www.scopus.com/home.url" TargetMode="External"/><Relationship Id="rId2" Type="http://schemas.openxmlformats.org/officeDocument/2006/relationships/hyperlink" Target="http://www.blackwellpublishing.com/" TargetMode="External"/><Relationship Id="rId1" Type="http://schemas.openxmlformats.org/officeDocument/2006/relationships/slideLayout" Target="../slideLayouts/slideLayout2.xml"/><Relationship Id="rId6" Type="http://schemas.openxmlformats.org/officeDocument/2006/relationships/hyperlink" Target="http://dl.acm.org/" TargetMode="External"/><Relationship Id="rId5" Type="http://schemas.openxmlformats.org/officeDocument/2006/relationships/hyperlink" Target="http://www.sciencedirect.com/" TargetMode="External"/><Relationship Id="rId4" Type="http://schemas.openxmlformats.org/officeDocument/2006/relationships/hyperlink" Target="http://www.elsevier.com/" TargetMode="External"/><Relationship Id="rId9" Type="http://schemas.openxmlformats.org/officeDocument/2006/relationships/hyperlink" Target="http://www.taylorandfrancis.com/"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www.oup.co.uk/" TargetMode="External"/><Relationship Id="rId3" Type="http://schemas.openxmlformats.org/officeDocument/2006/relationships/hyperlink" Target="http://vig.prenhall.com/" TargetMode="External"/><Relationship Id="rId7" Type="http://schemas.openxmlformats.org/officeDocument/2006/relationships/hyperlink" Target="http://www.mcgraw-hill.com/edu/default.shtml" TargetMode="External"/><Relationship Id="rId2" Type="http://schemas.openxmlformats.org/officeDocument/2006/relationships/hyperlink" Target="http://www.prenticehall.com/" TargetMode="External"/><Relationship Id="rId1" Type="http://schemas.openxmlformats.org/officeDocument/2006/relationships/slideLayout" Target="../slideLayouts/slideLayout2.xml"/><Relationship Id="rId6" Type="http://schemas.openxmlformats.org/officeDocument/2006/relationships/hyperlink" Target="http://www.mcgraw-hill.com/" TargetMode="External"/><Relationship Id="rId5" Type="http://schemas.openxmlformats.org/officeDocument/2006/relationships/hyperlink" Target="http://www.springerlink.com/" TargetMode="External"/><Relationship Id="rId4" Type="http://schemas.openxmlformats.org/officeDocument/2006/relationships/hyperlink" Target="http://www.interscience.wiley.com/"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www.informs.org/" TargetMode="External"/><Relationship Id="rId3" Type="http://schemas.openxmlformats.org/officeDocument/2006/relationships/hyperlink" Target="http://mitpress.mit.edu/" TargetMode="External"/><Relationship Id="rId7" Type="http://schemas.openxmlformats.org/officeDocument/2006/relationships/hyperlink" Target="http://wwwwww.afajof.org/" TargetMode="External"/><Relationship Id="rId2" Type="http://schemas.openxmlformats.org/officeDocument/2006/relationships/hyperlink" Target="http://www.www.pupress.princeton.edu/" TargetMode="External"/><Relationship Id="rId1" Type="http://schemas.openxmlformats.org/officeDocument/2006/relationships/slideLayout" Target="../slideLayouts/slideLayout2.xml"/><Relationship Id="rId6" Type="http://schemas.openxmlformats.org/officeDocument/2006/relationships/hyperlink" Target="http://www.res.org.uk/" TargetMode="External"/><Relationship Id="rId5" Type="http://schemas.openxmlformats.org/officeDocument/2006/relationships/hyperlink" Target="http://www.rss.org.uk/" TargetMode="External"/><Relationship Id="rId4" Type="http://schemas.openxmlformats.org/officeDocument/2006/relationships/hyperlink" Target="http://www.amstat.org/"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librivox.org/" TargetMode="External"/><Relationship Id="rId3" Type="http://schemas.openxmlformats.org/officeDocument/2006/relationships/hyperlink" Target="https://sci-hub.se/" TargetMode="External"/><Relationship Id="rId7" Type="http://schemas.openxmlformats.org/officeDocument/2006/relationships/hyperlink" Target="https://archive.org/" TargetMode="External"/><Relationship Id="rId2" Type="http://schemas.openxmlformats.org/officeDocument/2006/relationships/hyperlink" Target="https://scholar.google.com/" TargetMode="External"/><Relationship Id="rId1" Type="http://schemas.openxmlformats.org/officeDocument/2006/relationships/slideLayout" Target="../slideLayouts/slideLayout2.xml"/><Relationship Id="rId6" Type="http://schemas.openxmlformats.org/officeDocument/2006/relationships/hyperlink" Target="https://books.google.co.in/" TargetMode="External"/><Relationship Id="rId5" Type="http://schemas.openxmlformats.org/officeDocument/2006/relationships/hyperlink" Target="https://openlibrary.org/" TargetMode="External"/><Relationship Id="rId10" Type="http://schemas.openxmlformats.org/officeDocument/2006/relationships/hyperlink" Target="https://onlinebooks.library.upenn.edu/" TargetMode="External"/><Relationship Id="rId4" Type="http://schemas.openxmlformats.org/officeDocument/2006/relationships/hyperlink" Target="https://www.gutenberg.org/" TargetMode="External"/><Relationship Id="rId9" Type="http://schemas.openxmlformats.org/officeDocument/2006/relationships/hyperlink" Target="https://www.baen.com/"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nsf.gov/"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8" Type="http://schemas.openxmlformats.org/officeDocument/2006/relationships/hyperlink" Target="https://online.ethz.ch/" TargetMode="External"/><Relationship Id="rId3" Type="http://schemas.openxmlformats.org/officeDocument/2006/relationships/hyperlink" Target="https://www.swayamprabha.gov.in/" TargetMode="External"/><Relationship Id="rId7" Type="http://schemas.openxmlformats.org/officeDocument/2006/relationships/hyperlink" Target="https://online.hbs.edu/" TargetMode="External"/><Relationship Id="rId2" Type="http://schemas.openxmlformats.org/officeDocument/2006/relationships/hyperlink" Target="https://nptel.ac.in/" TargetMode="External"/><Relationship Id="rId1" Type="http://schemas.openxmlformats.org/officeDocument/2006/relationships/slideLayout" Target="../slideLayouts/slideLayout2.xml"/><Relationship Id="rId6" Type="http://schemas.openxmlformats.org/officeDocument/2006/relationships/hyperlink" Target="https://ecornell.cornell.edu/" TargetMode="External"/><Relationship Id="rId11" Type="http://schemas.openxmlformats.org/officeDocument/2006/relationships/hyperlink" Target="https://edu-ex.com/" TargetMode="External"/><Relationship Id="rId5" Type="http://schemas.openxmlformats.org/officeDocument/2006/relationships/hyperlink" Target="https://online.stanford.edu/free-courses" TargetMode="External"/><Relationship Id="rId10" Type="http://schemas.openxmlformats.org/officeDocument/2006/relationships/hyperlink" Target="https://in.coursera.org/" TargetMode="External"/><Relationship Id="rId4" Type="http://schemas.openxmlformats.org/officeDocument/2006/relationships/hyperlink" Target="https://ocw.mit.edu/" TargetMode="External"/><Relationship Id="rId9" Type="http://schemas.openxmlformats.org/officeDocument/2006/relationships/hyperlink" Target="https://www.ntu.edu.sg/admissions/matriculation/mooc"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s://www.youtube.com/watch?v=vtIzMaLkCaM" TargetMode="External"/><Relationship Id="rId2" Type="http://schemas.openxmlformats.org/officeDocument/2006/relationships/hyperlink" Target="https://www.youtube.com/watch?v=Unzc731iCUY" TargetMode="External"/><Relationship Id="rId1" Type="http://schemas.openxmlformats.org/officeDocument/2006/relationships/slideLayout" Target="../slideLayouts/slideLayout2.xml"/><Relationship Id="rId5" Type="http://schemas.openxmlformats.org/officeDocument/2006/relationships/hyperlink" Target="https://www.youtube.com/playlist?list=PLBEA57F7E7560C8E8" TargetMode="External"/><Relationship Id="rId4" Type="http://schemas.openxmlformats.org/officeDocument/2006/relationships/hyperlink" Target="https://www.youtube.com/watch?v=o2mERiqlxZg"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5EA59-B660-A52A-A0CC-EB6FB349C8C5}"/>
              </a:ext>
            </a:extLst>
          </p:cNvPr>
          <p:cNvSpPr>
            <a:spLocks noGrp="1"/>
          </p:cNvSpPr>
          <p:nvPr>
            <p:ph type="ctrTitle"/>
          </p:nvPr>
        </p:nvSpPr>
        <p:spPr>
          <a:xfrm>
            <a:off x="1524000" y="643812"/>
            <a:ext cx="9812694" cy="2211355"/>
          </a:xfrm>
        </p:spPr>
        <p:txBody>
          <a:bodyPr>
            <a:noAutofit/>
          </a:bodyPr>
          <a:lstStyle/>
          <a:p>
            <a:r>
              <a:rPr lang="en-IN" sz="4500" b="1" dirty="0">
                <a:solidFill>
                  <a:srgbClr val="0000FF"/>
                </a:solidFill>
                <a:effectLst>
                  <a:outerShdw blurRad="38100" dist="38100" dir="2700000" algn="tl">
                    <a:srgbClr val="000000">
                      <a:alpha val="43137"/>
                    </a:srgbClr>
                  </a:outerShdw>
                </a:effectLst>
              </a:rPr>
              <a:t>Research, Teaching, Publication: Three Pillars for Academia</a:t>
            </a:r>
          </a:p>
        </p:txBody>
      </p:sp>
      <p:sp>
        <p:nvSpPr>
          <p:cNvPr id="3" name="Subtitle 2">
            <a:extLst>
              <a:ext uri="{FF2B5EF4-FFF2-40B4-BE49-F238E27FC236}">
                <a16:creationId xmlns:a16="http://schemas.microsoft.com/office/drawing/2014/main" id="{0CD38423-A111-15B9-409C-9D2BA8CF6A32}"/>
              </a:ext>
            </a:extLst>
          </p:cNvPr>
          <p:cNvSpPr>
            <a:spLocks noGrp="1"/>
          </p:cNvSpPr>
          <p:nvPr>
            <p:ph type="subTitle" idx="1"/>
          </p:nvPr>
        </p:nvSpPr>
        <p:spPr>
          <a:xfrm>
            <a:off x="1524000" y="3069771"/>
            <a:ext cx="9144000" cy="2785445"/>
          </a:xfrm>
        </p:spPr>
        <p:txBody>
          <a:bodyPr/>
          <a:lstStyle/>
          <a:p>
            <a:r>
              <a:rPr lang="en-IN" dirty="0"/>
              <a:t>Raghu Nandan SENGUPTA</a:t>
            </a:r>
          </a:p>
          <a:p>
            <a:r>
              <a:rPr lang="en-IN" dirty="0"/>
              <a:t>Industrial &amp; Management Engineering</a:t>
            </a:r>
          </a:p>
          <a:p>
            <a:r>
              <a:rPr lang="en-IN" dirty="0"/>
              <a:t>Indian Institute of Technology Kanpur, INDIA</a:t>
            </a:r>
          </a:p>
          <a:p>
            <a:r>
              <a:rPr lang="en-IN" dirty="0"/>
              <a:t>Email: </a:t>
            </a:r>
            <a:r>
              <a:rPr lang="en-IN" dirty="0">
                <a:hlinkClick r:id="rId2"/>
              </a:rPr>
              <a:t>raghus@iitk.ac.in</a:t>
            </a:r>
            <a:endParaRPr lang="en-IN" dirty="0"/>
          </a:p>
          <a:p>
            <a:endParaRPr lang="en-IN" dirty="0"/>
          </a:p>
        </p:txBody>
      </p:sp>
      <p:pic>
        <p:nvPicPr>
          <p:cNvPr id="5" name="Picture 4" descr="Logo&#10;&#10;Description automatically generated">
            <a:extLst>
              <a:ext uri="{FF2B5EF4-FFF2-40B4-BE49-F238E27FC236}">
                <a16:creationId xmlns:a16="http://schemas.microsoft.com/office/drawing/2014/main" id="{2325410B-1B7B-A016-09EE-ABDE76CEE0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59329" y="4581330"/>
            <a:ext cx="1219969" cy="1160166"/>
          </a:xfrm>
          <a:prstGeom prst="rect">
            <a:avLst/>
          </a:prstGeom>
        </p:spPr>
      </p:pic>
    </p:spTree>
    <p:extLst>
      <p:ext uri="{BB962C8B-B14F-4D97-AF65-F5344CB8AC3E}">
        <p14:creationId xmlns:p14="http://schemas.microsoft.com/office/powerpoint/2010/main" val="366633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6A132-C2E3-7353-07D3-3DFFDC449A67}"/>
              </a:ext>
            </a:extLst>
          </p:cNvPr>
          <p:cNvSpPr>
            <a:spLocks noGrp="1"/>
          </p:cNvSpPr>
          <p:nvPr>
            <p:ph type="title"/>
          </p:nvPr>
        </p:nvSpPr>
        <p:spPr/>
        <p:txBody>
          <a:bodyPr/>
          <a:lstStyle/>
          <a:p>
            <a:pPr algn="ctr"/>
            <a:r>
              <a:rPr lang="en-IN" dirty="0">
                <a:solidFill>
                  <a:srgbClr val="0000FF"/>
                </a:solidFill>
              </a:rPr>
              <a:t>Research (What may be the benefits?)</a:t>
            </a:r>
            <a:endParaRPr lang="en-IN" dirty="0"/>
          </a:p>
        </p:txBody>
      </p:sp>
      <p:sp>
        <p:nvSpPr>
          <p:cNvPr id="3" name="Content Placeholder 2">
            <a:extLst>
              <a:ext uri="{FF2B5EF4-FFF2-40B4-BE49-F238E27FC236}">
                <a16:creationId xmlns:a16="http://schemas.microsoft.com/office/drawing/2014/main" id="{3FF07502-DEF5-0FAA-8082-35C26A63ABED}"/>
              </a:ext>
            </a:extLst>
          </p:cNvPr>
          <p:cNvSpPr>
            <a:spLocks noGrp="1"/>
          </p:cNvSpPr>
          <p:nvPr>
            <p:ph idx="1"/>
          </p:nvPr>
        </p:nvSpPr>
        <p:spPr/>
        <p:txBody>
          <a:bodyPr>
            <a:normAutofit fontScale="70000" lnSpcReduction="20000"/>
          </a:bodyPr>
          <a:lstStyle/>
          <a:p>
            <a:pPr algn="just">
              <a:spcBef>
                <a:spcPts val="500"/>
              </a:spcBef>
              <a:buFont typeface="Wingdings" panose="05000000000000000000" pitchFamily="2" charset="2"/>
              <a:buChar char="§"/>
            </a:pPr>
            <a:r>
              <a:rPr lang="en-US" sz="4500" dirty="0"/>
              <a:t>Helps us</a:t>
            </a:r>
          </a:p>
          <a:p>
            <a:pPr lvl="1" algn="just">
              <a:buFont typeface="Wingdings" panose="05000000000000000000" pitchFamily="2" charset="2"/>
              <a:buChar char="v"/>
            </a:pPr>
            <a:r>
              <a:rPr lang="en-US" sz="4500" dirty="0"/>
              <a:t>Understand the world around</a:t>
            </a:r>
          </a:p>
          <a:p>
            <a:pPr lvl="1" algn="just">
              <a:buFont typeface="Wingdings" panose="05000000000000000000" pitchFamily="2" charset="2"/>
              <a:buChar char="v"/>
            </a:pPr>
            <a:r>
              <a:rPr lang="en-US" sz="4500" dirty="0"/>
              <a:t>Find solution to problems</a:t>
            </a:r>
          </a:p>
          <a:p>
            <a:pPr lvl="1" algn="just">
              <a:buFont typeface="Wingdings" panose="05000000000000000000" pitchFamily="2" charset="2"/>
              <a:buChar char="v"/>
            </a:pPr>
            <a:r>
              <a:rPr lang="en-US" sz="4500" dirty="0"/>
              <a:t>Develop new technologies</a:t>
            </a:r>
          </a:p>
          <a:p>
            <a:pPr lvl="1" algn="just">
              <a:buFont typeface="Wingdings" panose="05000000000000000000" pitchFamily="2" charset="2"/>
              <a:buChar char="v"/>
            </a:pPr>
            <a:r>
              <a:rPr lang="en-US" sz="4500" dirty="0"/>
              <a:t>Advance the body of knowledge</a:t>
            </a:r>
          </a:p>
          <a:p>
            <a:pPr lvl="1" algn="just">
              <a:buFont typeface="Wingdings" panose="05000000000000000000" pitchFamily="2" charset="2"/>
              <a:buChar char="v"/>
            </a:pPr>
            <a:r>
              <a:rPr lang="en-US" sz="4500" dirty="0"/>
              <a:t>Personal mental, psychological, spiritual  satisfaction</a:t>
            </a:r>
            <a:endParaRPr lang="en-IN" sz="4500" dirty="0"/>
          </a:p>
        </p:txBody>
      </p:sp>
      <p:sp>
        <p:nvSpPr>
          <p:cNvPr id="4" name="Date Placeholder 3">
            <a:extLst>
              <a:ext uri="{FF2B5EF4-FFF2-40B4-BE49-F238E27FC236}">
                <a16:creationId xmlns:a16="http://schemas.microsoft.com/office/drawing/2014/main" id="{4DBBD3EB-19C3-5352-A0FF-D59B6E7A58DA}"/>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506FCF51-6A74-838D-E4E4-6801F11EBA32}"/>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4E19DB6D-1F9B-ED09-0121-0DC3A32EF1CB}"/>
              </a:ext>
            </a:extLst>
          </p:cNvPr>
          <p:cNvSpPr>
            <a:spLocks noGrp="1"/>
          </p:cNvSpPr>
          <p:nvPr>
            <p:ph type="sldNum" sz="quarter" idx="12"/>
          </p:nvPr>
        </p:nvSpPr>
        <p:spPr/>
        <p:txBody>
          <a:bodyPr/>
          <a:lstStyle/>
          <a:p>
            <a:fld id="{3044608B-638C-4877-9F58-B36F0D0CCEEA}" type="slidenum">
              <a:rPr lang="en-IN" smtClean="0"/>
              <a:t>10</a:t>
            </a:fld>
            <a:endParaRPr lang="en-IN"/>
          </a:p>
        </p:txBody>
      </p:sp>
    </p:spTree>
    <p:extLst>
      <p:ext uri="{BB962C8B-B14F-4D97-AF65-F5344CB8AC3E}">
        <p14:creationId xmlns:p14="http://schemas.microsoft.com/office/powerpoint/2010/main" val="18590474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6A132-C2E3-7353-07D3-3DFFDC449A67}"/>
              </a:ext>
            </a:extLst>
          </p:cNvPr>
          <p:cNvSpPr>
            <a:spLocks noGrp="1"/>
          </p:cNvSpPr>
          <p:nvPr>
            <p:ph type="title"/>
          </p:nvPr>
        </p:nvSpPr>
        <p:spPr/>
        <p:txBody>
          <a:bodyPr/>
          <a:lstStyle/>
          <a:p>
            <a:pPr algn="ctr"/>
            <a:r>
              <a:rPr lang="en-IN" dirty="0">
                <a:solidFill>
                  <a:srgbClr val="0000FF"/>
                </a:solidFill>
              </a:rPr>
              <a:t>Research (Importance)</a:t>
            </a:r>
            <a:endParaRPr lang="en-IN" dirty="0"/>
          </a:p>
        </p:txBody>
      </p:sp>
      <p:sp>
        <p:nvSpPr>
          <p:cNvPr id="3" name="Content Placeholder 2">
            <a:extLst>
              <a:ext uri="{FF2B5EF4-FFF2-40B4-BE49-F238E27FC236}">
                <a16:creationId xmlns:a16="http://schemas.microsoft.com/office/drawing/2014/main" id="{3FF07502-DEF5-0FAA-8082-35C26A63ABED}"/>
              </a:ext>
            </a:extLst>
          </p:cNvPr>
          <p:cNvSpPr>
            <a:spLocks noGrp="1"/>
          </p:cNvSpPr>
          <p:nvPr>
            <p:ph idx="1"/>
          </p:nvPr>
        </p:nvSpPr>
        <p:spPr/>
        <p:txBody>
          <a:bodyPr>
            <a:noAutofit/>
          </a:bodyPr>
          <a:lstStyle/>
          <a:p>
            <a:pPr algn="just">
              <a:spcBef>
                <a:spcPts val="500"/>
              </a:spcBef>
              <a:buFont typeface="Wingdings" panose="05000000000000000000" pitchFamily="2" charset="2"/>
              <a:buChar char="§"/>
            </a:pPr>
            <a:r>
              <a:rPr lang="en-US" sz="2600" dirty="0"/>
              <a:t>Essential to the academic community, as it helps scholars build on previous knowledge and advance their understanding of the world/nature/environment</a:t>
            </a:r>
          </a:p>
          <a:p>
            <a:pPr algn="just">
              <a:spcBef>
                <a:spcPts val="500"/>
              </a:spcBef>
              <a:buFont typeface="Wingdings" panose="05000000000000000000" pitchFamily="2" charset="2"/>
              <a:buChar char="§"/>
            </a:pPr>
            <a:r>
              <a:rPr lang="en-US" sz="2600" dirty="0"/>
              <a:t>Is important to the general public, as it can help solve problems and improve quality of life</a:t>
            </a:r>
          </a:p>
          <a:p>
            <a:pPr algn="just">
              <a:spcBef>
                <a:spcPts val="500"/>
              </a:spcBef>
              <a:buFont typeface="Wingdings" panose="05000000000000000000" pitchFamily="2" charset="2"/>
              <a:buChar char="§"/>
            </a:pPr>
            <a:r>
              <a:rPr lang="en-US" sz="2600" dirty="0"/>
              <a:t>Helps us understand the natural world (which is around us) much better</a:t>
            </a:r>
          </a:p>
        </p:txBody>
      </p:sp>
      <p:sp>
        <p:nvSpPr>
          <p:cNvPr id="4" name="Date Placeholder 3">
            <a:extLst>
              <a:ext uri="{FF2B5EF4-FFF2-40B4-BE49-F238E27FC236}">
                <a16:creationId xmlns:a16="http://schemas.microsoft.com/office/drawing/2014/main" id="{4DBBD3EB-19C3-5352-A0FF-D59B6E7A58DA}"/>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506FCF51-6A74-838D-E4E4-6801F11EBA32}"/>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4E19DB6D-1F9B-ED09-0121-0DC3A32EF1CB}"/>
              </a:ext>
            </a:extLst>
          </p:cNvPr>
          <p:cNvSpPr>
            <a:spLocks noGrp="1"/>
          </p:cNvSpPr>
          <p:nvPr>
            <p:ph type="sldNum" sz="quarter" idx="12"/>
          </p:nvPr>
        </p:nvSpPr>
        <p:spPr/>
        <p:txBody>
          <a:bodyPr/>
          <a:lstStyle/>
          <a:p>
            <a:fld id="{3044608B-638C-4877-9F58-B36F0D0CCEEA}" type="slidenum">
              <a:rPr lang="en-IN" smtClean="0"/>
              <a:t>11</a:t>
            </a:fld>
            <a:endParaRPr lang="en-IN"/>
          </a:p>
        </p:txBody>
      </p:sp>
    </p:spTree>
    <p:extLst>
      <p:ext uri="{BB962C8B-B14F-4D97-AF65-F5344CB8AC3E}">
        <p14:creationId xmlns:p14="http://schemas.microsoft.com/office/powerpoint/2010/main" val="21197361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F5939-B4F2-B584-100F-039276ED7936}"/>
              </a:ext>
            </a:extLst>
          </p:cNvPr>
          <p:cNvSpPr>
            <a:spLocks noGrp="1"/>
          </p:cNvSpPr>
          <p:nvPr>
            <p:ph type="title"/>
          </p:nvPr>
        </p:nvSpPr>
        <p:spPr/>
        <p:txBody>
          <a:bodyPr/>
          <a:lstStyle/>
          <a:p>
            <a:pPr algn="ctr"/>
            <a:r>
              <a:rPr lang="en-IN" dirty="0">
                <a:solidFill>
                  <a:srgbClr val="0000FF"/>
                </a:solidFill>
              </a:rPr>
              <a:t>Research (What happens </a:t>
            </a:r>
            <a:r>
              <a:rPr lang="en-IN" b="1" dirty="0">
                <a:solidFill>
                  <a:srgbClr val="FF0000"/>
                </a:solidFill>
              </a:rPr>
              <a:t>WITHOUT</a:t>
            </a:r>
            <a:r>
              <a:rPr lang="en-IN" dirty="0">
                <a:solidFill>
                  <a:srgbClr val="0000FF"/>
                </a:solidFill>
              </a:rPr>
              <a:t> it?)</a:t>
            </a:r>
            <a:endParaRPr lang="en-IN" dirty="0"/>
          </a:p>
        </p:txBody>
      </p:sp>
      <p:sp>
        <p:nvSpPr>
          <p:cNvPr id="3" name="Content Placeholder 2">
            <a:extLst>
              <a:ext uri="{FF2B5EF4-FFF2-40B4-BE49-F238E27FC236}">
                <a16:creationId xmlns:a16="http://schemas.microsoft.com/office/drawing/2014/main" id="{969AE9A7-EA1E-823B-2180-0A8A8BC28906}"/>
              </a:ext>
            </a:extLst>
          </p:cNvPr>
          <p:cNvSpPr>
            <a:spLocks noGrp="1"/>
          </p:cNvSpPr>
          <p:nvPr>
            <p:ph idx="1"/>
          </p:nvPr>
        </p:nvSpPr>
        <p:spPr/>
        <p:txBody>
          <a:bodyPr>
            <a:normAutofit fontScale="85000" lnSpcReduction="10000"/>
          </a:bodyPr>
          <a:lstStyle/>
          <a:p>
            <a:pPr algn="just">
              <a:spcBef>
                <a:spcPts val="500"/>
              </a:spcBef>
              <a:buFont typeface="Wingdings" panose="05000000000000000000" pitchFamily="2" charset="2"/>
              <a:buChar char="§"/>
            </a:pPr>
            <a:r>
              <a:rPr lang="en-US" sz="4500" dirty="0"/>
              <a:t>Become reliant on outdated information</a:t>
            </a:r>
          </a:p>
          <a:p>
            <a:pPr algn="just">
              <a:spcBef>
                <a:spcPts val="500"/>
              </a:spcBef>
              <a:buFont typeface="Wingdings" panose="05000000000000000000" pitchFamily="2" charset="2"/>
              <a:buChar char="§"/>
            </a:pPr>
            <a:r>
              <a:rPr lang="en-US" sz="4500" dirty="0"/>
              <a:t>Unable to identify new opportunities for innovation</a:t>
            </a:r>
          </a:p>
          <a:p>
            <a:pPr algn="just">
              <a:spcBef>
                <a:spcPts val="500"/>
              </a:spcBef>
              <a:buFont typeface="Wingdings" panose="05000000000000000000" pitchFamily="2" charset="2"/>
              <a:buChar char="§"/>
            </a:pPr>
            <a:r>
              <a:rPr lang="en-US" sz="4500" dirty="0"/>
              <a:t>No meaningful progress as a society</a:t>
            </a:r>
          </a:p>
          <a:p>
            <a:pPr algn="just">
              <a:spcBef>
                <a:spcPts val="500"/>
              </a:spcBef>
              <a:buFont typeface="Wingdings" panose="05000000000000000000" pitchFamily="2" charset="2"/>
              <a:buChar char="§"/>
            </a:pPr>
            <a:r>
              <a:rPr lang="en-US" sz="4500" dirty="0"/>
              <a:t>No systematic investigation and advancement</a:t>
            </a:r>
            <a:endParaRPr lang="en-IN" sz="4500" dirty="0"/>
          </a:p>
        </p:txBody>
      </p:sp>
      <p:sp>
        <p:nvSpPr>
          <p:cNvPr id="4" name="Date Placeholder 3">
            <a:extLst>
              <a:ext uri="{FF2B5EF4-FFF2-40B4-BE49-F238E27FC236}">
                <a16:creationId xmlns:a16="http://schemas.microsoft.com/office/drawing/2014/main" id="{BCA45A3C-B196-65EA-1D1D-029411779400}"/>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D6AA2323-D891-F17E-5A8F-E96BE6B23A30}"/>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BEEFCC42-14F4-1FA5-85E5-06F550710921}"/>
              </a:ext>
            </a:extLst>
          </p:cNvPr>
          <p:cNvSpPr>
            <a:spLocks noGrp="1"/>
          </p:cNvSpPr>
          <p:nvPr>
            <p:ph type="sldNum" sz="quarter" idx="12"/>
          </p:nvPr>
        </p:nvSpPr>
        <p:spPr/>
        <p:txBody>
          <a:bodyPr/>
          <a:lstStyle/>
          <a:p>
            <a:fld id="{3044608B-638C-4877-9F58-B36F0D0CCEEA}" type="slidenum">
              <a:rPr lang="en-IN" smtClean="0"/>
              <a:t>12</a:t>
            </a:fld>
            <a:endParaRPr lang="en-IN"/>
          </a:p>
        </p:txBody>
      </p:sp>
    </p:spTree>
    <p:extLst>
      <p:ext uri="{BB962C8B-B14F-4D97-AF65-F5344CB8AC3E}">
        <p14:creationId xmlns:p14="http://schemas.microsoft.com/office/powerpoint/2010/main" val="14777521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6A132-C2E3-7353-07D3-3DFFDC449A67}"/>
              </a:ext>
            </a:extLst>
          </p:cNvPr>
          <p:cNvSpPr>
            <a:spLocks noGrp="1"/>
          </p:cNvSpPr>
          <p:nvPr>
            <p:ph type="title"/>
          </p:nvPr>
        </p:nvSpPr>
        <p:spPr/>
        <p:txBody>
          <a:bodyPr>
            <a:normAutofit fontScale="90000"/>
          </a:bodyPr>
          <a:lstStyle/>
          <a:p>
            <a:pPr algn="ctr"/>
            <a:r>
              <a:rPr lang="en-IN" sz="3500" dirty="0">
                <a:solidFill>
                  <a:srgbClr val="0000FF"/>
                </a:solidFill>
              </a:rPr>
              <a:t>Research (Importance: Applied, Clinical, Social Science)</a:t>
            </a:r>
            <a:endParaRPr lang="en-IN" sz="3500" dirty="0"/>
          </a:p>
        </p:txBody>
      </p:sp>
      <p:sp>
        <p:nvSpPr>
          <p:cNvPr id="3" name="Content Placeholder 2">
            <a:extLst>
              <a:ext uri="{FF2B5EF4-FFF2-40B4-BE49-F238E27FC236}">
                <a16:creationId xmlns:a16="http://schemas.microsoft.com/office/drawing/2014/main" id="{3FF07502-DEF5-0FAA-8082-35C26A63ABED}"/>
              </a:ext>
            </a:extLst>
          </p:cNvPr>
          <p:cNvSpPr>
            <a:spLocks noGrp="1"/>
          </p:cNvSpPr>
          <p:nvPr>
            <p:ph idx="1"/>
          </p:nvPr>
        </p:nvSpPr>
        <p:spPr/>
        <p:txBody>
          <a:bodyPr>
            <a:noAutofit/>
          </a:bodyPr>
          <a:lstStyle/>
          <a:p>
            <a:pPr algn="just">
              <a:spcBef>
                <a:spcPts val="500"/>
              </a:spcBef>
              <a:buFont typeface="Wingdings" panose="05000000000000000000" pitchFamily="2" charset="2"/>
              <a:buChar char="§"/>
            </a:pPr>
            <a:r>
              <a:rPr lang="en-US" sz="2800" dirty="0">
                <a:solidFill>
                  <a:srgbClr val="0000FF"/>
                </a:solidFill>
              </a:rPr>
              <a:t>Applied</a:t>
            </a:r>
            <a:r>
              <a:rPr lang="en-US" sz="2800" dirty="0"/>
              <a:t> research takes the knowledge from basic research and uses it to solve problems of our life and make it more livable</a:t>
            </a:r>
          </a:p>
          <a:p>
            <a:pPr algn="just">
              <a:spcBef>
                <a:spcPts val="500"/>
              </a:spcBef>
              <a:buFont typeface="Wingdings" panose="05000000000000000000" pitchFamily="2" charset="2"/>
              <a:buChar char="§"/>
            </a:pPr>
            <a:r>
              <a:rPr lang="en-US" sz="2800" dirty="0">
                <a:solidFill>
                  <a:srgbClr val="0000FF"/>
                </a:solidFill>
              </a:rPr>
              <a:t>Clinical</a:t>
            </a:r>
            <a:r>
              <a:rPr lang="en-US" sz="2800" dirty="0"/>
              <a:t> research is important for developing new medical treatments</a:t>
            </a:r>
          </a:p>
          <a:p>
            <a:pPr algn="just">
              <a:spcBef>
                <a:spcPts val="500"/>
              </a:spcBef>
              <a:buFont typeface="Wingdings" panose="05000000000000000000" pitchFamily="2" charset="2"/>
              <a:buChar char="§"/>
            </a:pPr>
            <a:r>
              <a:rPr lang="en-US" sz="2800" dirty="0">
                <a:solidFill>
                  <a:srgbClr val="0000FF"/>
                </a:solidFill>
              </a:rPr>
              <a:t>Social science</a:t>
            </a:r>
            <a:r>
              <a:rPr lang="en-US" sz="2800" dirty="0"/>
              <a:t> research aids us to improve our understanding of human behavior and society at large</a:t>
            </a:r>
          </a:p>
        </p:txBody>
      </p:sp>
      <p:sp>
        <p:nvSpPr>
          <p:cNvPr id="4" name="Date Placeholder 3">
            <a:extLst>
              <a:ext uri="{FF2B5EF4-FFF2-40B4-BE49-F238E27FC236}">
                <a16:creationId xmlns:a16="http://schemas.microsoft.com/office/drawing/2014/main" id="{4DBBD3EB-19C3-5352-A0FF-D59B6E7A58DA}"/>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506FCF51-6A74-838D-E4E4-6801F11EBA32}"/>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4E19DB6D-1F9B-ED09-0121-0DC3A32EF1CB}"/>
              </a:ext>
            </a:extLst>
          </p:cNvPr>
          <p:cNvSpPr>
            <a:spLocks noGrp="1"/>
          </p:cNvSpPr>
          <p:nvPr>
            <p:ph type="sldNum" sz="quarter" idx="12"/>
          </p:nvPr>
        </p:nvSpPr>
        <p:spPr/>
        <p:txBody>
          <a:bodyPr/>
          <a:lstStyle/>
          <a:p>
            <a:fld id="{3044608B-638C-4877-9F58-B36F0D0CCEEA}" type="slidenum">
              <a:rPr lang="en-IN" smtClean="0"/>
              <a:t>13</a:t>
            </a:fld>
            <a:endParaRPr lang="en-IN"/>
          </a:p>
        </p:txBody>
      </p:sp>
    </p:spTree>
    <p:extLst>
      <p:ext uri="{BB962C8B-B14F-4D97-AF65-F5344CB8AC3E}">
        <p14:creationId xmlns:p14="http://schemas.microsoft.com/office/powerpoint/2010/main" val="21898445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A6295-A0D3-28DB-7A6D-967952ADEBE4}"/>
              </a:ext>
            </a:extLst>
          </p:cNvPr>
          <p:cNvSpPr>
            <a:spLocks noGrp="1"/>
          </p:cNvSpPr>
          <p:nvPr>
            <p:ph type="title"/>
          </p:nvPr>
        </p:nvSpPr>
        <p:spPr/>
        <p:txBody>
          <a:bodyPr/>
          <a:lstStyle/>
          <a:p>
            <a:pPr algn="ctr"/>
            <a:r>
              <a:rPr lang="en-IN" dirty="0">
                <a:solidFill>
                  <a:srgbClr val="0000FF"/>
                </a:solidFill>
              </a:rPr>
              <a:t>Research (How to start)</a:t>
            </a:r>
            <a:endParaRPr lang="en-IN" dirty="0"/>
          </a:p>
        </p:txBody>
      </p:sp>
      <p:sp>
        <p:nvSpPr>
          <p:cNvPr id="3" name="Content Placeholder 2">
            <a:extLst>
              <a:ext uri="{FF2B5EF4-FFF2-40B4-BE49-F238E27FC236}">
                <a16:creationId xmlns:a16="http://schemas.microsoft.com/office/drawing/2014/main" id="{53882665-2684-C37A-5408-C75B0D3A54C1}"/>
              </a:ext>
            </a:extLst>
          </p:cNvPr>
          <p:cNvSpPr>
            <a:spLocks noGrp="1"/>
          </p:cNvSpPr>
          <p:nvPr>
            <p:ph idx="1"/>
          </p:nvPr>
        </p:nvSpPr>
        <p:spPr/>
        <p:txBody>
          <a:bodyPr>
            <a:normAutofit/>
          </a:bodyPr>
          <a:lstStyle/>
          <a:p>
            <a:pPr algn="just">
              <a:lnSpc>
                <a:spcPct val="110000"/>
              </a:lnSpc>
              <a:spcBef>
                <a:spcPts val="500"/>
              </a:spcBef>
              <a:buFont typeface="Wingdings" panose="05000000000000000000" pitchFamily="2" charset="2"/>
              <a:buChar char="§"/>
            </a:pPr>
            <a:r>
              <a:rPr lang="en-US" dirty="0"/>
              <a:t>Get hold of all the academic publication houses which publish academic journals relevant to your work</a:t>
            </a:r>
          </a:p>
          <a:p>
            <a:pPr algn="just">
              <a:lnSpc>
                <a:spcPct val="110000"/>
              </a:lnSpc>
              <a:spcBef>
                <a:spcPts val="500"/>
              </a:spcBef>
              <a:buFont typeface="Wingdings" panose="05000000000000000000" pitchFamily="2" charset="2"/>
              <a:buChar char="§"/>
            </a:pPr>
            <a:r>
              <a:rPr lang="en-US" dirty="0"/>
              <a:t>Search in depth each journal house for the specific subject you are interested in, or the area wise journal listing</a:t>
            </a:r>
          </a:p>
          <a:p>
            <a:pPr algn="just">
              <a:lnSpc>
                <a:spcPct val="110000"/>
              </a:lnSpc>
              <a:spcBef>
                <a:spcPts val="500"/>
              </a:spcBef>
              <a:buFont typeface="Wingdings" panose="05000000000000000000" pitchFamily="2" charset="2"/>
              <a:buChar char="§"/>
            </a:pPr>
            <a:r>
              <a:rPr lang="en-US" dirty="0"/>
              <a:t>Under each specific subject search the journals which are there</a:t>
            </a:r>
          </a:p>
          <a:p>
            <a:pPr algn="just">
              <a:lnSpc>
                <a:spcPct val="110000"/>
              </a:lnSpc>
              <a:spcBef>
                <a:spcPts val="500"/>
              </a:spcBef>
              <a:buFont typeface="Wingdings" panose="05000000000000000000" pitchFamily="2" charset="2"/>
              <a:buChar char="§"/>
            </a:pPr>
            <a:r>
              <a:rPr lang="en-US" dirty="0"/>
              <a:t>Individually search each journal with the specific keywords</a:t>
            </a:r>
          </a:p>
          <a:p>
            <a:pPr algn="just">
              <a:lnSpc>
                <a:spcPct val="110000"/>
              </a:lnSpc>
              <a:spcBef>
                <a:spcPts val="500"/>
              </a:spcBef>
              <a:buFont typeface="Wingdings" panose="05000000000000000000" pitchFamily="2" charset="2"/>
              <a:buChar char="§"/>
            </a:pPr>
            <a:r>
              <a:rPr lang="en-US" dirty="0"/>
              <a:t>Get the relevant journal papers and note down (</a:t>
            </a:r>
            <a:r>
              <a:rPr lang="en-US" dirty="0" err="1"/>
              <a:t>i</a:t>
            </a:r>
            <a:r>
              <a:rPr lang="en-US" dirty="0"/>
              <a:t>) article name; (ii) name(s) of author(s); (iii) address(es)/phone number(s)/fax number(s)/email id(s) of the author(s); (iv) year of publication; (v) volume; (vi) issue number; (vi) page number, etc.</a:t>
            </a:r>
          </a:p>
        </p:txBody>
      </p:sp>
      <p:sp>
        <p:nvSpPr>
          <p:cNvPr id="4" name="Date Placeholder 3">
            <a:extLst>
              <a:ext uri="{FF2B5EF4-FFF2-40B4-BE49-F238E27FC236}">
                <a16:creationId xmlns:a16="http://schemas.microsoft.com/office/drawing/2014/main" id="{F830205A-3BC0-ECEA-6CD4-3B3F92D0926A}"/>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8B944E77-A4F5-5009-A97F-51193E64BCBF}"/>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AF5C8EA6-45AA-398C-50D8-3A3897D60493}"/>
              </a:ext>
            </a:extLst>
          </p:cNvPr>
          <p:cNvSpPr>
            <a:spLocks noGrp="1"/>
          </p:cNvSpPr>
          <p:nvPr>
            <p:ph type="sldNum" sz="quarter" idx="12"/>
          </p:nvPr>
        </p:nvSpPr>
        <p:spPr/>
        <p:txBody>
          <a:bodyPr/>
          <a:lstStyle/>
          <a:p>
            <a:fld id="{3044608B-638C-4877-9F58-B36F0D0CCEEA}" type="slidenum">
              <a:rPr lang="en-IN" smtClean="0"/>
              <a:t>14</a:t>
            </a:fld>
            <a:endParaRPr lang="en-IN"/>
          </a:p>
        </p:txBody>
      </p:sp>
    </p:spTree>
    <p:extLst>
      <p:ext uri="{BB962C8B-B14F-4D97-AF65-F5344CB8AC3E}">
        <p14:creationId xmlns:p14="http://schemas.microsoft.com/office/powerpoint/2010/main" val="7301325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A6295-A0D3-28DB-7A6D-967952ADEBE4}"/>
              </a:ext>
            </a:extLst>
          </p:cNvPr>
          <p:cNvSpPr>
            <a:spLocks noGrp="1"/>
          </p:cNvSpPr>
          <p:nvPr>
            <p:ph type="title"/>
          </p:nvPr>
        </p:nvSpPr>
        <p:spPr/>
        <p:txBody>
          <a:bodyPr/>
          <a:lstStyle/>
          <a:p>
            <a:pPr algn="ctr"/>
            <a:r>
              <a:rPr lang="en-IN" dirty="0">
                <a:solidFill>
                  <a:srgbClr val="0000FF"/>
                </a:solidFill>
              </a:rPr>
              <a:t>Research (How to start)</a:t>
            </a:r>
            <a:endParaRPr lang="en-IN" dirty="0"/>
          </a:p>
        </p:txBody>
      </p:sp>
      <p:sp>
        <p:nvSpPr>
          <p:cNvPr id="3" name="Content Placeholder 2">
            <a:extLst>
              <a:ext uri="{FF2B5EF4-FFF2-40B4-BE49-F238E27FC236}">
                <a16:creationId xmlns:a16="http://schemas.microsoft.com/office/drawing/2014/main" id="{53882665-2684-C37A-5408-C75B0D3A54C1}"/>
              </a:ext>
            </a:extLst>
          </p:cNvPr>
          <p:cNvSpPr>
            <a:spLocks noGrp="1"/>
          </p:cNvSpPr>
          <p:nvPr>
            <p:ph idx="1"/>
          </p:nvPr>
        </p:nvSpPr>
        <p:spPr/>
        <p:txBody>
          <a:bodyPr>
            <a:normAutofit/>
          </a:bodyPr>
          <a:lstStyle/>
          <a:p>
            <a:pPr algn="just">
              <a:lnSpc>
                <a:spcPct val="110000"/>
              </a:lnSpc>
              <a:spcBef>
                <a:spcPts val="500"/>
              </a:spcBef>
              <a:buFont typeface="Wingdings" panose="05000000000000000000" pitchFamily="2" charset="2"/>
              <a:buChar char="§"/>
            </a:pPr>
            <a:r>
              <a:rPr lang="en-US" dirty="0"/>
              <a:t>Download the papers if possible, else definitely download/note down the respective abstracts of the papers</a:t>
            </a:r>
          </a:p>
          <a:p>
            <a:pPr algn="just">
              <a:lnSpc>
                <a:spcPct val="110000"/>
              </a:lnSpc>
              <a:spcBef>
                <a:spcPts val="500"/>
              </a:spcBef>
              <a:buFont typeface="Wingdings" panose="05000000000000000000" pitchFamily="2" charset="2"/>
              <a:buChar char="§"/>
            </a:pPr>
            <a:r>
              <a:rPr lang="en-US" dirty="0"/>
              <a:t>Glean the important and salient points</a:t>
            </a:r>
          </a:p>
          <a:p>
            <a:pPr algn="just">
              <a:lnSpc>
                <a:spcPct val="110000"/>
              </a:lnSpc>
              <a:spcBef>
                <a:spcPts val="500"/>
              </a:spcBef>
              <a:buFont typeface="Wingdings" panose="05000000000000000000" pitchFamily="2" charset="2"/>
              <a:buChar char="§"/>
            </a:pPr>
            <a:r>
              <a:rPr lang="en-US" dirty="0"/>
              <a:t>Academic papers are to be read to understand a new topic and its basics</a:t>
            </a:r>
          </a:p>
          <a:p>
            <a:pPr algn="just">
              <a:lnSpc>
                <a:spcPct val="110000"/>
              </a:lnSpc>
              <a:spcBef>
                <a:spcPts val="500"/>
              </a:spcBef>
              <a:buFont typeface="Wingdings" panose="05000000000000000000" pitchFamily="2" charset="2"/>
              <a:buChar char="§"/>
            </a:pPr>
            <a:r>
              <a:rPr lang="en-US" dirty="0"/>
              <a:t>It should spark the interest to go in depth into a new area which you may like</a:t>
            </a:r>
          </a:p>
          <a:p>
            <a:pPr algn="just">
              <a:lnSpc>
                <a:spcPct val="110000"/>
              </a:lnSpc>
              <a:spcBef>
                <a:spcPts val="500"/>
              </a:spcBef>
              <a:buFont typeface="Wingdings" panose="05000000000000000000" pitchFamily="2" charset="2"/>
              <a:buChar char="§"/>
            </a:pPr>
            <a:r>
              <a:rPr lang="en-US" dirty="0"/>
              <a:t>For any in-depth understanding of the subject area and its basics the required textbook (a good one) is best, and in many of the cases the leading researchers are the one who are in the forefront of writing good academic text books</a:t>
            </a:r>
          </a:p>
        </p:txBody>
      </p:sp>
      <p:sp>
        <p:nvSpPr>
          <p:cNvPr id="4" name="Date Placeholder 3">
            <a:extLst>
              <a:ext uri="{FF2B5EF4-FFF2-40B4-BE49-F238E27FC236}">
                <a16:creationId xmlns:a16="http://schemas.microsoft.com/office/drawing/2014/main" id="{F830205A-3BC0-ECEA-6CD4-3B3F92D0926A}"/>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8B944E77-A4F5-5009-A97F-51193E64BCBF}"/>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AF5C8EA6-45AA-398C-50D8-3A3897D60493}"/>
              </a:ext>
            </a:extLst>
          </p:cNvPr>
          <p:cNvSpPr>
            <a:spLocks noGrp="1"/>
          </p:cNvSpPr>
          <p:nvPr>
            <p:ph type="sldNum" sz="quarter" idx="12"/>
          </p:nvPr>
        </p:nvSpPr>
        <p:spPr/>
        <p:txBody>
          <a:bodyPr/>
          <a:lstStyle/>
          <a:p>
            <a:fld id="{3044608B-638C-4877-9F58-B36F0D0CCEEA}" type="slidenum">
              <a:rPr lang="en-IN" smtClean="0"/>
              <a:t>15</a:t>
            </a:fld>
            <a:endParaRPr lang="en-IN"/>
          </a:p>
        </p:txBody>
      </p:sp>
    </p:spTree>
    <p:extLst>
      <p:ext uri="{BB962C8B-B14F-4D97-AF65-F5344CB8AC3E}">
        <p14:creationId xmlns:p14="http://schemas.microsoft.com/office/powerpoint/2010/main" val="42251012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BA46C-26BD-B7E2-080D-F0FE2E559972}"/>
              </a:ext>
            </a:extLst>
          </p:cNvPr>
          <p:cNvSpPr>
            <a:spLocks noGrp="1"/>
          </p:cNvSpPr>
          <p:nvPr>
            <p:ph type="title"/>
          </p:nvPr>
        </p:nvSpPr>
        <p:spPr/>
        <p:txBody>
          <a:bodyPr/>
          <a:lstStyle/>
          <a:p>
            <a:pPr algn="ctr"/>
            <a:r>
              <a:rPr lang="en-IN" dirty="0">
                <a:solidFill>
                  <a:srgbClr val="0000FF"/>
                </a:solidFill>
              </a:rPr>
              <a:t>Research (Steps)</a:t>
            </a:r>
            <a:endParaRPr lang="en-IN" dirty="0"/>
          </a:p>
        </p:txBody>
      </p:sp>
      <p:sp>
        <p:nvSpPr>
          <p:cNvPr id="3" name="Content Placeholder 2">
            <a:extLst>
              <a:ext uri="{FF2B5EF4-FFF2-40B4-BE49-F238E27FC236}">
                <a16:creationId xmlns:a16="http://schemas.microsoft.com/office/drawing/2014/main" id="{44DE528A-9A21-8B39-CBC4-BA3A13E739E7}"/>
              </a:ext>
            </a:extLst>
          </p:cNvPr>
          <p:cNvSpPr>
            <a:spLocks noGrp="1"/>
          </p:cNvSpPr>
          <p:nvPr>
            <p:ph idx="1"/>
          </p:nvPr>
        </p:nvSpPr>
        <p:spPr/>
        <p:txBody>
          <a:bodyPr>
            <a:normAutofit/>
          </a:bodyPr>
          <a:lstStyle/>
          <a:p>
            <a:pPr>
              <a:buFont typeface="Wingdings" panose="05000000000000000000" pitchFamily="2" charset="2"/>
              <a:buChar char="§"/>
            </a:pPr>
            <a:r>
              <a:rPr lang="en-US" sz="2500" dirty="0"/>
              <a:t>Identify research problem</a:t>
            </a:r>
          </a:p>
          <a:p>
            <a:pPr>
              <a:buFont typeface="Wingdings" panose="05000000000000000000" pitchFamily="2" charset="2"/>
              <a:buChar char="§"/>
            </a:pPr>
            <a:r>
              <a:rPr lang="en-US" sz="2500" dirty="0"/>
              <a:t>Conduct comprehensive literature review</a:t>
            </a:r>
          </a:p>
          <a:p>
            <a:pPr>
              <a:buFont typeface="Wingdings" panose="05000000000000000000" pitchFamily="2" charset="2"/>
              <a:buChar char="§"/>
            </a:pPr>
            <a:r>
              <a:rPr lang="en-US" sz="2500" dirty="0"/>
              <a:t>Specify purpose of research</a:t>
            </a:r>
          </a:p>
          <a:p>
            <a:pPr>
              <a:buFont typeface="Wingdings" panose="05000000000000000000" pitchFamily="2" charset="2"/>
              <a:buChar char="§"/>
            </a:pPr>
            <a:r>
              <a:rPr lang="en-US" sz="2500" dirty="0"/>
              <a:t>Determine specific research questions</a:t>
            </a:r>
          </a:p>
          <a:p>
            <a:pPr>
              <a:buFont typeface="Wingdings" panose="05000000000000000000" pitchFamily="2" charset="2"/>
              <a:buChar char="§"/>
            </a:pPr>
            <a:r>
              <a:rPr lang="en-US" sz="2500" dirty="0"/>
              <a:t>Specify conceptual framework/hypotheses</a:t>
            </a:r>
          </a:p>
          <a:p>
            <a:pPr>
              <a:buFont typeface="Wingdings" panose="05000000000000000000" pitchFamily="2" charset="2"/>
              <a:buChar char="§"/>
            </a:pPr>
            <a:r>
              <a:rPr lang="en-US" sz="2500" dirty="0"/>
              <a:t>Choose data collection methodology</a:t>
            </a:r>
          </a:p>
        </p:txBody>
      </p:sp>
      <p:sp>
        <p:nvSpPr>
          <p:cNvPr id="4" name="Date Placeholder 3">
            <a:extLst>
              <a:ext uri="{FF2B5EF4-FFF2-40B4-BE49-F238E27FC236}">
                <a16:creationId xmlns:a16="http://schemas.microsoft.com/office/drawing/2014/main" id="{1F461BC2-4BC0-60A3-C036-DE10FA212279}"/>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A8288896-6109-0654-1954-E8D6955DA6D0}"/>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D0AA1292-15F9-1A54-988C-6FF7CD98A5A2}"/>
              </a:ext>
            </a:extLst>
          </p:cNvPr>
          <p:cNvSpPr>
            <a:spLocks noGrp="1"/>
          </p:cNvSpPr>
          <p:nvPr>
            <p:ph type="sldNum" sz="quarter" idx="12"/>
          </p:nvPr>
        </p:nvSpPr>
        <p:spPr/>
        <p:txBody>
          <a:bodyPr/>
          <a:lstStyle/>
          <a:p>
            <a:fld id="{3044608B-638C-4877-9F58-B36F0D0CCEEA}" type="slidenum">
              <a:rPr lang="en-IN" smtClean="0"/>
              <a:t>16</a:t>
            </a:fld>
            <a:endParaRPr lang="en-IN"/>
          </a:p>
        </p:txBody>
      </p:sp>
    </p:spTree>
    <p:extLst>
      <p:ext uri="{BB962C8B-B14F-4D97-AF65-F5344CB8AC3E}">
        <p14:creationId xmlns:p14="http://schemas.microsoft.com/office/powerpoint/2010/main" val="30491975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BA46C-26BD-B7E2-080D-F0FE2E559972}"/>
              </a:ext>
            </a:extLst>
          </p:cNvPr>
          <p:cNvSpPr>
            <a:spLocks noGrp="1"/>
          </p:cNvSpPr>
          <p:nvPr>
            <p:ph type="title"/>
          </p:nvPr>
        </p:nvSpPr>
        <p:spPr/>
        <p:txBody>
          <a:bodyPr/>
          <a:lstStyle/>
          <a:p>
            <a:pPr algn="ctr"/>
            <a:r>
              <a:rPr lang="en-IN" dirty="0">
                <a:solidFill>
                  <a:srgbClr val="0000FF"/>
                </a:solidFill>
              </a:rPr>
              <a:t>Research (Steps)</a:t>
            </a:r>
            <a:endParaRPr lang="en-IN" dirty="0"/>
          </a:p>
        </p:txBody>
      </p:sp>
      <p:sp>
        <p:nvSpPr>
          <p:cNvPr id="3" name="Content Placeholder 2">
            <a:extLst>
              <a:ext uri="{FF2B5EF4-FFF2-40B4-BE49-F238E27FC236}">
                <a16:creationId xmlns:a16="http://schemas.microsoft.com/office/drawing/2014/main" id="{44DE528A-9A21-8B39-CBC4-BA3A13E739E7}"/>
              </a:ext>
            </a:extLst>
          </p:cNvPr>
          <p:cNvSpPr>
            <a:spLocks noGrp="1"/>
          </p:cNvSpPr>
          <p:nvPr>
            <p:ph idx="1"/>
          </p:nvPr>
        </p:nvSpPr>
        <p:spPr/>
        <p:txBody>
          <a:bodyPr>
            <a:normAutofit/>
          </a:bodyPr>
          <a:lstStyle/>
          <a:p>
            <a:pPr>
              <a:lnSpc>
                <a:spcPct val="100000"/>
              </a:lnSpc>
              <a:spcBef>
                <a:spcPts val="500"/>
              </a:spcBef>
              <a:buFont typeface="Wingdings" panose="05000000000000000000" pitchFamily="2" charset="2"/>
              <a:buChar char="§"/>
            </a:pPr>
            <a:r>
              <a:rPr lang="en-US" sz="3500" dirty="0"/>
              <a:t>Collect Data </a:t>
            </a:r>
          </a:p>
          <a:p>
            <a:pPr>
              <a:lnSpc>
                <a:spcPct val="100000"/>
              </a:lnSpc>
              <a:spcBef>
                <a:spcPts val="500"/>
              </a:spcBef>
              <a:buFont typeface="Wingdings" panose="05000000000000000000" pitchFamily="2" charset="2"/>
              <a:buChar char="§"/>
            </a:pPr>
            <a:r>
              <a:rPr lang="en-US" sz="3500" dirty="0"/>
              <a:t>Verify Data</a:t>
            </a:r>
          </a:p>
          <a:p>
            <a:pPr>
              <a:lnSpc>
                <a:spcPct val="100000"/>
              </a:lnSpc>
              <a:spcBef>
                <a:spcPts val="500"/>
              </a:spcBef>
              <a:buFont typeface="Wingdings" panose="05000000000000000000" pitchFamily="2" charset="2"/>
              <a:buChar char="§"/>
            </a:pPr>
            <a:r>
              <a:rPr lang="en-US" sz="3500" dirty="0"/>
              <a:t>Analyze and interpret output</a:t>
            </a:r>
          </a:p>
          <a:p>
            <a:pPr>
              <a:lnSpc>
                <a:spcPct val="100000"/>
              </a:lnSpc>
              <a:spcBef>
                <a:spcPts val="500"/>
              </a:spcBef>
              <a:buFont typeface="Wingdings" panose="05000000000000000000" pitchFamily="2" charset="2"/>
              <a:buChar char="§"/>
            </a:pPr>
            <a:r>
              <a:rPr lang="en-US" sz="3500" dirty="0"/>
              <a:t>Evaluate and report</a:t>
            </a:r>
          </a:p>
          <a:p>
            <a:pPr>
              <a:lnSpc>
                <a:spcPct val="100000"/>
              </a:lnSpc>
              <a:spcBef>
                <a:spcPts val="500"/>
              </a:spcBef>
              <a:buFont typeface="Wingdings" panose="05000000000000000000" pitchFamily="2" charset="2"/>
              <a:buChar char="§"/>
            </a:pPr>
            <a:r>
              <a:rPr lang="en-US" sz="3500" dirty="0"/>
              <a:t>Communicate research findings</a:t>
            </a:r>
            <a:endParaRPr lang="en-IN" sz="3500" dirty="0"/>
          </a:p>
        </p:txBody>
      </p:sp>
      <p:sp>
        <p:nvSpPr>
          <p:cNvPr id="4" name="Date Placeholder 3">
            <a:extLst>
              <a:ext uri="{FF2B5EF4-FFF2-40B4-BE49-F238E27FC236}">
                <a16:creationId xmlns:a16="http://schemas.microsoft.com/office/drawing/2014/main" id="{1F461BC2-4BC0-60A3-C036-DE10FA212279}"/>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A8288896-6109-0654-1954-E8D6955DA6D0}"/>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D0AA1292-15F9-1A54-988C-6FF7CD98A5A2}"/>
              </a:ext>
            </a:extLst>
          </p:cNvPr>
          <p:cNvSpPr>
            <a:spLocks noGrp="1"/>
          </p:cNvSpPr>
          <p:nvPr>
            <p:ph type="sldNum" sz="quarter" idx="12"/>
          </p:nvPr>
        </p:nvSpPr>
        <p:spPr/>
        <p:txBody>
          <a:bodyPr/>
          <a:lstStyle/>
          <a:p>
            <a:fld id="{3044608B-638C-4877-9F58-B36F0D0CCEEA}" type="slidenum">
              <a:rPr lang="en-IN" smtClean="0"/>
              <a:t>17</a:t>
            </a:fld>
            <a:endParaRPr lang="en-IN"/>
          </a:p>
        </p:txBody>
      </p:sp>
    </p:spTree>
    <p:extLst>
      <p:ext uri="{BB962C8B-B14F-4D97-AF65-F5344CB8AC3E}">
        <p14:creationId xmlns:p14="http://schemas.microsoft.com/office/powerpoint/2010/main" val="28283447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90C1A-AC45-1038-7690-0B609EEC8ED6}"/>
              </a:ext>
            </a:extLst>
          </p:cNvPr>
          <p:cNvSpPr>
            <a:spLocks noGrp="1"/>
          </p:cNvSpPr>
          <p:nvPr>
            <p:ph type="title"/>
          </p:nvPr>
        </p:nvSpPr>
        <p:spPr/>
        <p:txBody>
          <a:bodyPr/>
          <a:lstStyle/>
          <a:p>
            <a:pPr algn="ctr"/>
            <a:r>
              <a:rPr lang="en-IN" dirty="0">
                <a:solidFill>
                  <a:srgbClr val="0000FF"/>
                </a:solidFill>
              </a:rPr>
              <a:t>Research (General outline/flow/cycle)</a:t>
            </a:r>
            <a:endParaRPr lang="en-IN" dirty="0"/>
          </a:p>
        </p:txBody>
      </p:sp>
      <p:sp>
        <p:nvSpPr>
          <p:cNvPr id="3" name="Content Placeholder 2">
            <a:extLst>
              <a:ext uri="{FF2B5EF4-FFF2-40B4-BE49-F238E27FC236}">
                <a16:creationId xmlns:a16="http://schemas.microsoft.com/office/drawing/2014/main" id="{AAD13F01-F53D-A6E3-4848-2F2A6D93A1A1}"/>
              </a:ext>
            </a:extLst>
          </p:cNvPr>
          <p:cNvSpPr>
            <a:spLocks noGrp="1"/>
          </p:cNvSpPr>
          <p:nvPr>
            <p:ph idx="1"/>
          </p:nvPr>
        </p:nvSpPr>
        <p:spPr>
          <a:xfrm>
            <a:off x="970384" y="2015732"/>
            <a:ext cx="10310325" cy="4037749"/>
          </a:xfrm>
        </p:spPr>
        <p:txBody>
          <a:bodyPr/>
          <a:lstStyle/>
          <a:p>
            <a:endParaRPr lang="en-IN" dirty="0"/>
          </a:p>
        </p:txBody>
      </p:sp>
      <p:sp>
        <p:nvSpPr>
          <p:cNvPr id="4" name="Date Placeholder 3">
            <a:extLst>
              <a:ext uri="{FF2B5EF4-FFF2-40B4-BE49-F238E27FC236}">
                <a16:creationId xmlns:a16="http://schemas.microsoft.com/office/drawing/2014/main" id="{8989BA52-E543-CB2C-F64D-B4E0DB7D05A9}"/>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7B1A85A7-47D0-0FED-DE0E-65FB15CE409E}"/>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0DEE9549-6D51-8B41-DCC0-A95952BBCF45}"/>
              </a:ext>
            </a:extLst>
          </p:cNvPr>
          <p:cNvSpPr>
            <a:spLocks noGrp="1"/>
          </p:cNvSpPr>
          <p:nvPr>
            <p:ph type="sldNum" sz="quarter" idx="12"/>
          </p:nvPr>
        </p:nvSpPr>
        <p:spPr/>
        <p:txBody>
          <a:bodyPr/>
          <a:lstStyle/>
          <a:p>
            <a:fld id="{3044608B-638C-4877-9F58-B36F0D0CCEEA}" type="slidenum">
              <a:rPr lang="en-IN" smtClean="0"/>
              <a:t>18</a:t>
            </a:fld>
            <a:endParaRPr lang="en-IN"/>
          </a:p>
        </p:txBody>
      </p:sp>
      <p:sp>
        <p:nvSpPr>
          <p:cNvPr id="7" name="Oval 6">
            <a:extLst>
              <a:ext uri="{FF2B5EF4-FFF2-40B4-BE49-F238E27FC236}">
                <a16:creationId xmlns:a16="http://schemas.microsoft.com/office/drawing/2014/main" id="{17B33048-E761-3C9A-ED89-769CFE9F70C8}"/>
              </a:ext>
            </a:extLst>
          </p:cNvPr>
          <p:cNvSpPr/>
          <p:nvPr/>
        </p:nvSpPr>
        <p:spPr>
          <a:xfrm>
            <a:off x="5205414" y="1870075"/>
            <a:ext cx="1838324" cy="1795463"/>
          </a:xfrm>
          <a:prstGeom prst="ellipse">
            <a:avLst/>
          </a:prstGeom>
          <a:solidFill>
            <a:srgbClr val="66FFFF"/>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rgbClr val="FF0000"/>
                </a:solidFill>
              </a:rPr>
              <a:t>Identify</a:t>
            </a:r>
            <a:r>
              <a:rPr lang="en-IN" dirty="0">
                <a:solidFill>
                  <a:schemeClr val="tx1"/>
                </a:solidFill>
              </a:rPr>
              <a:t> Research Idea</a:t>
            </a:r>
          </a:p>
        </p:txBody>
      </p:sp>
      <p:sp>
        <p:nvSpPr>
          <p:cNvPr id="9" name="Oval 8">
            <a:extLst>
              <a:ext uri="{FF2B5EF4-FFF2-40B4-BE49-F238E27FC236}">
                <a16:creationId xmlns:a16="http://schemas.microsoft.com/office/drawing/2014/main" id="{EAD1B0CF-C6F8-27BC-BE81-ED2A9D3824AE}"/>
              </a:ext>
            </a:extLst>
          </p:cNvPr>
          <p:cNvSpPr/>
          <p:nvPr/>
        </p:nvSpPr>
        <p:spPr>
          <a:xfrm>
            <a:off x="9248740" y="1927180"/>
            <a:ext cx="1838324" cy="1795463"/>
          </a:xfrm>
          <a:prstGeom prst="ellipse">
            <a:avLst/>
          </a:prstGeom>
          <a:solidFill>
            <a:srgbClr val="0EEFF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rgbClr val="FF0000"/>
                </a:solidFill>
              </a:rPr>
              <a:t>Design</a:t>
            </a:r>
            <a:r>
              <a:rPr lang="en-IN" dirty="0">
                <a:solidFill>
                  <a:schemeClr val="tx1"/>
                </a:solidFill>
              </a:rPr>
              <a:t> Research Topic</a:t>
            </a:r>
          </a:p>
        </p:txBody>
      </p:sp>
      <p:sp>
        <p:nvSpPr>
          <p:cNvPr id="10" name="Oval 9">
            <a:extLst>
              <a:ext uri="{FF2B5EF4-FFF2-40B4-BE49-F238E27FC236}">
                <a16:creationId xmlns:a16="http://schemas.microsoft.com/office/drawing/2014/main" id="{254AACEA-BA69-40B7-2A8E-CC6492BCC242}"/>
              </a:ext>
            </a:extLst>
          </p:cNvPr>
          <p:cNvSpPr/>
          <p:nvPr/>
        </p:nvSpPr>
        <p:spPr>
          <a:xfrm>
            <a:off x="3038456" y="4003278"/>
            <a:ext cx="1952630" cy="1869679"/>
          </a:xfrm>
          <a:prstGeom prst="ellipse">
            <a:avLst/>
          </a:prstGeom>
          <a:solidFill>
            <a:srgbClr val="0EEFF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err="1">
                <a:solidFill>
                  <a:srgbClr val="FF0000"/>
                </a:solidFill>
              </a:rPr>
              <a:t>Analyze</a:t>
            </a:r>
            <a:r>
              <a:rPr lang="en-IN" dirty="0">
                <a:solidFill>
                  <a:schemeClr val="tx1"/>
                </a:solidFill>
              </a:rPr>
              <a:t> Research Results</a:t>
            </a:r>
          </a:p>
        </p:txBody>
      </p:sp>
      <p:sp>
        <p:nvSpPr>
          <p:cNvPr id="11" name="Oval 10">
            <a:extLst>
              <a:ext uri="{FF2B5EF4-FFF2-40B4-BE49-F238E27FC236}">
                <a16:creationId xmlns:a16="http://schemas.microsoft.com/office/drawing/2014/main" id="{C62E4CD7-6B31-1721-67B0-2CEE4948144C}"/>
              </a:ext>
            </a:extLst>
          </p:cNvPr>
          <p:cNvSpPr/>
          <p:nvPr/>
        </p:nvSpPr>
        <p:spPr>
          <a:xfrm>
            <a:off x="7177085" y="4061133"/>
            <a:ext cx="1952630" cy="1875236"/>
          </a:xfrm>
          <a:prstGeom prst="ellipse">
            <a:avLst/>
          </a:prstGeom>
          <a:solidFill>
            <a:srgbClr val="0EEFF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rgbClr val="FF0000"/>
                </a:solidFill>
              </a:rPr>
              <a:t>Conduct</a:t>
            </a:r>
            <a:r>
              <a:rPr lang="en-IN" dirty="0">
                <a:solidFill>
                  <a:schemeClr val="tx1"/>
                </a:solidFill>
              </a:rPr>
              <a:t> Rigorous Research</a:t>
            </a:r>
          </a:p>
        </p:txBody>
      </p:sp>
      <p:sp>
        <p:nvSpPr>
          <p:cNvPr id="12" name="Oval 11">
            <a:extLst>
              <a:ext uri="{FF2B5EF4-FFF2-40B4-BE49-F238E27FC236}">
                <a16:creationId xmlns:a16="http://schemas.microsoft.com/office/drawing/2014/main" id="{00A481D7-6830-746C-6855-5FBC163B4C81}"/>
              </a:ext>
            </a:extLst>
          </p:cNvPr>
          <p:cNvSpPr/>
          <p:nvPr/>
        </p:nvSpPr>
        <p:spPr>
          <a:xfrm>
            <a:off x="1047781" y="1870074"/>
            <a:ext cx="1952631" cy="1852569"/>
          </a:xfrm>
          <a:prstGeom prst="ellipse">
            <a:avLst/>
          </a:prstGeom>
          <a:solidFill>
            <a:srgbClr val="0EEFF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a:solidFill>
                  <a:srgbClr val="FF0000"/>
                </a:solidFill>
              </a:rPr>
              <a:t>Disseminate</a:t>
            </a:r>
          </a:p>
          <a:p>
            <a:pPr algn="ctr"/>
            <a:r>
              <a:rPr lang="en-IN" sz="1600" dirty="0">
                <a:solidFill>
                  <a:schemeClr val="tx1"/>
                </a:solidFill>
              </a:rPr>
              <a:t>Research Results and Finding</a:t>
            </a:r>
          </a:p>
        </p:txBody>
      </p:sp>
      <p:sp>
        <p:nvSpPr>
          <p:cNvPr id="47" name="Arrow: Right 46">
            <a:extLst>
              <a:ext uri="{FF2B5EF4-FFF2-40B4-BE49-F238E27FC236}">
                <a16:creationId xmlns:a16="http://schemas.microsoft.com/office/drawing/2014/main" id="{DC161711-6C0B-4A13-E749-ED2A38891546}"/>
              </a:ext>
            </a:extLst>
          </p:cNvPr>
          <p:cNvSpPr/>
          <p:nvPr/>
        </p:nvSpPr>
        <p:spPr>
          <a:xfrm>
            <a:off x="3000412" y="2460923"/>
            <a:ext cx="2205002" cy="613766"/>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9" name="Arrow: Right 48">
            <a:extLst>
              <a:ext uri="{FF2B5EF4-FFF2-40B4-BE49-F238E27FC236}">
                <a16:creationId xmlns:a16="http://schemas.microsoft.com/office/drawing/2014/main" id="{5D306FB4-29B8-5DB4-9D10-B4D2D89D24A6}"/>
              </a:ext>
            </a:extLst>
          </p:cNvPr>
          <p:cNvSpPr/>
          <p:nvPr/>
        </p:nvSpPr>
        <p:spPr>
          <a:xfrm>
            <a:off x="7043738" y="2460923"/>
            <a:ext cx="2205002" cy="613766"/>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0" name="Arrow: Right 49">
            <a:extLst>
              <a:ext uri="{FF2B5EF4-FFF2-40B4-BE49-F238E27FC236}">
                <a16:creationId xmlns:a16="http://schemas.microsoft.com/office/drawing/2014/main" id="{B7E62162-8BEE-86F3-E59A-9EA09E8A97EC}"/>
              </a:ext>
            </a:extLst>
          </p:cNvPr>
          <p:cNvSpPr/>
          <p:nvPr/>
        </p:nvSpPr>
        <p:spPr>
          <a:xfrm flipH="1">
            <a:off x="4929169" y="4691868"/>
            <a:ext cx="2247916" cy="613766"/>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1" name="Arrow: Right 50">
            <a:extLst>
              <a:ext uri="{FF2B5EF4-FFF2-40B4-BE49-F238E27FC236}">
                <a16:creationId xmlns:a16="http://schemas.microsoft.com/office/drawing/2014/main" id="{60A477BE-4114-28C7-803A-9E4AA4EC92DD}"/>
              </a:ext>
            </a:extLst>
          </p:cNvPr>
          <p:cNvSpPr/>
          <p:nvPr/>
        </p:nvSpPr>
        <p:spPr>
          <a:xfrm rot="3164856" flipH="1">
            <a:off x="2413431" y="3604582"/>
            <a:ext cx="1077885" cy="613766"/>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2" name="Arrow: Right 51">
            <a:extLst>
              <a:ext uri="{FF2B5EF4-FFF2-40B4-BE49-F238E27FC236}">
                <a16:creationId xmlns:a16="http://schemas.microsoft.com/office/drawing/2014/main" id="{AC74BCF6-CFC5-9B50-F78F-03BD5C6DA17A}"/>
              </a:ext>
            </a:extLst>
          </p:cNvPr>
          <p:cNvSpPr/>
          <p:nvPr/>
        </p:nvSpPr>
        <p:spPr>
          <a:xfrm rot="18959428" flipH="1">
            <a:off x="8643424" y="3641950"/>
            <a:ext cx="1113730" cy="613766"/>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2130338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02692-4B8C-EB20-04F9-DB0293AA9976}"/>
              </a:ext>
            </a:extLst>
          </p:cNvPr>
          <p:cNvSpPr>
            <a:spLocks noGrp="1"/>
          </p:cNvSpPr>
          <p:nvPr>
            <p:ph type="title"/>
          </p:nvPr>
        </p:nvSpPr>
        <p:spPr/>
        <p:txBody>
          <a:bodyPr/>
          <a:lstStyle/>
          <a:p>
            <a:pPr algn="ctr"/>
            <a:r>
              <a:rPr lang="en-IN" dirty="0">
                <a:solidFill>
                  <a:srgbClr val="0000FF"/>
                </a:solidFill>
              </a:rPr>
              <a:t>Research (What it should imbibe)</a:t>
            </a:r>
            <a:endParaRPr lang="en-IN" dirty="0"/>
          </a:p>
        </p:txBody>
      </p:sp>
      <p:sp>
        <p:nvSpPr>
          <p:cNvPr id="3" name="Content Placeholder 2">
            <a:extLst>
              <a:ext uri="{FF2B5EF4-FFF2-40B4-BE49-F238E27FC236}">
                <a16:creationId xmlns:a16="http://schemas.microsoft.com/office/drawing/2014/main" id="{A053C21B-072F-F593-3301-84E0F7F42C70}"/>
              </a:ext>
            </a:extLst>
          </p:cNvPr>
          <p:cNvSpPr>
            <a:spLocks noGrp="1"/>
          </p:cNvSpPr>
          <p:nvPr>
            <p:ph idx="1"/>
          </p:nvPr>
        </p:nvSpPr>
        <p:spPr/>
        <p:txBody>
          <a:bodyPr>
            <a:normAutofit/>
          </a:bodyPr>
          <a:lstStyle/>
          <a:p>
            <a:pPr algn="just">
              <a:lnSpc>
                <a:spcPct val="100000"/>
              </a:lnSpc>
              <a:spcBef>
                <a:spcPts val="500"/>
              </a:spcBef>
              <a:buFont typeface="Wingdings" panose="05000000000000000000" pitchFamily="2" charset="2"/>
              <a:buChar char="§"/>
            </a:pPr>
            <a:r>
              <a:rPr lang="en-US" sz="4000" dirty="0"/>
              <a:t>Sense of time (appointments, deadlines, etc.)</a:t>
            </a:r>
          </a:p>
          <a:p>
            <a:pPr algn="just">
              <a:lnSpc>
                <a:spcPct val="100000"/>
              </a:lnSpc>
              <a:spcBef>
                <a:spcPts val="500"/>
              </a:spcBef>
              <a:buFont typeface="Wingdings" panose="05000000000000000000" pitchFamily="2" charset="2"/>
              <a:buChar char="§"/>
            </a:pPr>
            <a:r>
              <a:rPr lang="en-US" sz="4000" dirty="0"/>
              <a:t>Truthfulness</a:t>
            </a:r>
          </a:p>
          <a:p>
            <a:pPr algn="just">
              <a:lnSpc>
                <a:spcPct val="100000"/>
              </a:lnSpc>
              <a:spcBef>
                <a:spcPts val="500"/>
              </a:spcBef>
              <a:buFont typeface="Wingdings" panose="05000000000000000000" pitchFamily="2" charset="2"/>
              <a:buChar char="§"/>
            </a:pPr>
            <a:r>
              <a:rPr lang="en-US" sz="4000" dirty="0"/>
              <a:t>Responsibility</a:t>
            </a:r>
          </a:p>
          <a:p>
            <a:pPr algn="just">
              <a:lnSpc>
                <a:spcPct val="100000"/>
              </a:lnSpc>
              <a:spcBef>
                <a:spcPts val="500"/>
              </a:spcBef>
              <a:buFont typeface="Wingdings" panose="05000000000000000000" pitchFamily="2" charset="2"/>
              <a:buChar char="§"/>
            </a:pPr>
            <a:r>
              <a:rPr lang="en-US" sz="4000" dirty="0"/>
              <a:t>Honesty</a:t>
            </a:r>
          </a:p>
        </p:txBody>
      </p:sp>
      <p:sp>
        <p:nvSpPr>
          <p:cNvPr id="4" name="Date Placeholder 3">
            <a:extLst>
              <a:ext uri="{FF2B5EF4-FFF2-40B4-BE49-F238E27FC236}">
                <a16:creationId xmlns:a16="http://schemas.microsoft.com/office/drawing/2014/main" id="{C040C5CA-B113-C997-1A51-BE1CB982C235}"/>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5028EE56-9F5A-1DBF-824F-DC659929F91F}"/>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717308E7-A69A-FF71-337B-DA98CD744B47}"/>
              </a:ext>
            </a:extLst>
          </p:cNvPr>
          <p:cNvSpPr>
            <a:spLocks noGrp="1"/>
          </p:cNvSpPr>
          <p:nvPr>
            <p:ph type="sldNum" sz="quarter" idx="12"/>
          </p:nvPr>
        </p:nvSpPr>
        <p:spPr/>
        <p:txBody>
          <a:bodyPr/>
          <a:lstStyle/>
          <a:p>
            <a:fld id="{3044608B-638C-4877-9F58-B36F0D0CCEEA}" type="slidenum">
              <a:rPr lang="en-IN" smtClean="0"/>
              <a:t>19</a:t>
            </a:fld>
            <a:endParaRPr lang="en-IN"/>
          </a:p>
        </p:txBody>
      </p:sp>
    </p:spTree>
    <p:extLst>
      <p:ext uri="{BB962C8B-B14F-4D97-AF65-F5344CB8AC3E}">
        <p14:creationId xmlns:p14="http://schemas.microsoft.com/office/powerpoint/2010/main" val="4170986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A6295-A0D3-28DB-7A6D-967952ADEBE4}"/>
              </a:ext>
            </a:extLst>
          </p:cNvPr>
          <p:cNvSpPr>
            <a:spLocks noGrp="1"/>
          </p:cNvSpPr>
          <p:nvPr>
            <p:ph type="title"/>
          </p:nvPr>
        </p:nvSpPr>
        <p:spPr/>
        <p:txBody>
          <a:bodyPr/>
          <a:lstStyle/>
          <a:p>
            <a:pPr algn="ctr"/>
            <a:r>
              <a:rPr lang="en-IN" dirty="0">
                <a:solidFill>
                  <a:srgbClr val="0000FF"/>
                </a:solidFill>
              </a:rPr>
              <a:t>Abstract</a:t>
            </a:r>
          </a:p>
        </p:txBody>
      </p:sp>
      <p:sp>
        <p:nvSpPr>
          <p:cNvPr id="3" name="Content Placeholder 2">
            <a:extLst>
              <a:ext uri="{FF2B5EF4-FFF2-40B4-BE49-F238E27FC236}">
                <a16:creationId xmlns:a16="http://schemas.microsoft.com/office/drawing/2014/main" id="{53882665-2684-C37A-5408-C75B0D3A54C1}"/>
              </a:ext>
            </a:extLst>
          </p:cNvPr>
          <p:cNvSpPr>
            <a:spLocks noGrp="1"/>
          </p:cNvSpPr>
          <p:nvPr>
            <p:ph idx="1"/>
          </p:nvPr>
        </p:nvSpPr>
        <p:spPr/>
        <p:txBody>
          <a:bodyPr>
            <a:noAutofit/>
          </a:bodyPr>
          <a:lstStyle/>
          <a:p>
            <a:pPr marL="0" indent="0" algn="just">
              <a:lnSpc>
                <a:spcPct val="100000"/>
              </a:lnSpc>
              <a:spcBef>
                <a:spcPts val="500"/>
              </a:spcBef>
              <a:buNone/>
            </a:pPr>
            <a:r>
              <a:rPr lang="en-US" sz="1800" i="1" dirty="0">
                <a:solidFill>
                  <a:srgbClr val="0000FF"/>
                </a:solidFill>
              </a:rPr>
              <a:t>Academic Research</a:t>
            </a:r>
            <a:r>
              <a:rPr lang="en-US" sz="1800" dirty="0"/>
              <a:t> is the process of systematic investigation of an idea with the intention of deciphering a hypothesis so that it facilitates the progress of the body of knowledge in the respective field of work. To disseminate the idea of academic work, one needs to showcase the output through various outlets namely,  experimentation, working papers, monographs, master/doctoral theses, case studies, technical papers, review papers, survey papers, reports, books, book chapters, seminars, colloquium, conference proceedings, etc. All of these can be termed as </a:t>
            </a:r>
            <a:r>
              <a:rPr lang="en-US" sz="1800" i="1" dirty="0">
                <a:solidFill>
                  <a:srgbClr val="0000FF"/>
                </a:solidFill>
              </a:rPr>
              <a:t>academic publications</a:t>
            </a:r>
            <a:r>
              <a:rPr lang="en-US" sz="1800" dirty="0"/>
              <a:t> which generally contain original research results or reviews existing results, and are usually peer reviewed. Publications in fields of sciences, social sciences, humanities are generally categorized with respect to audiences, reach, applicability, focus, funding, future scope, etc. On the other hand through </a:t>
            </a:r>
            <a:r>
              <a:rPr lang="en-US" sz="1800" i="1" dirty="0">
                <a:solidFill>
                  <a:srgbClr val="0000FF"/>
                </a:solidFill>
              </a:rPr>
              <a:t>teaching</a:t>
            </a:r>
            <a:r>
              <a:rPr lang="en-US" sz="1800" dirty="0"/>
              <a:t>, experienced researchers transmit expertise, instill curiosity, ignite passion amongst all students who are expected to carry on the lofty paths of knowledge creation for the future generation</a:t>
            </a:r>
          </a:p>
        </p:txBody>
      </p:sp>
      <p:sp>
        <p:nvSpPr>
          <p:cNvPr id="4" name="Date Placeholder 3">
            <a:extLst>
              <a:ext uri="{FF2B5EF4-FFF2-40B4-BE49-F238E27FC236}">
                <a16:creationId xmlns:a16="http://schemas.microsoft.com/office/drawing/2014/main" id="{9B6775E3-0FDD-B22B-2D38-0D7F8987A0DD}"/>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A921FF8A-502B-96CA-6061-25454AC96A82}"/>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FBE335BD-771C-F75C-14BF-54EA2FD3D239}"/>
              </a:ext>
            </a:extLst>
          </p:cNvPr>
          <p:cNvSpPr>
            <a:spLocks noGrp="1"/>
          </p:cNvSpPr>
          <p:nvPr>
            <p:ph type="sldNum" sz="quarter" idx="12"/>
          </p:nvPr>
        </p:nvSpPr>
        <p:spPr/>
        <p:txBody>
          <a:bodyPr/>
          <a:lstStyle/>
          <a:p>
            <a:fld id="{3044608B-638C-4877-9F58-B36F0D0CCEEA}" type="slidenum">
              <a:rPr lang="en-IN" smtClean="0"/>
              <a:t>2</a:t>
            </a:fld>
            <a:endParaRPr lang="en-IN"/>
          </a:p>
        </p:txBody>
      </p:sp>
    </p:spTree>
    <p:extLst>
      <p:ext uri="{BB962C8B-B14F-4D97-AF65-F5344CB8AC3E}">
        <p14:creationId xmlns:p14="http://schemas.microsoft.com/office/powerpoint/2010/main" val="30487764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02692-4B8C-EB20-04F9-DB0293AA9976}"/>
              </a:ext>
            </a:extLst>
          </p:cNvPr>
          <p:cNvSpPr>
            <a:spLocks noGrp="1"/>
          </p:cNvSpPr>
          <p:nvPr>
            <p:ph type="title"/>
          </p:nvPr>
        </p:nvSpPr>
        <p:spPr/>
        <p:txBody>
          <a:bodyPr/>
          <a:lstStyle/>
          <a:p>
            <a:pPr algn="ctr"/>
            <a:r>
              <a:rPr lang="en-IN" dirty="0">
                <a:solidFill>
                  <a:srgbClr val="0000FF"/>
                </a:solidFill>
              </a:rPr>
              <a:t>Research (What it should imbibe)</a:t>
            </a:r>
            <a:endParaRPr lang="en-IN" dirty="0"/>
          </a:p>
        </p:txBody>
      </p:sp>
      <p:sp>
        <p:nvSpPr>
          <p:cNvPr id="3" name="Content Placeholder 2">
            <a:extLst>
              <a:ext uri="{FF2B5EF4-FFF2-40B4-BE49-F238E27FC236}">
                <a16:creationId xmlns:a16="http://schemas.microsoft.com/office/drawing/2014/main" id="{A053C21B-072F-F593-3301-84E0F7F42C70}"/>
              </a:ext>
            </a:extLst>
          </p:cNvPr>
          <p:cNvSpPr>
            <a:spLocks noGrp="1"/>
          </p:cNvSpPr>
          <p:nvPr>
            <p:ph idx="1"/>
          </p:nvPr>
        </p:nvSpPr>
        <p:spPr/>
        <p:txBody>
          <a:bodyPr>
            <a:normAutofit/>
          </a:bodyPr>
          <a:lstStyle/>
          <a:p>
            <a:pPr algn="just">
              <a:lnSpc>
                <a:spcPct val="100000"/>
              </a:lnSpc>
              <a:spcBef>
                <a:spcPts val="500"/>
              </a:spcBef>
              <a:buFont typeface="Wingdings" panose="05000000000000000000" pitchFamily="2" charset="2"/>
              <a:buChar char="§"/>
            </a:pPr>
            <a:r>
              <a:rPr lang="en-US" sz="4000" dirty="0"/>
              <a:t>Integrity</a:t>
            </a:r>
          </a:p>
          <a:p>
            <a:pPr algn="just">
              <a:lnSpc>
                <a:spcPct val="100000"/>
              </a:lnSpc>
              <a:spcBef>
                <a:spcPts val="500"/>
              </a:spcBef>
              <a:buFont typeface="Wingdings" panose="05000000000000000000" pitchFamily="2" charset="2"/>
              <a:buChar char="§"/>
            </a:pPr>
            <a:r>
              <a:rPr lang="en-US" sz="4000" dirty="0"/>
              <a:t>Diligence</a:t>
            </a:r>
          </a:p>
          <a:p>
            <a:pPr algn="just">
              <a:lnSpc>
                <a:spcPct val="100000"/>
              </a:lnSpc>
              <a:spcBef>
                <a:spcPts val="500"/>
              </a:spcBef>
              <a:buFont typeface="Wingdings" panose="05000000000000000000" pitchFamily="2" charset="2"/>
              <a:buChar char="§"/>
            </a:pPr>
            <a:r>
              <a:rPr lang="en-US" sz="4000" dirty="0"/>
              <a:t>Scientific temperament</a:t>
            </a:r>
          </a:p>
          <a:p>
            <a:pPr algn="just">
              <a:lnSpc>
                <a:spcPct val="100000"/>
              </a:lnSpc>
              <a:spcBef>
                <a:spcPts val="500"/>
              </a:spcBef>
              <a:buFont typeface="Wingdings" panose="05000000000000000000" pitchFamily="2" charset="2"/>
              <a:buChar char="§"/>
            </a:pPr>
            <a:r>
              <a:rPr lang="en-US" sz="4000" dirty="0"/>
              <a:t>Curiosity to explore</a:t>
            </a:r>
          </a:p>
        </p:txBody>
      </p:sp>
      <p:sp>
        <p:nvSpPr>
          <p:cNvPr id="4" name="Date Placeholder 3">
            <a:extLst>
              <a:ext uri="{FF2B5EF4-FFF2-40B4-BE49-F238E27FC236}">
                <a16:creationId xmlns:a16="http://schemas.microsoft.com/office/drawing/2014/main" id="{C040C5CA-B113-C997-1A51-BE1CB982C235}"/>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5028EE56-9F5A-1DBF-824F-DC659929F91F}"/>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717308E7-A69A-FF71-337B-DA98CD744B47}"/>
              </a:ext>
            </a:extLst>
          </p:cNvPr>
          <p:cNvSpPr>
            <a:spLocks noGrp="1"/>
          </p:cNvSpPr>
          <p:nvPr>
            <p:ph type="sldNum" sz="quarter" idx="12"/>
          </p:nvPr>
        </p:nvSpPr>
        <p:spPr/>
        <p:txBody>
          <a:bodyPr/>
          <a:lstStyle/>
          <a:p>
            <a:fld id="{3044608B-638C-4877-9F58-B36F0D0CCEEA}" type="slidenum">
              <a:rPr lang="en-IN" smtClean="0"/>
              <a:t>20</a:t>
            </a:fld>
            <a:endParaRPr lang="en-IN"/>
          </a:p>
        </p:txBody>
      </p:sp>
    </p:spTree>
    <p:extLst>
      <p:ext uri="{BB962C8B-B14F-4D97-AF65-F5344CB8AC3E}">
        <p14:creationId xmlns:p14="http://schemas.microsoft.com/office/powerpoint/2010/main" val="23049342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A6295-A0D3-28DB-7A6D-967952ADEBE4}"/>
              </a:ext>
            </a:extLst>
          </p:cNvPr>
          <p:cNvSpPr>
            <a:spLocks noGrp="1"/>
          </p:cNvSpPr>
          <p:nvPr>
            <p:ph type="title"/>
          </p:nvPr>
        </p:nvSpPr>
        <p:spPr/>
        <p:txBody>
          <a:bodyPr/>
          <a:lstStyle/>
          <a:p>
            <a:pPr algn="ctr"/>
            <a:r>
              <a:rPr lang="en-IN" dirty="0">
                <a:solidFill>
                  <a:srgbClr val="0000FF"/>
                </a:solidFill>
              </a:rPr>
              <a:t>Research (Publication Houses)</a:t>
            </a:r>
            <a:endParaRPr lang="en-IN" dirty="0"/>
          </a:p>
        </p:txBody>
      </p:sp>
      <p:sp>
        <p:nvSpPr>
          <p:cNvPr id="3" name="Content Placeholder 2">
            <a:extLst>
              <a:ext uri="{FF2B5EF4-FFF2-40B4-BE49-F238E27FC236}">
                <a16:creationId xmlns:a16="http://schemas.microsoft.com/office/drawing/2014/main" id="{53882665-2684-C37A-5408-C75B0D3A54C1}"/>
              </a:ext>
            </a:extLst>
          </p:cNvPr>
          <p:cNvSpPr>
            <a:spLocks noGrp="1"/>
          </p:cNvSpPr>
          <p:nvPr>
            <p:ph idx="1"/>
          </p:nvPr>
        </p:nvSpPr>
        <p:spPr/>
        <p:txBody>
          <a:bodyPr>
            <a:normAutofit fontScale="92500" lnSpcReduction="20000"/>
          </a:bodyPr>
          <a:lstStyle/>
          <a:p>
            <a:pPr algn="just">
              <a:buFont typeface="Wingdings" panose="05000000000000000000" pitchFamily="2" charset="2"/>
              <a:buChar char="§"/>
            </a:pPr>
            <a:r>
              <a:rPr lang="en-US" dirty="0"/>
              <a:t>Blackwell Publishing: </a:t>
            </a:r>
            <a:r>
              <a:rPr lang="en-US" dirty="0">
                <a:hlinkClick r:id="rId2"/>
              </a:rPr>
              <a:t>http://www.blackwellpublishing.com/</a:t>
            </a:r>
            <a:endParaRPr lang="en-US" dirty="0"/>
          </a:p>
          <a:p>
            <a:pPr algn="just">
              <a:buFont typeface="Wingdings" panose="05000000000000000000" pitchFamily="2" charset="2"/>
              <a:buChar char="§"/>
            </a:pPr>
            <a:r>
              <a:rPr lang="en-US" dirty="0" err="1"/>
              <a:t>Ingenta</a:t>
            </a:r>
            <a:r>
              <a:rPr lang="en-US" dirty="0"/>
              <a:t> Publication: </a:t>
            </a:r>
            <a:r>
              <a:rPr lang="en-US" dirty="0">
                <a:hlinkClick r:id="rId3"/>
              </a:rPr>
              <a:t>http://www.ingentaconnect.com/</a:t>
            </a:r>
            <a:endParaRPr lang="en-US" dirty="0"/>
          </a:p>
          <a:p>
            <a:pPr algn="just">
              <a:buFont typeface="Wingdings" panose="05000000000000000000" pitchFamily="2" charset="2"/>
              <a:buChar char="§"/>
            </a:pPr>
            <a:r>
              <a:rPr lang="en-US" dirty="0"/>
              <a:t>Elsevier Publication: </a:t>
            </a:r>
            <a:r>
              <a:rPr lang="en-US" dirty="0">
                <a:hlinkClick r:id="rId4"/>
              </a:rPr>
              <a:t>http://www.elsevier.com</a:t>
            </a:r>
            <a:endParaRPr lang="en-US" dirty="0"/>
          </a:p>
          <a:p>
            <a:pPr algn="just">
              <a:buFont typeface="Wingdings" panose="05000000000000000000" pitchFamily="2" charset="2"/>
              <a:buChar char="§"/>
            </a:pPr>
            <a:r>
              <a:rPr lang="en-US" dirty="0"/>
              <a:t>Science direct: </a:t>
            </a:r>
            <a:r>
              <a:rPr lang="en-US" dirty="0">
                <a:hlinkClick r:id="rId5"/>
              </a:rPr>
              <a:t>http://www.sciencedirect.com/</a:t>
            </a:r>
            <a:endParaRPr lang="en-US" dirty="0"/>
          </a:p>
          <a:p>
            <a:pPr algn="just">
              <a:buFont typeface="Wingdings" panose="05000000000000000000" pitchFamily="2" charset="2"/>
              <a:buChar char="§"/>
            </a:pPr>
            <a:r>
              <a:rPr lang="en-US" dirty="0"/>
              <a:t>ACM portal: </a:t>
            </a:r>
            <a:r>
              <a:rPr lang="en-US" dirty="0">
                <a:hlinkClick r:id="rId6"/>
              </a:rPr>
              <a:t>http://dl.acm.org/</a:t>
            </a:r>
            <a:endParaRPr lang="en-US" dirty="0"/>
          </a:p>
          <a:p>
            <a:pPr algn="just">
              <a:buFont typeface="Wingdings" panose="05000000000000000000" pitchFamily="2" charset="2"/>
              <a:buChar char="§"/>
            </a:pPr>
            <a:r>
              <a:rPr lang="it-IT" dirty="0"/>
              <a:t>Scopus: </a:t>
            </a:r>
            <a:r>
              <a:rPr lang="it-IT" dirty="0">
                <a:hlinkClick r:id="rId7"/>
              </a:rPr>
              <a:t>http://www.scopus.com/home.url</a:t>
            </a:r>
            <a:endParaRPr lang="en-US" dirty="0"/>
          </a:p>
          <a:p>
            <a:pPr algn="just">
              <a:buFont typeface="Wingdings" panose="05000000000000000000" pitchFamily="2" charset="2"/>
              <a:buChar char="§"/>
            </a:pPr>
            <a:r>
              <a:rPr lang="nl-NL" dirty="0"/>
              <a:t>IEEE: </a:t>
            </a:r>
            <a:r>
              <a:rPr lang="nl-NL" dirty="0">
                <a:hlinkClick r:id="rId8"/>
              </a:rPr>
              <a:t>http://ieeexplore.ieee.org</a:t>
            </a:r>
            <a:endParaRPr lang="nl-NL" dirty="0"/>
          </a:p>
          <a:p>
            <a:pPr algn="just">
              <a:buFont typeface="Wingdings" panose="05000000000000000000" pitchFamily="2" charset="2"/>
              <a:buChar char="§"/>
            </a:pPr>
            <a:r>
              <a:rPr lang="en-US" dirty="0"/>
              <a:t>Taylor and Francis Publication: </a:t>
            </a:r>
            <a:r>
              <a:rPr lang="en-US" dirty="0">
                <a:hlinkClick r:id="rId9"/>
              </a:rPr>
              <a:t>http://www.taylorandfrancis.com/</a:t>
            </a:r>
            <a:endParaRPr lang="en-US" dirty="0"/>
          </a:p>
        </p:txBody>
      </p:sp>
      <p:sp>
        <p:nvSpPr>
          <p:cNvPr id="4" name="Date Placeholder 3">
            <a:extLst>
              <a:ext uri="{FF2B5EF4-FFF2-40B4-BE49-F238E27FC236}">
                <a16:creationId xmlns:a16="http://schemas.microsoft.com/office/drawing/2014/main" id="{F830205A-3BC0-ECEA-6CD4-3B3F92D0926A}"/>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8B944E77-A4F5-5009-A97F-51193E64BCBF}"/>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AF5C8EA6-45AA-398C-50D8-3A3897D60493}"/>
              </a:ext>
            </a:extLst>
          </p:cNvPr>
          <p:cNvSpPr>
            <a:spLocks noGrp="1"/>
          </p:cNvSpPr>
          <p:nvPr>
            <p:ph type="sldNum" sz="quarter" idx="12"/>
          </p:nvPr>
        </p:nvSpPr>
        <p:spPr/>
        <p:txBody>
          <a:bodyPr/>
          <a:lstStyle/>
          <a:p>
            <a:fld id="{3044608B-638C-4877-9F58-B36F0D0CCEEA}" type="slidenum">
              <a:rPr lang="en-IN" smtClean="0"/>
              <a:t>21</a:t>
            </a:fld>
            <a:endParaRPr lang="en-IN"/>
          </a:p>
        </p:txBody>
      </p:sp>
    </p:spTree>
    <p:extLst>
      <p:ext uri="{BB962C8B-B14F-4D97-AF65-F5344CB8AC3E}">
        <p14:creationId xmlns:p14="http://schemas.microsoft.com/office/powerpoint/2010/main" val="2639992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A6295-A0D3-28DB-7A6D-967952ADEBE4}"/>
              </a:ext>
            </a:extLst>
          </p:cNvPr>
          <p:cNvSpPr>
            <a:spLocks noGrp="1"/>
          </p:cNvSpPr>
          <p:nvPr>
            <p:ph type="title"/>
          </p:nvPr>
        </p:nvSpPr>
        <p:spPr/>
        <p:txBody>
          <a:bodyPr/>
          <a:lstStyle/>
          <a:p>
            <a:pPr algn="ctr"/>
            <a:r>
              <a:rPr lang="en-IN" dirty="0">
                <a:solidFill>
                  <a:srgbClr val="0000FF"/>
                </a:solidFill>
              </a:rPr>
              <a:t>Research (Publication Houses)</a:t>
            </a:r>
            <a:endParaRPr lang="en-IN" dirty="0"/>
          </a:p>
        </p:txBody>
      </p:sp>
      <p:sp>
        <p:nvSpPr>
          <p:cNvPr id="3" name="Content Placeholder 2">
            <a:extLst>
              <a:ext uri="{FF2B5EF4-FFF2-40B4-BE49-F238E27FC236}">
                <a16:creationId xmlns:a16="http://schemas.microsoft.com/office/drawing/2014/main" id="{53882665-2684-C37A-5408-C75B0D3A54C1}"/>
              </a:ext>
            </a:extLst>
          </p:cNvPr>
          <p:cNvSpPr>
            <a:spLocks noGrp="1"/>
          </p:cNvSpPr>
          <p:nvPr>
            <p:ph idx="1"/>
          </p:nvPr>
        </p:nvSpPr>
        <p:spPr/>
        <p:txBody>
          <a:bodyPr>
            <a:normAutofit/>
          </a:bodyPr>
          <a:lstStyle/>
          <a:p>
            <a:pPr algn="just">
              <a:buFont typeface="Wingdings" panose="05000000000000000000" pitchFamily="2" charset="2"/>
              <a:buChar char="§"/>
            </a:pPr>
            <a:r>
              <a:rPr lang="en-US" dirty="0"/>
              <a:t>Prentice Hall Publication: </a:t>
            </a:r>
            <a:r>
              <a:rPr lang="en-US" dirty="0">
                <a:hlinkClick r:id="rId2"/>
              </a:rPr>
              <a:t>http://www.prenticehall.com/</a:t>
            </a:r>
            <a:endParaRPr lang="en-US" dirty="0"/>
          </a:p>
          <a:p>
            <a:pPr algn="just">
              <a:buFont typeface="Wingdings" panose="05000000000000000000" pitchFamily="2" charset="2"/>
              <a:buChar char="§"/>
            </a:pPr>
            <a:r>
              <a:rPr lang="en-US" dirty="0"/>
              <a:t>Pearson Publication: </a:t>
            </a:r>
            <a:r>
              <a:rPr lang="en-US" dirty="0">
                <a:hlinkClick r:id="rId3"/>
              </a:rPr>
              <a:t>http://vig.prenhall.com/</a:t>
            </a:r>
            <a:endParaRPr lang="en-US" dirty="0"/>
          </a:p>
          <a:p>
            <a:pPr algn="just">
              <a:buFont typeface="Wingdings" panose="05000000000000000000" pitchFamily="2" charset="2"/>
              <a:buChar char="§"/>
            </a:pPr>
            <a:r>
              <a:rPr lang="en-US" dirty="0"/>
              <a:t>Wiley </a:t>
            </a:r>
            <a:r>
              <a:rPr lang="en-US" dirty="0" err="1"/>
              <a:t>InterScience</a:t>
            </a:r>
            <a:r>
              <a:rPr lang="en-US" dirty="0"/>
              <a:t> Publication: </a:t>
            </a:r>
            <a:r>
              <a:rPr lang="en-US" dirty="0">
                <a:hlinkClick r:id="rId4"/>
              </a:rPr>
              <a:t>http://www.interscience.wiley.com/</a:t>
            </a:r>
            <a:endParaRPr lang="en-US" dirty="0"/>
          </a:p>
          <a:p>
            <a:pPr algn="just">
              <a:buFont typeface="Wingdings" panose="05000000000000000000" pitchFamily="2" charset="2"/>
              <a:buChar char="§"/>
            </a:pPr>
            <a:r>
              <a:rPr lang="en-US" dirty="0"/>
              <a:t>SpringerLink Publication: </a:t>
            </a:r>
            <a:r>
              <a:rPr lang="en-US" dirty="0">
                <a:hlinkClick r:id="rId5"/>
              </a:rPr>
              <a:t>http://www.springerlink.com/</a:t>
            </a:r>
            <a:endParaRPr lang="en-US" dirty="0"/>
          </a:p>
          <a:p>
            <a:pPr algn="just">
              <a:buFont typeface="Wingdings" panose="05000000000000000000" pitchFamily="2" charset="2"/>
              <a:buChar char="§"/>
            </a:pPr>
            <a:r>
              <a:rPr lang="en-US" dirty="0"/>
              <a:t>The McGraw-Hill Companies: </a:t>
            </a:r>
            <a:r>
              <a:rPr lang="en-US" dirty="0">
                <a:hlinkClick r:id="rId6"/>
              </a:rPr>
              <a:t>http://www.mcgraw-hill.com/</a:t>
            </a:r>
            <a:endParaRPr lang="en-US" dirty="0"/>
          </a:p>
          <a:p>
            <a:pPr algn="just">
              <a:buFont typeface="Wingdings" panose="05000000000000000000" pitchFamily="2" charset="2"/>
              <a:buChar char="§"/>
            </a:pPr>
            <a:r>
              <a:rPr lang="en-US" dirty="0"/>
              <a:t>McGraw Hill Education: </a:t>
            </a:r>
            <a:r>
              <a:rPr lang="en-US" dirty="0">
                <a:hlinkClick r:id="rId7"/>
              </a:rPr>
              <a:t>http://www.mcgraw-hill.com/edu/default.shtml</a:t>
            </a:r>
            <a:endParaRPr lang="en-US" dirty="0"/>
          </a:p>
          <a:p>
            <a:pPr algn="just">
              <a:buFont typeface="Wingdings" panose="05000000000000000000" pitchFamily="2" charset="2"/>
              <a:buChar char="§"/>
            </a:pPr>
            <a:r>
              <a:rPr lang="en-US" dirty="0"/>
              <a:t>Oxford University Press: </a:t>
            </a:r>
            <a:r>
              <a:rPr lang="en-US" dirty="0">
                <a:hlinkClick r:id="rId8"/>
              </a:rPr>
              <a:t>http://www.oup.co.uk/</a:t>
            </a:r>
            <a:endParaRPr lang="en-US" dirty="0"/>
          </a:p>
        </p:txBody>
      </p:sp>
      <p:sp>
        <p:nvSpPr>
          <p:cNvPr id="4" name="Date Placeholder 3">
            <a:extLst>
              <a:ext uri="{FF2B5EF4-FFF2-40B4-BE49-F238E27FC236}">
                <a16:creationId xmlns:a16="http://schemas.microsoft.com/office/drawing/2014/main" id="{F830205A-3BC0-ECEA-6CD4-3B3F92D0926A}"/>
              </a:ext>
            </a:extLst>
          </p:cNvPr>
          <p:cNvSpPr>
            <a:spLocks noGrp="1"/>
          </p:cNvSpPr>
          <p:nvPr>
            <p:ph type="dt" sz="half" idx="10"/>
          </p:nvPr>
        </p:nvSpPr>
        <p:spPr/>
        <p:txBody>
          <a:bodyPr/>
          <a:lstStyle/>
          <a:p>
            <a:r>
              <a:rPr lang="en-US"/>
              <a:t>20-Dec-22</a:t>
            </a:r>
            <a:endParaRPr lang="en-IN" dirty="0"/>
          </a:p>
        </p:txBody>
      </p:sp>
      <p:sp>
        <p:nvSpPr>
          <p:cNvPr id="5" name="Footer Placeholder 4">
            <a:extLst>
              <a:ext uri="{FF2B5EF4-FFF2-40B4-BE49-F238E27FC236}">
                <a16:creationId xmlns:a16="http://schemas.microsoft.com/office/drawing/2014/main" id="{8B944E77-A4F5-5009-A97F-51193E64BCBF}"/>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AF5C8EA6-45AA-398C-50D8-3A3897D60493}"/>
              </a:ext>
            </a:extLst>
          </p:cNvPr>
          <p:cNvSpPr>
            <a:spLocks noGrp="1"/>
          </p:cNvSpPr>
          <p:nvPr>
            <p:ph type="sldNum" sz="quarter" idx="12"/>
          </p:nvPr>
        </p:nvSpPr>
        <p:spPr/>
        <p:txBody>
          <a:bodyPr/>
          <a:lstStyle/>
          <a:p>
            <a:fld id="{3044608B-638C-4877-9F58-B36F0D0CCEEA}" type="slidenum">
              <a:rPr lang="en-IN" smtClean="0"/>
              <a:t>22</a:t>
            </a:fld>
            <a:endParaRPr lang="en-IN"/>
          </a:p>
        </p:txBody>
      </p:sp>
    </p:spTree>
    <p:extLst>
      <p:ext uri="{BB962C8B-B14F-4D97-AF65-F5344CB8AC3E}">
        <p14:creationId xmlns:p14="http://schemas.microsoft.com/office/powerpoint/2010/main" val="415176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A6295-A0D3-28DB-7A6D-967952ADEBE4}"/>
              </a:ext>
            </a:extLst>
          </p:cNvPr>
          <p:cNvSpPr>
            <a:spLocks noGrp="1"/>
          </p:cNvSpPr>
          <p:nvPr>
            <p:ph type="title"/>
          </p:nvPr>
        </p:nvSpPr>
        <p:spPr/>
        <p:txBody>
          <a:bodyPr/>
          <a:lstStyle/>
          <a:p>
            <a:pPr algn="ctr"/>
            <a:r>
              <a:rPr lang="en-IN" dirty="0">
                <a:solidFill>
                  <a:srgbClr val="0000FF"/>
                </a:solidFill>
              </a:rPr>
              <a:t>Research (Publication Houses)</a:t>
            </a:r>
            <a:endParaRPr lang="en-IN" dirty="0"/>
          </a:p>
        </p:txBody>
      </p:sp>
      <p:sp>
        <p:nvSpPr>
          <p:cNvPr id="3" name="Content Placeholder 2">
            <a:extLst>
              <a:ext uri="{FF2B5EF4-FFF2-40B4-BE49-F238E27FC236}">
                <a16:creationId xmlns:a16="http://schemas.microsoft.com/office/drawing/2014/main" id="{53882665-2684-C37A-5408-C75B0D3A54C1}"/>
              </a:ext>
            </a:extLst>
          </p:cNvPr>
          <p:cNvSpPr>
            <a:spLocks noGrp="1"/>
          </p:cNvSpPr>
          <p:nvPr>
            <p:ph idx="1"/>
          </p:nvPr>
        </p:nvSpPr>
        <p:spPr/>
        <p:txBody>
          <a:bodyPr>
            <a:normAutofit fontScale="92500"/>
          </a:bodyPr>
          <a:lstStyle/>
          <a:p>
            <a:pPr algn="just">
              <a:buFont typeface="Wingdings" panose="05000000000000000000" pitchFamily="2" charset="2"/>
              <a:buChar char="§"/>
            </a:pPr>
            <a:r>
              <a:rPr lang="en-US" dirty="0"/>
              <a:t>Princeton University Press: </a:t>
            </a:r>
            <a:r>
              <a:rPr lang="en-US" dirty="0">
                <a:hlinkClick r:id="rId2"/>
              </a:rPr>
              <a:t>http://www.www.pupress.princeton.edu/</a:t>
            </a:r>
            <a:endParaRPr lang="en-US" dirty="0"/>
          </a:p>
          <a:p>
            <a:pPr algn="just">
              <a:buFont typeface="Wingdings" panose="05000000000000000000" pitchFamily="2" charset="2"/>
              <a:buChar char="§"/>
            </a:pPr>
            <a:r>
              <a:rPr lang="de-DE" dirty="0"/>
              <a:t>MIT Press: </a:t>
            </a:r>
            <a:r>
              <a:rPr lang="de-DE" dirty="0">
                <a:hlinkClick r:id="rId3"/>
              </a:rPr>
              <a:t>http://mitpress.mit.edu</a:t>
            </a:r>
            <a:endParaRPr lang="en-US" dirty="0"/>
          </a:p>
          <a:p>
            <a:pPr algn="just">
              <a:buFont typeface="Wingdings" panose="05000000000000000000" pitchFamily="2" charset="2"/>
              <a:buChar char="§"/>
            </a:pPr>
            <a:r>
              <a:rPr lang="en-US" dirty="0"/>
              <a:t>American Statistical Association: </a:t>
            </a:r>
            <a:r>
              <a:rPr lang="en-US" dirty="0">
                <a:hlinkClick r:id="rId4"/>
              </a:rPr>
              <a:t>http://www.amstat.org/</a:t>
            </a:r>
            <a:endParaRPr lang="en-US" dirty="0"/>
          </a:p>
          <a:p>
            <a:pPr algn="just">
              <a:buFont typeface="Wingdings" panose="05000000000000000000" pitchFamily="2" charset="2"/>
              <a:buChar char="§"/>
            </a:pPr>
            <a:r>
              <a:rPr lang="en-US" dirty="0"/>
              <a:t>The Royal Statistical Society: </a:t>
            </a:r>
            <a:r>
              <a:rPr lang="en-US" dirty="0">
                <a:hlinkClick r:id="rId5"/>
              </a:rPr>
              <a:t>http://www.rss.org.uk</a:t>
            </a:r>
            <a:endParaRPr lang="en-US" dirty="0"/>
          </a:p>
          <a:p>
            <a:pPr algn="just">
              <a:buFont typeface="Wingdings" panose="05000000000000000000" pitchFamily="2" charset="2"/>
              <a:buChar char="§"/>
            </a:pPr>
            <a:r>
              <a:rPr lang="en-US" dirty="0"/>
              <a:t>Royal Economic Society: </a:t>
            </a:r>
            <a:r>
              <a:rPr lang="en-US" dirty="0">
                <a:hlinkClick r:id="rId6"/>
              </a:rPr>
              <a:t>http://www.res.org.uk</a:t>
            </a:r>
            <a:endParaRPr lang="en-US" dirty="0"/>
          </a:p>
          <a:p>
            <a:pPr algn="just">
              <a:buFont typeface="Wingdings" panose="05000000000000000000" pitchFamily="2" charset="2"/>
              <a:buChar char="§"/>
            </a:pPr>
            <a:r>
              <a:rPr lang="en-US" dirty="0"/>
              <a:t>The American Finance Association: </a:t>
            </a:r>
            <a:r>
              <a:rPr lang="en-US" dirty="0">
                <a:hlinkClick r:id="rId7"/>
              </a:rPr>
              <a:t>http://wwwwww.afajof.org/</a:t>
            </a:r>
            <a:endParaRPr lang="en-US" dirty="0"/>
          </a:p>
          <a:p>
            <a:pPr algn="just">
              <a:buFont typeface="Wingdings" panose="05000000000000000000" pitchFamily="2" charset="2"/>
              <a:buChar char="§"/>
            </a:pPr>
            <a:r>
              <a:rPr lang="en-US" dirty="0"/>
              <a:t>Institute for Operations Research and the Management Sciences: </a:t>
            </a:r>
            <a:r>
              <a:rPr lang="en-US" dirty="0">
                <a:hlinkClick r:id="rId8"/>
              </a:rPr>
              <a:t>https://www.informs.org/</a:t>
            </a:r>
            <a:endParaRPr lang="en-US" dirty="0"/>
          </a:p>
        </p:txBody>
      </p:sp>
      <p:sp>
        <p:nvSpPr>
          <p:cNvPr id="4" name="Date Placeholder 3">
            <a:extLst>
              <a:ext uri="{FF2B5EF4-FFF2-40B4-BE49-F238E27FC236}">
                <a16:creationId xmlns:a16="http://schemas.microsoft.com/office/drawing/2014/main" id="{F830205A-3BC0-ECEA-6CD4-3B3F92D0926A}"/>
              </a:ext>
            </a:extLst>
          </p:cNvPr>
          <p:cNvSpPr>
            <a:spLocks noGrp="1"/>
          </p:cNvSpPr>
          <p:nvPr>
            <p:ph type="dt" sz="half" idx="10"/>
          </p:nvPr>
        </p:nvSpPr>
        <p:spPr/>
        <p:txBody>
          <a:bodyPr/>
          <a:lstStyle/>
          <a:p>
            <a:r>
              <a:rPr lang="en-US"/>
              <a:t>20-Dec-22</a:t>
            </a:r>
            <a:endParaRPr lang="en-IN" dirty="0"/>
          </a:p>
        </p:txBody>
      </p:sp>
      <p:sp>
        <p:nvSpPr>
          <p:cNvPr id="5" name="Footer Placeholder 4">
            <a:extLst>
              <a:ext uri="{FF2B5EF4-FFF2-40B4-BE49-F238E27FC236}">
                <a16:creationId xmlns:a16="http://schemas.microsoft.com/office/drawing/2014/main" id="{8B944E77-A4F5-5009-A97F-51193E64BCBF}"/>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AF5C8EA6-45AA-398C-50D8-3A3897D60493}"/>
              </a:ext>
            </a:extLst>
          </p:cNvPr>
          <p:cNvSpPr>
            <a:spLocks noGrp="1"/>
          </p:cNvSpPr>
          <p:nvPr>
            <p:ph type="sldNum" sz="quarter" idx="12"/>
          </p:nvPr>
        </p:nvSpPr>
        <p:spPr/>
        <p:txBody>
          <a:bodyPr/>
          <a:lstStyle/>
          <a:p>
            <a:fld id="{3044608B-638C-4877-9F58-B36F0D0CCEEA}" type="slidenum">
              <a:rPr lang="en-IN" smtClean="0"/>
              <a:t>23</a:t>
            </a:fld>
            <a:endParaRPr lang="en-IN"/>
          </a:p>
        </p:txBody>
      </p:sp>
    </p:spTree>
    <p:extLst>
      <p:ext uri="{BB962C8B-B14F-4D97-AF65-F5344CB8AC3E}">
        <p14:creationId xmlns:p14="http://schemas.microsoft.com/office/powerpoint/2010/main" val="6371385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A6295-A0D3-28DB-7A6D-967952ADEBE4}"/>
              </a:ext>
            </a:extLst>
          </p:cNvPr>
          <p:cNvSpPr>
            <a:spLocks noGrp="1"/>
          </p:cNvSpPr>
          <p:nvPr>
            <p:ph type="title"/>
          </p:nvPr>
        </p:nvSpPr>
        <p:spPr/>
        <p:txBody>
          <a:bodyPr/>
          <a:lstStyle/>
          <a:p>
            <a:pPr algn="ctr"/>
            <a:r>
              <a:rPr lang="en-IN" dirty="0">
                <a:solidFill>
                  <a:srgbClr val="0000FF"/>
                </a:solidFill>
              </a:rPr>
              <a:t>Research (Other Resources)</a:t>
            </a:r>
            <a:endParaRPr lang="en-IN" dirty="0"/>
          </a:p>
        </p:txBody>
      </p:sp>
      <p:sp>
        <p:nvSpPr>
          <p:cNvPr id="3" name="Content Placeholder 2">
            <a:extLst>
              <a:ext uri="{FF2B5EF4-FFF2-40B4-BE49-F238E27FC236}">
                <a16:creationId xmlns:a16="http://schemas.microsoft.com/office/drawing/2014/main" id="{53882665-2684-C37A-5408-C75B0D3A54C1}"/>
              </a:ext>
            </a:extLst>
          </p:cNvPr>
          <p:cNvSpPr>
            <a:spLocks noGrp="1"/>
          </p:cNvSpPr>
          <p:nvPr>
            <p:ph idx="1"/>
          </p:nvPr>
        </p:nvSpPr>
        <p:spPr/>
        <p:txBody>
          <a:bodyPr>
            <a:normAutofit fontScale="85000" lnSpcReduction="20000"/>
          </a:bodyPr>
          <a:lstStyle/>
          <a:p>
            <a:pPr algn="just">
              <a:buFont typeface="Wingdings" panose="05000000000000000000" pitchFamily="2" charset="2"/>
              <a:buChar char="§"/>
            </a:pPr>
            <a:r>
              <a:rPr lang="en-US" dirty="0"/>
              <a:t>Scholar Google </a:t>
            </a:r>
            <a:r>
              <a:rPr lang="en-US" dirty="0">
                <a:hlinkClick r:id="rId2"/>
              </a:rPr>
              <a:t>https://scholar.google.com/</a:t>
            </a:r>
            <a:endParaRPr lang="en-US" dirty="0"/>
          </a:p>
          <a:p>
            <a:pPr algn="just">
              <a:buFont typeface="Wingdings" panose="05000000000000000000" pitchFamily="2" charset="2"/>
              <a:buChar char="§"/>
            </a:pPr>
            <a:r>
              <a:rPr lang="en-US" dirty="0"/>
              <a:t>Sci-Hub: </a:t>
            </a:r>
            <a:r>
              <a:rPr lang="en-US" dirty="0">
                <a:hlinkClick r:id="rId3"/>
              </a:rPr>
              <a:t>https://sci-hub.se/</a:t>
            </a:r>
            <a:endParaRPr lang="en-US" dirty="0"/>
          </a:p>
          <a:p>
            <a:pPr algn="just">
              <a:buFont typeface="Wingdings" panose="05000000000000000000" pitchFamily="2" charset="2"/>
              <a:buChar char="§"/>
            </a:pPr>
            <a:r>
              <a:rPr lang="en-US" dirty="0"/>
              <a:t>Project Gutenberg: </a:t>
            </a:r>
            <a:r>
              <a:rPr lang="en-US" dirty="0">
                <a:hlinkClick r:id="rId4"/>
              </a:rPr>
              <a:t>https://www.gutenberg.org/</a:t>
            </a:r>
            <a:endParaRPr lang="en-US" dirty="0"/>
          </a:p>
          <a:p>
            <a:pPr algn="just">
              <a:buFont typeface="Wingdings" panose="05000000000000000000" pitchFamily="2" charset="2"/>
              <a:buChar char="§"/>
            </a:pPr>
            <a:r>
              <a:rPr lang="en-US" dirty="0"/>
              <a:t>Open Library: </a:t>
            </a:r>
            <a:r>
              <a:rPr lang="en-US" dirty="0">
                <a:hlinkClick r:id="rId5"/>
              </a:rPr>
              <a:t>https://openlibrary.org/</a:t>
            </a:r>
            <a:endParaRPr lang="en-US" dirty="0"/>
          </a:p>
          <a:p>
            <a:pPr algn="just">
              <a:buFont typeface="Wingdings" panose="05000000000000000000" pitchFamily="2" charset="2"/>
              <a:buChar char="§"/>
            </a:pPr>
            <a:r>
              <a:rPr lang="en-US" dirty="0"/>
              <a:t>Google </a:t>
            </a:r>
            <a:r>
              <a:rPr lang="en-US" dirty="0" err="1"/>
              <a:t>eBookstore</a:t>
            </a:r>
            <a:r>
              <a:rPr lang="en-US" dirty="0"/>
              <a:t>: </a:t>
            </a:r>
            <a:r>
              <a:rPr lang="en-US" dirty="0">
                <a:hlinkClick r:id="rId6"/>
              </a:rPr>
              <a:t>https://books.google.co.in/</a:t>
            </a:r>
            <a:endParaRPr lang="en-US" dirty="0"/>
          </a:p>
          <a:p>
            <a:pPr algn="just">
              <a:buFont typeface="Wingdings" panose="05000000000000000000" pitchFamily="2" charset="2"/>
              <a:buChar char="§"/>
            </a:pPr>
            <a:r>
              <a:rPr lang="en-US" dirty="0"/>
              <a:t>Internet Archive: </a:t>
            </a:r>
            <a:r>
              <a:rPr lang="en-US" dirty="0">
                <a:hlinkClick r:id="rId7"/>
              </a:rPr>
              <a:t>https://archive.org/</a:t>
            </a:r>
            <a:endParaRPr lang="en-US" dirty="0"/>
          </a:p>
          <a:p>
            <a:pPr algn="just">
              <a:buFont typeface="Wingdings" panose="05000000000000000000" pitchFamily="2" charset="2"/>
              <a:buChar char="§"/>
            </a:pPr>
            <a:r>
              <a:rPr lang="en-US" dirty="0" err="1"/>
              <a:t>LibriVox</a:t>
            </a:r>
            <a:r>
              <a:rPr lang="en-US" dirty="0"/>
              <a:t>: </a:t>
            </a:r>
            <a:r>
              <a:rPr lang="en-US" dirty="0">
                <a:hlinkClick r:id="rId8"/>
              </a:rPr>
              <a:t>https://librivox.org/</a:t>
            </a:r>
            <a:endParaRPr lang="en-US" dirty="0"/>
          </a:p>
          <a:p>
            <a:pPr algn="just">
              <a:buFont typeface="Wingdings" panose="05000000000000000000" pitchFamily="2" charset="2"/>
              <a:buChar char="§"/>
            </a:pPr>
            <a:r>
              <a:rPr lang="en-US" dirty="0" err="1"/>
              <a:t>Baen</a:t>
            </a:r>
            <a:r>
              <a:rPr lang="en-US" dirty="0"/>
              <a:t>: </a:t>
            </a:r>
            <a:r>
              <a:rPr lang="en-US" dirty="0">
                <a:hlinkClick r:id="rId9"/>
              </a:rPr>
              <a:t>https://www.baen.com/</a:t>
            </a:r>
            <a:endParaRPr lang="en-US" dirty="0"/>
          </a:p>
          <a:p>
            <a:pPr algn="just">
              <a:buFont typeface="Wingdings" panose="05000000000000000000" pitchFamily="2" charset="2"/>
              <a:buChar char="§"/>
            </a:pPr>
            <a:r>
              <a:rPr lang="en-US" dirty="0"/>
              <a:t>The Online Books Page: </a:t>
            </a:r>
            <a:r>
              <a:rPr lang="en-US" dirty="0">
                <a:hlinkClick r:id="rId10"/>
              </a:rPr>
              <a:t>https://onlinebooks.library.upenn.edu/</a:t>
            </a:r>
            <a:endParaRPr lang="en-US" dirty="0"/>
          </a:p>
          <a:p>
            <a:pPr algn="just">
              <a:buFont typeface="Wingdings" panose="05000000000000000000" pitchFamily="2" charset="2"/>
              <a:buChar char="§"/>
            </a:pPr>
            <a:endParaRPr lang="en-US" dirty="0"/>
          </a:p>
        </p:txBody>
      </p:sp>
      <p:sp>
        <p:nvSpPr>
          <p:cNvPr id="4" name="Date Placeholder 3">
            <a:extLst>
              <a:ext uri="{FF2B5EF4-FFF2-40B4-BE49-F238E27FC236}">
                <a16:creationId xmlns:a16="http://schemas.microsoft.com/office/drawing/2014/main" id="{F830205A-3BC0-ECEA-6CD4-3B3F92D0926A}"/>
              </a:ext>
            </a:extLst>
          </p:cNvPr>
          <p:cNvSpPr>
            <a:spLocks noGrp="1"/>
          </p:cNvSpPr>
          <p:nvPr>
            <p:ph type="dt" sz="half" idx="10"/>
          </p:nvPr>
        </p:nvSpPr>
        <p:spPr/>
        <p:txBody>
          <a:bodyPr/>
          <a:lstStyle/>
          <a:p>
            <a:r>
              <a:rPr lang="en-US"/>
              <a:t>20-Dec-22</a:t>
            </a:r>
            <a:endParaRPr lang="en-IN" dirty="0"/>
          </a:p>
        </p:txBody>
      </p:sp>
      <p:sp>
        <p:nvSpPr>
          <p:cNvPr id="5" name="Footer Placeholder 4">
            <a:extLst>
              <a:ext uri="{FF2B5EF4-FFF2-40B4-BE49-F238E27FC236}">
                <a16:creationId xmlns:a16="http://schemas.microsoft.com/office/drawing/2014/main" id="{8B944E77-A4F5-5009-A97F-51193E64BCBF}"/>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AF5C8EA6-45AA-398C-50D8-3A3897D60493}"/>
              </a:ext>
            </a:extLst>
          </p:cNvPr>
          <p:cNvSpPr>
            <a:spLocks noGrp="1"/>
          </p:cNvSpPr>
          <p:nvPr>
            <p:ph type="sldNum" sz="quarter" idx="12"/>
          </p:nvPr>
        </p:nvSpPr>
        <p:spPr/>
        <p:txBody>
          <a:bodyPr/>
          <a:lstStyle/>
          <a:p>
            <a:fld id="{3044608B-638C-4877-9F58-B36F0D0CCEEA}" type="slidenum">
              <a:rPr lang="en-IN" smtClean="0"/>
              <a:t>24</a:t>
            </a:fld>
            <a:endParaRPr lang="en-IN"/>
          </a:p>
        </p:txBody>
      </p:sp>
    </p:spTree>
    <p:extLst>
      <p:ext uri="{BB962C8B-B14F-4D97-AF65-F5344CB8AC3E}">
        <p14:creationId xmlns:p14="http://schemas.microsoft.com/office/powerpoint/2010/main" val="12855997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5F64E-3E86-21DE-0E86-8ADBC7BB386B}"/>
              </a:ext>
            </a:extLst>
          </p:cNvPr>
          <p:cNvSpPr>
            <a:spLocks noGrp="1"/>
          </p:cNvSpPr>
          <p:nvPr>
            <p:ph type="title"/>
          </p:nvPr>
        </p:nvSpPr>
        <p:spPr/>
        <p:txBody>
          <a:bodyPr>
            <a:normAutofit/>
          </a:bodyPr>
          <a:lstStyle/>
          <a:p>
            <a:pPr algn="ctr"/>
            <a:endParaRPr lang="en-IN" sz="1000" b="1" dirty="0"/>
          </a:p>
        </p:txBody>
      </p:sp>
      <p:sp>
        <p:nvSpPr>
          <p:cNvPr id="3" name="Content Placeholder 2">
            <a:extLst>
              <a:ext uri="{FF2B5EF4-FFF2-40B4-BE49-F238E27FC236}">
                <a16:creationId xmlns:a16="http://schemas.microsoft.com/office/drawing/2014/main" id="{AF065D74-0957-9F20-1D7B-176BFAEF20B8}"/>
              </a:ext>
            </a:extLst>
          </p:cNvPr>
          <p:cNvSpPr>
            <a:spLocks noGrp="1"/>
          </p:cNvSpPr>
          <p:nvPr>
            <p:ph idx="1"/>
          </p:nvPr>
        </p:nvSpPr>
        <p:spPr/>
        <p:txBody>
          <a:bodyPr>
            <a:normAutofit/>
          </a:bodyPr>
          <a:lstStyle/>
          <a:p>
            <a:pPr marL="0" indent="0" algn="ctr">
              <a:buNone/>
            </a:pPr>
            <a:endParaRPr lang="en-IN" sz="500" b="1" dirty="0">
              <a:solidFill>
                <a:srgbClr val="0000FF"/>
              </a:solidFill>
            </a:endParaRPr>
          </a:p>
          <a:p>
            <a:pPr marL="0" indent="0" algn="ctr">
              <a:buNone/>
            </a:pPr>
            <a:endParaRPr lang="en-IN" sz="500" b="1" dirty="0">
              <a:solidFill>
                <a:srgbClr val="0000FF"/>
              </a:solidFill>
            </a:endParaRPr>
          </a:p>
          <a:p>
            <a:pPr marL="0" indent="0" algn="ctr">
              <a:buNone/>
            </a:pPr>
            <a:endParaRPr lang="en-IN" sz="500" b="1" dirty="0">
              <a:solidFill>
                <a:srgbClr val="0000FF"/>
              </a:solidFill>
            </a:endParaRPr>
          </a:p>
          <a:p>
            <a:pPr marL="0" indent="0" algn="ctr">
              <a:buNone/>
            </a:pPr>
            <a:endParaRPr lang="en-IN" sz="500" b="1" dirty="0">
              <a:solidFill>
                <a:srgbClr val="0000FF"/>
              </a:solidFill>
            </a:endParaRPr>
          </a:p>
          <a:p>
            <a:pPr marL="0" indent="0" algn="ctr">
              <a:buNone/>
            </a:pPr>
            <a:endParaRPr lang="en-IN" sz="500" b="1" dirty="0">
              <a:solidFill>
                <a:srgbClr val="0000FF"/>
              </a:solidFill>
            </a:endParaRPr>
          </a:p>
          <a:p>
            <a:pPr marL="0" indent="0" algn="ctr">
              <a:buNone/>
            </a:pPr>
            <a:endParaRPr lang="en-IN" sz="500" b="1" dirty="0">
              <a:solidFill>
                <a:srgbClr val="0000FF"/>
              </a:solidFill>
            </a:endParaRPr>
          </a:p>
          <a:p>
            <a:pPr marL="0" indent="0" algn="ctr">
              <a:buNone/>
            </a:pPr>
            <a:r>
              <a:rPr lang="en-IN" sz="10000" b="1" dirty="0">
                <a:solidFill>
                  <a:srgbClr val="0000FF"/>
                </a:solidFill>
              </a:rPr>
              <a:t>TEACHING</a:t>
            </a:r>
            <a:endParaRPr lang="en-IN" sz="10000" dirty="0"/>
          </a:p>
        </p:txBody>
      </p:sp>
      <p:sp>
        <p:nvSpPr>
          <p:cNvPr id="4" name="Date Placeholder 3">
            <a:extLst>
              <a:ext uri="{FF2B5EF4-FFF2-40B4-BE49-F238E27FC236}">
                <a16:creationId xmlns:a16="http://schemas.microsoft.com/office/drawing/2014/main" id="{258A0427-28CF-0ED4-3B34-5782E086FC41}"/>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76267D1A-87BC-E022-B92A-6003DBEDC12A}"/>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B7D4F72D-BD7D-9840-485A-C6DE99F5D695}"/>
              </a:ext>
            </a:extLst>
          </p:cNvPr>
          <p:cNvSpPr>
            <a:spLocks noGrp="1"/>
          </p:cNvSpPr>
          <p:nvPr>
            <p:ph type="sldNum" sz="quarter" idx="12"/>
          </p:nvPr>
        </p:nvSpPr>
        <p:spPr/>
        <p:txBody>
          <a:bodyPr/>
          <a:lstStyle/>
          <a:p>
            <a:fld id="{3044608B-638C-4877-9F58-B36F0D0CCEEA}" type="slidenum">
              <a:rPr lang="en-IN" smtClean="0"/>
              <a:t>25</a:t>
            </a:fld>
            <a:endParaRPr lang="en-IN"/>
          </a:p>
        </p:txBody>
      </p:sp>
    </p:spTree>
    <p:extLst>
      <p:ext uri="{BB962C8B-B14F-4D97-AF65-F5344CB8AC3E}">
        <p14:creationId xmlns:p14="http://schemas.microsoft.com/office/powerpoint/2010/main" val="31020922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BC05D-FA74-699C-A0F8-71BA053F2E23}"/>
              </a:ext>
            </a:extLst>
          </p:cNvPr>
          <p:cNvSpPr>
            <a:spLocks noGrp="1"/>
          </p:cNvSpPr>
          <p:nvPr>
            <p:ph type="title"/>
          </p:nvPr>
        </p:nvSpPr>
        <p:spPr/>
        <p:txBody>
          <a:bodyPr/>
          <a:lstStyle/>
          <a:p>
            <a:pPr algn="ctr"/>
            <a:r>
              <a:rPr lang="en-US" dirty="0">
                <a:solidFill>
                  <a:srgbClr val="0000FF"/>
                </a:solidFill>
              </a:rPr>
              <a:t>T</a:t>
            </a:r>
            <a:r>
              <a:rPr lang="en-IN" dirty="0" err="1">
                <a:solidFill>
                  <a:srgbClr val="0000FF"/>
                </a:solidFill>
              </a:rPr>
              <a:t>eaching</a:t>
            </a:r>
            <a:r>
              <a:rPr lang="en-IN" dirty="0">
                <a:solidFill>
                  <a:srgbClr val="0000FF"/>
                </a:solidFill>
              </a:rPr>
              <a:t> (What it means)</a:t>
            </a:r>
            <a:endParaRPr lang="en-IN" dirty="0"/>
          </a:p>
        </p:txBody>
      </p:sp>
      <p:sp>
        <p:nvSpPr>
          <p:cNvPr id="3" name="Content Placeholder 2">
            <a:extLst>
              <a:ext uri="{FF2B5EF4-FFF2-40B4-BE49-F238E27FC236}">
                <a16:creationId xmlns:a16="http://schemas.microsoft.com/office/drawing/2014/main" id="{D921A830-4E94-990A-FA2F-920DF4FABA22}"/>
              </a:ext>
            </a:extLst>
          </p:cNvPr>
          <p:cNvSpPr>
            <a:spLocks noGrp="1"/>
          </p:cNvSpPr>
          <p:nvPr>
            <p:ph idx="1"/>
          </p:nvPr>
        </p:nvSpPr>
        <p:spPr/>
        <p:txBody>
          <a:bodyPr>
            <a:normAutofit/>
          </a:bodyPr>
          <a:lstStyle/>
          <a:p>
            <a:pPr>
              <a:lnSpc>
                <a:spcPct val="100000"/>
              </a:lnSpc>
              <a:spcBef>
                <a:spcPts val="500"/>
              </a:spcBef>
              <a:buFont typeface="Wingdings" panose="05000000000000000000" pitchFamily="2" charset="2"/>
              <a:buChar char="§"/>
            </a:pPr>
            <a:r>
              <a:rPr lang="en-US" sz="3000" dirty="0"/>
              <a:t>Captivating story line </a:t>
            </a:r>
          </a:p>
          <a:p>
            <a:pPr>
              <a:lnSpc>
                <a:spcPct val="100000"/>
              </a:lnSpc>
              <a:spcBef>
                <a:spcPts val="500"/>
              </a:spcBef>
              <a:buFont typeface="Wingdings" panose="05000000000000000000" pitchFamily="2" charset="2"/>
              <a:buChar char="§"/>
            </a:pPr>
            <a:r>
              <a:rPr lang="en-US" sz="3000" dirty="0"/>
              <a:t>Good story telling ability</a:t>
            </a:r>
          </a:p>
          <a:p>
            <a:pPr>
              <a:lnSpc>
                <a:spcPct val="100000"/>
              </a:lnSpc>
              <a:spcBef>
                <a:spcPts val="500"/>
              </a:spcBef>
              <a:buFont typeface="Wingdings" panose="05000000000000000000" pitchFamily="2" charset="2"/>
              <a:buChar char="§"/>
            </a:pPr>
            <a:r>
              <a:rPr lang="en-US" sz="3000" dirty="0"/>
              <a:t>Make your audience think</a:t>
            </a:r>
          </a:p>
          <a:p>
            <a:pPr>
              <a:lnSpc>
                <a:spcPct val="100000"/>
              </a:lnSpc>
              <a:spcBef>
                <a:spcPts val="500"/>
              </a:spcBef>
              <a:buFont typeface="Wingdings" panose="05000000000000000000" pitchFamily="2" charset="2"/>
              <a:buChar char="§"/>
            </a:pPr>
            <a:r>
              <a:rPr lang="en-US" sz="3000" dirty="0"/>
              <a:t>High commitment/energy/dedication</a:t>
            </a:r>
          </a:p>
          <a:p>
            <a:pPr>
              <a:lnSpc>
                <a:spcPct val="100000"/>
              </a:lnSpc>
              <a:spcBef>
                <a:spcPts val="500"/>
              </a:spcBef>
              <a:buFont typeface="Wingdings" panose="05000000000000000000" pitchFamily="2" charset="2"/>
              <a:buChar char="§"/>
            </a:pPr>
            <a:r>
              <a:rPr lang="en-US" sz="3000" dirty="0"/>
              <a:t>Good communication/writing skills</a:t>
            </a:r>
          </a:p>
          <a:p>
            <a:pPr>
              <a:lnSpc>
                <a:spcPct val="100000"/>
              </a:lnSpc>
              <a:spcBef>
                <a:spcPts val="500"/>
              </a:spcBef>
              <a:buFont typeface="Wingdings" panose="05000000000000000000" pitchFamily="2" charset="2"/>
              <a:buChar char="§"/>
            </a:pPr>
            <a:r>
              <a:rPr lang="en-US" sz="3000" dirty="0"/>
              <a:t>Planned way of delivering lectures/classes</a:t>
            </a:r>
            <a:endParaRPr lang="en-IN" sz="3000" dirty="0"/>
          </a:p>
        </p:txBody>
      </p:sp>
      <p:sp>
        <p:nvSpPr>
          <p:cNvPr id="4" name="Date Placeholder 3">
            <a:extLst>
              <a:ext uri="{FF2B5EF4-FFF2-40B4-BE49-F238E27FC236}">
                <a16:creationId xmlns:a16="http://schemas.microsoft.com/office/drawing/2014/main" id="{7D399A1D-48CA-C4E2-0729-F84D7C5D5642}"/>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5B47555B-F7B6-0D15-5650-41E55E53C459}"/>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DBED6261-CCCA-EC4D-4A98-7EE32FBDE88D}"/>
              </a:ext>
            </a:extLst>
          </p:cNvPr>
          <p:cNvSpPr>
            <a:spLocks noGrp="1"/>
          </p:cNvSpPr>
          <p:nvPr>
            <p:ph type="sldNum" sz="quarter" idx="12"/>
          </p:nvPr>
        </p:nvSpPr>
        <p:spPr/>
        <p:txBody>
          <a:bodyPr/>
          <a:lstStyle/>
          <a:p>
            <a:fld id="{3044608B-638C-4877-9F58-B36F0D0CCEEA}" type="slidenum">
              <a:rPr lang="en-IN" smtClean="0"/>
              <a:t>26</a:t>
            </a:fld>
            <a:endParaRPr lang="en-IN"/>
          </a:p>
        </p:txBody>
      </p:sp>
    </p:spTree>
    <p:extLst>
      <p:ext uri="{BB962C8B-B14F-4D97-AF65-F5344CB8AC3E}">
        <p14:creationId xmlns:p14="http://schemas.microsoft.com/office/powerpoint/2010/main" val="6001949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BC05D-FA74-699C-A0F8-71BA053F2E23}"/>
              </a:ext>
            </a:extLst>
          </p:cNvPr>
          <p:cNvSpPr>
            <a:spLocks noGrp="1"/>
          </p:cNvSpPr>
          <p:nvPr>
            <p:ph type="title"/>
          </p:nvPr>
        </p:nvSpPr>
        <p:spPr/>
        <p:txBody>
          <a:bodyPr/>
          <a:lstStyle/>
          <a:p>
            <a:pPr algn="ctr"/>
            <a:r>
              <a:rPr lang="en-US" dirty="0">
                <a:solidFill>
                  <a:srgbClr val="0000FF"/>
                </a:solidFill>
              </a:rPr>
              <a:t>T</a:t>
            </a:r>
            <a:r>
              <a:rPr lang="en-IN" dirty="0" err="1">
                <a:solidFill>
                  <a:srgbClr val="0000FF"/>
                </a:solidFill>
              </a:rPr>
              <a:t>eaching</a:t>
            </a:r>
            <a:r>
              <a:rPr lang="en-IN" dirty="0">
                <a:solidFill>
                  <a:srgbClr val="0000FF"/>
                </a:solidFill>
              </a:rPr>
              <a:t> (What is good teaching?)</a:t>
            </a:r>
            <a:endParaRPr lang="en-IN" dirty="0"/>
          </a:p>
        </p:txBody>
      </p:sp>
      <p:sp>
        <p:nvSpPr>
          <p:cNvPr id="3" name="Content Placeholder 2">
            <a:extLst>
              <a:ext uri="{FF2B5EF4-FFF2-40B4-BE49-F238E27FC236}">
                <a16:creationId xmlns:a16="http://schemas.microsoft.com/office/drawing/2014/main" id="{D921A830-4E94-990A-FA2F-920DF4FABA22}"/>
              </a:ext>
            </a:extLst>
          </p:cNvPr>
          <p:cNvSpPr>
            <a:spLocks noGrp="1"/>
          </p:cNvSpPr>
          <p:nvPr>
            <p:ph idx="1"/>
          </p:nvPr>
        </p:nvSpPr>
        <p:spPr/>
        <p:txBody>
          <a:bodyPr>
            <a:noAutofit/>
          </a:bodyPr>
          <a:lstStyle/>
          <a:p>
            <a:pPr algn="just">
              <a:lnSpc>
                <a:spcPct val="100000"/>
              </a:lnSpc>
              <a:spcBef>
                <a:spcPts val="500"/>
              </a:spcBef>
              <a:buFont typeface="Wingdings" panose="05000000000000000000" pitchFamily="2" charset="2"/>
              <a:buChar char="§"/>
            </a:pPr>
            <a:r>
              <a:rPr lang="en-US" sz="2500" dirty="0"/>
              <a:t>Is as much about </a:t>
            </a:r>
            <a:r>
              <a:rPr lang="en-US" sz="2500" b="1" dirty="0">
                <a:solidFill>
                  <a:srgbClr val="0000FF"/>
                </a:solidFill>
              </a:rPr>
              <a:t>passion</a:t>
            </a:r>
            <a:r>
              <a:rPr lang="en-US" sz="2500" dirty="0"/>
              <a:t> as it is about </a:t>
            </a:r>
            <a:r>
              <a:rPr lang="en-US" sz="2500" b="1" dirty="0">
                <a:solidFill>
                  <a:srgbClr val="0000FF"/>
                </a:solidFill>
              </a:rPr>
              <a:t>reason</a:t>
            </a:r>
            <a:r>
              <a:rPr lang="en-US" sz="2500" dirty="0"/>
              <a:t>: Motivate students to learn and how to learn</a:t>
            </a:r>
          </a:p>
          <a:p>
            <a:pPr algn="just">
              <a:lnSpc>
                <a:spcPct val="100000"/>
              </a:lnSpc>
              <a:spcBef>
                <a:spcPts val="500"/>
              </a:spcBef>
              <a:buFont typeface="Wingdings" panose="05000000000000000000" pitchFamily="2" charset="2"/>
              <a:buChar char="§"/>
            </a:pPr>
            <a:r>
              <a:rPr lang="en-US" sz="2500" dirty="0"/>
              <a:t>Is about </a:t>
            </a:r>
            <a:r>
              <a:rPr lang="en-US" sz="2500" b="1" dirty="0">
                <a:solidFill>
                  <a:srgbClr val="0000FF"/>
                </a:solidFill>
              </a:rPr>
              <a:t>substance</a:t>
            </a:r>
            <a:r>
              <a:rPr lang="en-US" sz="2500" dirty="0"/>
              <a:t>: Ignite curiosity, build engagement, bridge the gap between theory and practice </a:t>
            </a:r>
          </a:p>
          <a:p>
            <a:pPr algn="just">
              <a:lnSpc>
                <a:spcPct val="100000"/>
              </a:lnSpc>
              <a:spcBef>
                <a:spcPts val="500"/>
              </a:spcBef>
              <a:buFont typeface="Wingdings" panose="05000000000000000000" pitchFamily="2" charset="2"/>
              <a:buChar char="§"/>
            </a:pPr>
            <a:r>
              <a:rPr lang="en-US" sz="2500" dirty="0"/>
              <a:t>Is about </a:t>
            </a:r>
            <a:r>
              <a:rPr lang="en-US" sz="2500" b="1" dirty="0">
                <a:solidFill>
                  <a:srgbClr val="0000FF"/>
                </a:solidFill>
              </a:rPr>
              <a:t>listening</a:t>
            </a:r>
            <a:r>
              <a:rPr lang="en-US" sz="2500" dirty="0"/>
              <a:t>, </a:t>
            </a:r>
            <a:r>
              <a:rPr lang="en-US" sz="2500" b="1" dirty="0">
                <a:solidFill>
                  <a:srgbClr val="0000FF"/>
                </a:solidFill>
              </a:rPr>
              <a:t>questioning</a:t>
            </a:r>
            <a:r>
              <a:rPr lang="en-US" sz="2500" dirty="0"/>
              <a:t>, being </a:t>
            </a:r>
            <a:r>
              <a:rPr lang="en-US" sz="2500" b="1" dirty="0">
                <a:solidFill>
                  <a:srgbClr val="0000FF"/>
                </a:solidFill>
              </a:rPr>
              <a:t>responsive</a:t>
            </a:r>
            <a:r>
              <a:rPr lang="en-US" sz="2500" dirty="0"/>
              <a:t>: Elicit response from students/audiences, Engage the whole set of participants </a:t>
            </a:r>
          </a:p>
          <a:p>
            <a:pPr algn="just">
              <a:lnSpc>
                <a:spcPct val="100000"/>
              </a:lnSpc>
              <a:spcBef>
                <a:spcPts val="500"/>
              </a:spcBef>
              <a:buFont typeface="Wingdings" panose="05000000000000000000" pitchFamily="2" charset="2"/>
              <a:buChar char="§"/>
            </a:pPr>
            <a:r>
              <a:rPr lang="en-US" sz="2500" dirty="0"/>
              <a:t>Is about </a:t>
            </a:r>
            <a:r>
              <a:rPr lang="en-US" sz="2500" b="1" dirty="0">
                <a:solidFill>
                  <a:srgbClr val="0000FF"/>
                </a:solidFill>
              </a:rPr>
              <a:t>not always having a fixed agenda</a:t>
            </a:r>
            <a:r>
              <a:rPr lang="en-US" sz="2500" dirty="0"/>
              <a:t> and </a:t>
            </a:r>
            <a:r>
              <a:rPr lang="en-US" sz="2500" b="1" dirty="0">
                <a:solidFill>
                  <a:srgbClr val="0000FF"/>
                </a:solidFill>
              </a:rPr>
              <a:t>not being rigid</a:t>
            </a:r>
          </a:p>
        </p:txBody>
      </p:sp>
      <p:sp>
        <p:nvSpPr>
          <p:cNvPr id="4" name="Date Placeholder 3">
            <a:extLst>
              <a:ext uri="{FF2B5EF4-FFF2-40B4-BE49-F238E27FC236}">
                <a16:creationId xmlns:a16="http://schemas.microsoft.com/office/drawing/2014/main" id="{7D399A1D-48CA-C4E2-0729-F84D7C5D5642}"/>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5B47555B-F7B6-0D15-5650-41E55E53C459}"/>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DBED6261-CCCA-EC4D-4A98-7EE32FBDE88D}"/>
              </a:ext>
            </a:extLst>
          </p:cNvPr>
          <p:cNvSpPr>
            <a:spLocks noGrp="1"/>
          </p:cNvSpPr>
          <p:nvPr>
            <p:ph type="sldNum" sz="quarter" idx="12"/>
          </p:nvPr>
        </p:nvSpPr>
        <p:spPr/>
        <p:txBody>
          <a:bodyPr/>
          <a:lstStyle/>
          <a:p>
            <a:fld id="{3044608B-638C-4877-9F58-B36F0D0CCEEA}" type="slidenum">
              <a:rPr lang="en-IN" smtClean="0"/>
              <a:t>27</a:t>
            </a:fld>
            <a:endParaRPr lang="en-IN"/>
          </a:p>
        </p:txBody>
      </p:sp>
    </p:spTree>
    <p:extLst>
      <p:ext uri="{BB962C8B-B14F-4D97-AF65-F5344CB8AC3E}">
        <p14:creationId xmlns:p14="http://schemas.microsoft.com/office/powerpoint/2010/main" val="22363827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BC05D-FA74-699C-A0F8-71BA053F2E23}"/>
              </a:ext>
            </a:extLst>
          </p:cNvPr>
          <p:cNvSpPr>
            <a:spLocks noGrp="1"/>
          </p:cNvSpPr>
          <p:nvPr>
            <p:ph type="title"/>
          </p:nvPr>
        </p:nvSpPr>
        <p:spPr/>
        <p:txBody>
          <a:bodyPr/>
          <a:lstStyle/>
          <a:p>
            <a:pPr algn="ctr"/>
            <a:r>
              <a:rPr lang="en-US" dirty="0">
                <a:solidFill>
                  <a:srgbClr val="0000FF"/>
                </a:solidFill>
              </a:rPr>
              <a:t>T</a:t>
            </a:r>
            <a:r>
              <a:rPr lang="en-IN" dirty="0" err="1">
                <a:solidFill>
                  <a:srgbClr val="0000FF"/>
                </a:solidFill>
              </a:rPr>
              <a:t>eaching</a:t>
            </a:r>
            <a:r>
              <a:rPr lang="en-IN" dirty="0">
                <a:solidFill>
                  <a:srgbClr val="0000FF"/>
                </a:solidFill>
              </a:rPr>
              <a:t> (What is good teaching?)</a:t>
            </a:r>
            <a:endParaRPr lang="en-IN" dirty="0"/>
          </a:p>
        </p:txBody>
      </p:sp>
      <p:sp>
        <p:nvSpPr>
          <p:cNvPr id="3" name="Content Placeholder 2">
            <a:extLst>
              <a:ext uri="{FF2B5EF4-FFF2-40B4-BE49-F238E27FC236}">
                <a16:creationId xmlns:a16="http://schemas.microsoft.com/office/drawing/2014/main" id="{D921A830-4E94-990A-FA2F-920DF4FABA22}"/>
              </a:ext>
            </a:extLst>
          </p:cNvPr>
          <p:cNvSpPr>
            <a:spLocks noGrp="1"/>
          </p:cNvSpPr>
          <p:nvPr>
            <p:ph idx="1"/>
          </p:nvPr>
        </p:nvSpPr>
        <p:spPr/>
        <p:txBody>
          <a:bodyPr>
            <a:normAutofit fontScale="92500" lnSpcReduction="20000"/>
          </a:bodyPr>
          <a:lstStyle/>
          <a:p>
            <a:pPr algn="just">
              <a:spcBef>
                <a:spcPts val="500"/>
              </a:spcBef>
              <a:buFont typeface="Wingdings" panose="05000000000000000000" pitchFamily="2" charset="2"/>
              <a:buChar char="§"/>
            </a:pPr>
            <a:r>
              <a:rPr lang="en-US" sz="3500" dirty="0"/>
              <a:t>Is about </a:t>
            </a:r>
            <a:r>
              <a:rPr lang="en-US" sz="3500" b="1" dirty="0">
                <a:solidFill>
                  <a:srgbClr val="0000FF"/>
                </a:solidFill>
              </a:rPr>
              <a:t>style</a:t>
            </a:r>
            <a:r>
              <a:rPr lang="en-US" sz="3500" dirty="0"/>
              <a:t>: Being the conductor of an opera or director of a movie </a:t>
            </a:r>
          </a:p>
          <a:p>
            <a:pPr algn="just">
              <a:spcBef>
                <a:spcPts val="500"/>
              </a:spcBef>
              <a:buFont typeface="Wingdings" panose="05000000000000000000" pitchFamily="2" charset="2"/>
              <a:buChar char="§"/>
            </a:pPr>
            <a:r>
              <a:rPr lang="en-US" sz="3500" dirty="0"/>
              <a:t>Is about </a:t>
            </a:r>
            <a:r>
              <a:rPr lang="en-US" sz="3500" b="1" dirty="0">
                <a:solidFill>
                  <a:srgbClr val="0000FF"/>
                </a:solidFill>
              </a:rPr>
              <a:t>caring</a:t>
            </a:r>
            <a:r>
              <a:rPr lang="en-US" sz="3500" dirty="0"/>
              <a:t>, </a:t>
            </a:r>
            <a:r>
              <a:rPr lang="en-US" sz="3500" b="1" dirty="0">
                <a:solidFill>
                  <a:srgbClr val="0000FF"/>
                </a:solidFill>
              </a:rPr>
              <a:t>nurturing</a:t>
            </a:r>
            <a:r>
              <a:rPr lang="en-US" sz="3500" dirty="0"/>
              <a:t> and </a:t>
            </a:r>
            <a:r>
              <a:rPr lang="en-US" sz="3500" b="1" dirty="0">
                <a:solidFill>
                  <a:srgbClr val="0000FF"/>
                </a:solidFill>
              </a:rPr>
              <a:t>developing minds</a:t>
            </a:r>
            <a:r>
              <a:rPr lang="en-US" sz="3500" dirty="0"/>
              <a:t> and </a:t>
            </a:r>
            <a:r>
              <a:rPr lang="en-US" sz="3500" b="1" dirty="0">
                <a:solidFill>
                  <a:srgbClr val="0000FF"/>
                </a:solidFill>
              </a:rPr>
              <a:t>talents</a:t>
            </a:r>
          </a:p>
          <a:p>
            <a:pPr algn="just">
              <a:spcBef>
                <a:spcPts val="500"/>
              </a:spcBef>
              <a:buFont typeface="Wingdings" panose="05000000000000000000" pitchFamily="2" charset="2"/>
              <a:buChar char="§"/>
            </a:pPr>
            <a:r>
              <a:rPr lang="en-US" sz="3500" dirty="0"/>
              <a:t>Is about </a:t>
            </a:r>
            <a:r>
              <a:rPr lang="en-US" sz="3500" b="1" dirty="0">
                <a:solidFill>
                  <a:srgbClr val="0000FF"/>
                </a:solidFill>
              </a:rPr>
              <a:t>engagement with the audience</a:t>
            </a:r>
          </a:p>
          <a:p>
            <a:pPr algn="just">
              <a:spcBef>
                <a:spcPts val="500"/>
              </a:spcBef>
              <a:buFont typeface="Wingdings" panose="05000000000000000000" pitchFamily="2" charset="2"/>
              <a:buChar char="§"/>
            </a:pPr>
            <a:r>
              <a:rPr lang="en-US" sz="3500" dirty="0"/>
              <a:t>Is about </a:t>
            </a:r>
            <a:r>
              <a:rPr lang="en-US" sz="3500" b="1" dirty="0">
                <a:solidFill>
                  <a:srgbClr val="0000FF"/>
                </a:solidFill>
              </a:rPr>
              <a:t>mentoring</a:t>
            </a:r>
            <a:endParaRPr lang="en-IN" sz="3500" b="1" dirty="0">
              <a:solidFill>
                <a:srgbClr val="0000FF"/>
              </a:solidFill>
            </a:endParaRPr>
          </a:p>
        </p:txBody>
      </p:sp>
      <p:sp>
        <p:nvSpPr>
          <p:cNvPr id="4" name="Date Placeholder 3">
            <a:extLst>
              <a:ext uri="{FF2B5EF4-FFF2-40B4-BE49-F238E27FC236}">
                <a16:creationId xmlns:a16="http://schemas.microsoft.com/office/drawing/2014/main" id="{7D399A1D-48CA-C4E2-0729-F84D7C5D5642}"/>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5B47555B-F7B6-0D15-5650-41E55E53C459}"/>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DBED6261-CCCA-EC4D-4A98-7EE32FBDE88D}"/>
              </a:ext>
            </a:extLst>
          </p:cNvPr>
          <p:cNvSpPr>
            <a:spLocks noGrp="1"/>
          </p:cNvSpPr>
          <p:nvPr>
            <p:ph type="sldNum" sz="quarter" idx="12"/>
          </p:nvPr>
        </p:nvSpPr>
        <p:spPr/>
        <p:txBody>
          <a:bodyPr/>
          <a:lstStyle/>
          <a:p>
            <a:fld id="{3044608B-638C-4877-9F58-B36F0D0CCEEA}" type="slidenum">
              <a:rPr lang="en-IN" smtClean="0"/>
              <a:t>28</a:t>
            </a:fld>
            <a:endParaRPr lang="en-IN"/>
          </a:p>
        </p:txBody>
      </p:sp>
    </p:spTree>
    <p:extLst>
      <p:ext uri="{BB962C8B-B14F-4D97-AF65-F5344CB8AC3E}">
        <p14:creationId xmlns:p14="http://schemas.microsoft.com/office/powerpoint/2010/main" val="11747683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BC05D-FA74-699C-A0F8-71BA053F2E23}"/>
              </a:ext>
            </a:extLst>
          </p:cNvPr>
          <p:cNvSpPr>
            <a:spLocks noGrp="1"/>
          </p:cNvSpPr>
          <p:nvPr>
            <p:ph type="title"/>
          </p:nvPr>
        </p:nvSpPr>
        <p:spPr/>
        <p:txBody>
          <a:bodyPr/>
          <a:lstStyle/>
          <a:p>
            <a:pPr algn="ctr"/>
            <a:r>
              <a:rPr lang="en-US" dirty="0">
                <a:solidFill>
                  <a:srgbClr val="0000FF"/>
                </a:solidFill>
              </a:rPr>
              <a:t>T</a:t>
            </a:r>
            <a:r>
              <a:rPr lang="en-IN" dirty="0" err="1">
                <a:solidFill>
                  <a:srgbClr val="0000FF"/>
                </a:solidFill>
              </a:rPr>
              <a:t>eaching</a:t>
            </a:r>
            <a:r>
              <a:rPr lang="en-IN" dirty="0">
                <a:solidFill>
                  <a:srgbClr val="0000FF"/>
                </a:solidFill>
              </a:rPr>
              <a:t> (Qualities of a good teacher)</a:t>
            </a:r>
            <a:endParaRPr lang="en-IN" dirty="0"/>
          </a:p>
        </p:txBody>
      </p:sp>
      <p:sp>
        <p:nvSpPr>
          <p:cNvPr id="3" name="Content Placeholder 2">
            <a:extLst>
              <a:ext uri="{FF2B5EF4-FFF2-40B4-BE49-F238E27FC236}">
                <a16:creationId xmlns:a16="http://schemas.microsoft.com/office/drawing/2014/main" id="{D921A830-4E94-990A-FA2F-920DF4FABA22}"/>
              </a:ext>
            </a:extLst>
          </p:cNvPr>
          <p:cNvSpPr>
            <a:spLocks noGrp="1"/>
          </p:cNvSpPr>
          <p:nvPr>
            <p:ph idx="1"/>
          </p:nvPr>
        </p:nvSpPr>
        <p:spPr/>
        <p:txBody>
          <a:bodyPr>
            <a:normAutofit fontScale="92500" lnSpcReduction="10000"/>
          </a:bodyPr>
          <a:lstStyle/>
          <a:p>
            <a:pPr algn="just">
              <a:spcBef>
                <a:spcPts val="500"/>
              </a:spcBef>
              <a:buFont typeface="Wingdings" panose="05000000000000000000" pitchFamily="2" charset="2"/>
              <a:buChar char="§"/>
            </a:pPr>
            <a:r>
              <a:rPr lang="en-IN" sz="4000" dirty="0"/>
              <a:t>Strong communicator</a:t>
            </a:r>
          </a:p>
          <a:p>
            <a:pPr algn="just">
              <a:spcBef>
                <a:spcPts val="500"/>
              </a:spcBef>
              <a:buFont typeface="Wingdings" panose="05000000000000000000" pitchFamily="2" charset="2"/>
              <a:buChar char="§"/>
            </a:pPr>
            <a:r>
              <a:rPr lang="en-IN" sz="4000" dirty="0"/>
              <a:t>Good listener</a:t>
            </a:r>
          </a:p>
          <a:p>
            <a:pPr algn="just">
              <a:spcBef>
                <a:spcPts val="500"/>
              </a:spcBef>
              <a:buFont typeface="Wingdings" panose="05000000000000000000" pitchFamily="2" charset="2"/>
              <a:buChar char="§"/>
            </a:pPr>
            <a:r>
              <a:rPr lang="en-IN" sz="4000" dirty="0"/>
              <a:t>Collaborative focus</a:t>
            </a:r>
          </a:p>
          <a:p>
            <a:pPr algn="just">
              <a:spcBef>
                <a:spcPts val="500"/>
              </a:spcBef>
              <a:buFont typeface="Wingdings" panose="05000000000000000000" pitchFamily="2" charset="2"/>
              <a:buChar char="§"/>
            </a:pPr>
            <a:r>
              <a:rPr lang="en-IN" sz="4000" dirty="0"/>
              <a:t>Adaptable</a:t>
            </a:r>
          </a:p>
          <a:p>
            <a:pPr algn="just">
              <a:spcBef>
                <a:spcPts val="500"/>
              </a:spcBef>
              <a:buFont typeface="Wingdings" panose="05000000000000000000" pitchFamily="2" charset="2"/>
              <a:buChar char="§"/>
            </a:pPr>
            <a:r>
              <a:rPr lang="en-IN" sz="4000" dirty="0"/>
              <a:t>Engaging</a:t>
            </a:r>
          </a:p>
        </p:txBody>
      </p:sp>
      <p:sp>
        <p:nvSpPr>
          <p:cNvPr id="4" name="Date Placeholder 3">
            <a:extLst>
              <a:ext uri="{FF2B5EF4-FFF2-40B4-BE49-F238E27FC236}">
                <a16:creationId xmlns:a16="http://schemas.microsoft.com/office/drawing/2014/main" id="{7D399A1D-48CA-C4E2-0729-F84D7C5D5642}"/>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5B47555B-F7B6-0D15-5650-41E55E53C459}"/>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DBED6261-CCCA-EC4D-4A98-7EE32FBDE88D}"/>
              </a:ext>
            </a:extLst>
          </p:cNvPr>
          <p:cNvSpPr>
            <a:spLocks noGrp="1"/>
          </p:cNvSpPr>
          <p:nvPr>
            <p:ph type="sldNum" sz="quarter" idx="12"/>
          </p:nvPr>
        </p:nvSpPr>
        <p:spPr/>
        <p:txBody>
          <a:bodyPr/>
          <a:lstStyle/>
          <a:p>
            <a:fld id="{3044608B-638C-4877-9F58-B36F0D0CCEEA}" type="slidenum">
              <a:rPr lang="en-IN" smtClean="0"/>
              <a:t>29</a:t>
            </a:fld>
            <a:endParaRPr lang="en-IN"/>
          </a:p>
        </p:txBody>
      </p:sp>
    </p:spTree>
    <p:extLst>
      <p:ext uri="{BB962C8B-B14F-4D97-AF65-F5344CB8AC3E}">
        <p14:creationId xmlns:p14="http://schemas.microsoft.com/office/powerpoint/2010/main" val="894276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5F64E-3E86-21DE-0E86-8ADBC7BB386B}"/>
              </a:ext>
            </a:extLst>
          </p:cNvPr>
          <p:cNvSpPr>
            <a:spLocks noGrp="1"/>
          </p:cNvSpPr>
          <p:nvPr>
            <p:ph type="title"/>
          </p:nvPr>
        </p:nvSpPr>
        <p:spPr/>
        <p:txBody>
          <a:bodyPr>
            <a:normAutofit/>
          </a:bodyPr>
          <a:lstStyle/>
          <a:p>
            <a:pPr algn="ctr"/>
            <a:endParaRPr lang="en-IN" sz="1000" b="1" dirty="0"/>
          </a:p>
        </p:txBody>
      </p:sp>
      <p:sp>
        <p:nvSpPr>
          <p:cNvPr id="3" name="Content Placeholder 2">
            <a:extLst>
              <a:ext uri="{FF2B5EF4-FFF2-40B4-BE49-F238E27FC236}">
                <a16:creationId xmlns:a16="http://schemas.microsoft.com/office/drawing/2014/main" id="{AF065D74-0957-9F20-1D7B-176BFAEF20B8}"/>
              </a:ext>
            </a:extLst>
          </p:cNvPr>
          <p:cNvSpPr>
            <a:spLocks noGrp="1"/>
          </p:cNvSpPr>
          <p:nvPr>
            <p:ph idx="1"/>
          </p:nvPr>
        </p:nvSpPr>
        <p:spPr/>
        <p:txBody>
          <a:bodyPr>
            <a:normAutofit/>
          </a:bodyPr>
          <a:lstStyle/>
          <a:p>
            <a:pPr marL="0" indent="0" algn="ctr">
              <a:buNone/>
            </a:pPr>
            <a:endParaRPr lang="en-IN" sz="500" b="1" dirty="0">
              <a:solidFill>
                <a:srgbClr val="0000FF"/>
              </a:solidFill>
            </a:endParaRPr>
          </a:p>
          <a:p>
            <a:pPr marL="0" indent="0" algn="ctr">
              <a:buNone/>
            </a:pPr>
            <a:endParaRPr lang="en-IN" sz="500" b="1" dirty="0">
              <a:solidFill>
                <a:srgbClr val="0000FF"/>
              </a:solidFill>
            </a:endParaRPr>
          </a:p>
          <a:p>
            <a:pPr marL="0" indent="0" algn="ctr">
              <a:buNone/>
            </a:pPr>
            <a:endParaRPr lang="en-IN" sz="500" b="1" dirty="0">
              <a:solidFill>
                <a:srgbClr val="0000FF"/>
              </a:solidFill>
            </a:endParaRPr>
          </a:p>
          <a:p>
            <a:pPr marL="0" indent="0" algn="ctr">
              <a:buNone/>
            </a:pPr>
            <a:endParaRPr lang="en-IN" sz="500" b="1" dirty="0">
              <a:solidFill>
                <a:srgbClr val="0000FF"/>
              </a:solidFill>
            </a:endParaRPr>
          </a:p>
          <a:p>
            <a:pPr marL="0" indent="0" algn="ctr">
              <a:buNone/>
            </a:pPr>
            <a:endParaRPr lang="en-IN" sz="500" b="1" dirty="0">
              <a:solidFill>
                <a:srgbClr val="0000FF"/>
              </a:solidFill>
            </a:endParaRPr>
          </a:p>
          <a:p>
            <a:pPr marL="0" indent="0" algn="ctr">
              <a:buNone/>
            </a:pPr>
            <a:endParaRPr lang="en-IN" sz="500" b="1" dirty="0">
              <a:solidFill>
                <a:srgbClr val="0000FF"/>
              </a:solidFill>
            </a:endParaRPr>
          </a:p>
          <a:p>
            <a:pPr marL="0" indent="0" algn="ctr">
              <a:buNone/>
            </a:pPr>
            <a:r>
              <a:rPr lang="en-IN" sz="10000" b="1" dirty="0">
                <a:solidFill>
                  <a:srgbClr val="0000FF"/>
                </a:solidFill>
              </a:rPr>
              <a:t>RESEARCH</a:t>
            </a:r>
            <a:endParaRPr lang="en-IN" sz="10000" dirty="0"/>
          </a:p>
        </p:txBody>
      </p:sp>
      <p:sp>
        <p:nvSpPr>
          <p:cNvPr id="4" name="Date Placeholder 3">
            <a:extLst>
              <a:ext uri="{FF2B5EF4-FFF2-40B4-BE49-F238E27FC236}">
                <a16:creationId xmlns:a16="http://schemas.microsoft.com/office/drawing/2014/main" id="{258A0427-28CF-0ED4-3B34-5782E086FC41}"/>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76267D1A-87BC-E022-B92A-6003DBEDC12A}"/>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B7D4F72D-BD7D-9840-485A-C6DE99F5D695}"/>
              </a:ext>
            </a:extLst>
          </p:cNvPr>
          <p:cNvSpPr>
            <a:spLocks noGrp="1"/>
          </p:cNvSpPr>
          <p:nvPr>
            <p:ph type="sldNum" sz="quarter" idx="12"/>
          </p:nvPr>
        </p:nvSpPr>
        <p:spPr/>
        <p:txBody>
          <a:bodyPr/>
          <a:lstStyle/>
          <a:p>
            <a:fld id="{3044608B-638C-4877-9F58-B36F0D0CCEEA}" type="slidenum">
              <a:rPr lang="en-IN" smtClean="0"/>
              <a:t>3</a:t>
            </a:fld>
            <a:endParaRPr lang="en-IN"/>
          </a:p>
        </p:txBody>
      </p:sp>
    </p:spTree>
    <p:extLst>
      <p:ext uri="{BB962C8B-B14F-4D97-AF65-F5344CB8AC3E}">
        <p14:creationId xmlns:p14="http://schemas.microsoft.com/office/powerpoint/2010/main" val="24464708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BC05D-FA74-699C-A0F8-71BA053F2E23}"/>
              </a:ext>
            </a:extLst>
          </p:cNvPr>
          <p:cNvSpPr>
            <a:spLocks noGrp="1"/>
          </p:cNvSpPr>
          <p:nvPr>
            <p:ph type="title"/>
          </p:nvPr>
        </p:nvSpPr>
        <p:spPr/>
        <p:txBody>
          <a:bodyPr/>
          <a:lstStyle/>
          <a:p>
            <a:pPr algn="ctr"/>
            <a:r>
              <a:rPr lang="en-US" dirty="0">
                <a:solidFill>
                  <a:srgbClr val="0000FF"/>
                </a:solidFill>
              </a:rPr>
              <a:t>T</a:t>
            </a:r>
            <a:r>
              <a:rPr lang="en-IN" dirty="0" err="1">
                <a:solidFill>
                  <a:srgbClr val="0000FF"/>
                </a:solidFill>
              </a:rPr>
              <a:t>eaching</a:t>
            </a:r>
            <a:r>
              <a:rPr lang="en-IN" dirty="0">
                <a:solidFill>
                  <a:srgbClr val="0000FF"/>
                </a:solidFill>
              </a:rPr>
              <a:t> (Qualities of a good teacher)</a:t>
            </a:r>
            <a:endParaRPr lang="en-IN" dirty="0"/>
          </a:p>
        </p:txBody>
      </p:sp>
      <p:sp>
        <p:nvSpPr>
          <p:cNvPr id="3" name="Content Placeholder 2">
            <a:extLst>
              <a:ext uri="{FF2B5EF4-FFF2-40B4-BE49-F238E27FC236}">
                <a16:creationId xmlns:a16="http://schemas.microsoft.com/office/drawing/2014/main" id="{D921A830-4E94-990A-FA2F-920DF4FABA22}"/>
              </a:ext>
            </a:extLst>
          </p:cNvPr>
          <p:cNvSpPr>
            <a:spLocks noGrp="1"/>
          </p:cNvSpPr>
          <p:nvPr>
            <p:ph idx="1"/>
          </p:nvPr>
        </p:nvSpPr>
        <p:spPr/>
        <p:txBody>
          <a:bodyPr>
            <a:normAutofit/>
          </a:bodyPr>
          <a:lstStyle/>
          <a:p>
            <a:pPr algn="just">
              <a:lnSpc>
                <a:spcPct val="110000"/>
              </a:lnSpc>
              <a:spcBef>
                <a:spcPts val="500"/>
              </a:spcBef>
              <a:buFont typeface="Wingdings" panose="05000000000000000000" pitchFamily="2" charset="2"/>
              <a:buChar char="§"/>
            </a:pPr>
            <a:r>
              <a:rPr lang="en-IN" sz="4500" dirty="0"/>
              <a:t>Shows empathy</a:t>
            </a:r>
          </a:p>
          <a:p>
            <a:pPr algn="just">
              <a:lnSpc>
                <a:spcPct val="110000"/>
              </a:lnSpc>
              <a:spcBef>
                <a:spcPts val="500"/>
              </a:spcBef>
              <a:buFont typeface="Wingdings" panose="05000000000000000000" pitchFamily="2" charset="2"/>
              <a:buChar char="§"/>
            </a:pPr>
            <a:r>
              <a:rPr lang="en-IN" sz="4500" dirty="0"/>
              <a:t>Has patience</a:t>
            </a:r>
          </a:p>
          <a:p>
            <a:pPr algn="just">
              <a:lnSpc>
                <a:spcPct val="110000"/>
              </a:lnSpc>
              <a:spcBef>
                <a:spcPts val="500"/>
              </a:spcBef>
              <a:buFont typeface="Wingdings" panose="05000000000000000000" pitchFamily="2" charset="2"/>
              <a:buChar char="§"/>
            </a:pPr>
            <a:r>
              <a:rPr lang="en-IN" sz="4500" dirty="0"/>
              <a:t>Shares the best practices</a:t>
            </a:r>
          </a:p>
          <a:p>
            <a:pPr algn="just">
              <a:lnSpc>
                <a:spcPct val="110000"/>
              </a:lnSpc>
              <a:spcBef>
                <a:spcPts val="500"/>
              </a:spcBef>
              <a:buFont typeface="Wingdings" panose="05000000000000000000" pitchFamily="2" charset="2"/>
              <a:buChar char="§"/>
            </a:pPr>
            <a:r>
              <a:rPr lang="en-IN" sz="4500" dirty="0"/>
              <a:t>Is a life long learner</a:t>
            </a:r>
          </a:p>
        </p:txBody>
      </p:sp>
      <p:sp>
        <p:nvSpPr>
          <p:cNvPr id="4" name="Date Placeholder 3">
            <a:extLst>
              <a:ext uri="{FF2B5EF4-FFF2-40B4-BE49-F238E27FC236}">
                <a16:creationId xmlns:a16="http://schemas.microsoft.com/office/drawing/2014/main" id="{7D399A1D-48CA-C4E2-0729-F84D7C5D5642}"/>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5B47555B-F7B6-0D15-5650-41E55E53C459}"/>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DBED6261-CCCA-EC4D-4A98-7EE32FBDE88D}"/>
              </a:ext>
            </a:extLst>
          </p:cNvPr>
          <p:cNvSpPr>
            <a:spLocks noGrp="1"/>
          </p:cNvSpPr>
          <p:nvPr>
            <p:ph type="sldNum" sz="quarter" idx="12"/>
          </p:nvPr>
        </p:nvSpPr>
        <p:spPr/>
        <p:txBody>
          <a:bodyPr/>
          <a:lstStyle/>
          <a:p>
            <a:fld id="{3044608B-638C-4877-9F58-B36F0D0CCEEA}" type="slidenum">
              <a:rPr lang="en-IN" smtClean="0"/>
              <a:t>30</a:t>
            </a:fld>
            <a:endParaRPr lang="en-IN"/>
          </a:p>
        </p:txBody>
      </p:sp>
    </p:spTree>
    <p:extLst>
      <p:ext uri="{BB962C8B-B14F-4D97-AF65-F5344CB8AC3E}">
        <p14:creationId xmlns:p14="http://schemas.microsoft.com/office/powerpoint/2010/main" val="27943499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BC05D-FA74-699C-A0F8-71BA053F2E23}"/>
              </a:ext>
            </a:extLst>
          </p:cNvPr>
          <p:cNvSpPr>
            <a:spLocks noGrp="1"/>
          </p:cNvSpPr>
          <p:nvPr>
            <p:ph type="title"/>
          </p:nvPr>
        </p:nvSpPr>
        <p:spPr/>
        <p:txBody>
          <a:bodyPr/>
          <a:lstStyle/>
          <a:p>
            <a:pPr algn="ctr"/>
            <a:r>
              <a:rPr lang="en-US" dirty="0">
                <a:solidFill>
                  <a:srgbClr val="0000FF"/>
                </a:solidFill>
              </a:rPr>
              <a:t>T</a:t>
            </a:r>
            <a:r>
              <a:rPr lang="en-IN" dirty="0" err="1">
                <a:solidFill>
                  <a:srgbClr val="0000FF"/>
                </a:solidFill>
              </a:rPr>
              <a:t>eaching</a:t>
            </a:r>
            <a:r>
              <a:rPr lang="en-IN" dirty="0">
                <a:solidFill>
                  <a:srgbClr val="0000FF"/>
                </a:solidFill>
              </a:rPr>
              <a:t> (Skill Set of a Teacher)</a:t>
            </a:r>
            <a:endParaRPr lang="en-IN" dirty="0"/>
          </a:p>
        </p:txBody>
      </p:sp>
      <p:sp>
        <p:nvSpPr>
          <p:cNvPr id="3" name="Content Placeholder 2">
            <a:extLst>
              <a:ext uri="{FF2B5EF4-FFF2-40B4-BE49-F238E27FC236}">
                <a16:creationId xmlns:a16="http://schemas.microsoft.com/office/drawing/2014/main" id="{D921A830-4E94-990A-FA2F-920DF4FABA22}"/>
              </a:ext>
            </a:extLst>
          </p:cNvPr>
          <p:cNvSpPr>
            <a:spLocks noGrp="1"/>
          </p:cNvSpPr>
          <p:nvPr>
            <p:ph idx="1"/>
          </p:nvPr>
        </p:nvSpPr>
        <p:spPr/>
        <p:txBody>
          <a:bodyPr>
            <a:normAutofit fontScale="85000" lnSpcReduction="20000"/>
          </a:bodyPr>
          <a:lstStyle/>
          <a:p>
            <a:pPr algn="just">
              <a:spcBef>
                <a:spcPts val="0"/>
              </a:spcBef>
              <a:buFont typeface="Wingdings" panose="05000000000000000000" pitchFamily="2" charset="2"/>
              <a:buChar char="§"/>
            </a:pPr>
            <a:r>
              <a:rPr lang="en-IN" sz="4000" dirty="0"/>
              <a:t>Discipline</a:t>
            </a:r>
          </a:p>
          <a:p>
            <a:pPr algn="just">
              <a:spcBef>
                <a:spcPts val="0"/>
              </a:spcBef>
              <a:buFont typeface="Wingdings" panose="05000000000000000000" pitchFamily="2" charset="2"/>
              <a:buChar char="§"/>
            </a:pPr>
            <a:r>
              <a:rPr lang="en-IN" sz="4000" dirty="0"/>
              <a:t>Classroom management</a:t>
            </a:r>
          </a:p>
          <a:p>
            <a:pPr algn="just">
              <a:spcBef>
                <a:spcPts val="0"/>
              </a:spcBef>
              <a:buFont typeface="Wingdings" panose="05000000000000000000" pitchFamily="2" charset="2"/>
              <a:buChar char="§"/>
            </a:pPr>
            <a:r>
              <a:rPr lang="en-IN" sz="4000" dirty="0"/>
              <a:t>Keen observation</a:t>
            </a:r>
          </a:p>
          <a:p>
            <a:pPr algn="just">
              <a:spcBef>
                <a:spcPts val="0"/>
              </a:spcBef>
              <a:buFont typeface="Wingdings" panose="05000000000000000000" pitchFamily="2" charset="2"/>
              <a:buChar char="§"/>
            </a:pPr>
            <a:r>
              <a:rPr lang="en-IN" sz="4000" dirty="0"/>
              <a:t>Engagement with audience</a:t>
            </a:r>
          </a:p>
          <a:p>
            <a:pPr algn="just">
              <a:spcBef>
                <a:spcPts val="0"/>
              </a:spcBef>
              <a:buFont typeface="Wingdings" panose="05000000000000000000" pitchFamily="2" charset="2"/>
              <a:buChar char="§"/>
            </a:pPr>
            <a:r>
              <a:rPr lang="en-IN" sz="4000" dirty="0"/>
              <a:t>Strong communicator</a:t>
            </a:r>
          </a:p>
          <a:p>
            <a:pPr algn="just">
              <a:spcBef>
                <a:spcPts val="0"/>
              </a:spcBef>
              <a:buFont typeface="Wingdings" panose="05000000000000000000" pitchFamily="2" charset="2"/>
              <a:buChar char="§"/>
            </a:pPr>
            <a:r>
              <a:rPr lang="en-IN" sz="4000" dirty="0"/>
              <a:t>Command over subject/topic</a:t>
            </a:r>
          </a:p>
        </p:txBody>
      </p:sp>
      <p:sp>
        <p:nvSpPr>
          <p:cNvPr id="4" name="Date Placeholder 3">
            <a:extLst>
              <a:ext uri="{FF2B5EF4-FFF2-40B4-BE49-F238E27FC236}">
                <a16:creationId xmlns:a16="http://schemas.microsoft.com/office/drawing/2014/main" id="{7D399A1D-48CA-C4E2-0729-F84D7C5D5642}"/>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5B47555B-F7B6-0D15-5650-41E55E53C459}"/>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DBED6261-CCCA-EC4D-4A98-7EE32FBDE88D}"/>
              </a:ext>
            </a:extLst>
          </p:cNvPr>
          <p:cNvSpPr>
            <a:spLocks noGrp="1"/>
          </p:cNvSpPr>
          <p:nvPr>
            <p:ph type="sldNum" sz="quarter" idx="12"/>
          </p:nvPr>
        </p:nvSpPr>
        <p:spPr/>
        <p:txBody>
          <a:bodyPr/>
          <a:lstStyle/>
          <a:p>
            <a:fld id="{3044608B-638C-4877-9F58-B36F0D0CCEEA}" type="slidenum">
              <a:rPr lang="en-IN" smtClean="0"/>
              <a:t>31</a:t>
            </a:fld>
            <a:endParaRPr lang="en-IN"/>
          </a:p>
        </p:txBody>
      </p:sp>
    </p:spTree>
    <p:extLst>
      <p:ext uri="{BB962C8B-B14F-4D97-AF65-F5344CB8AC3E}">
        <p14:creationId xmlns:p14="http://schemas.microsoft.com/office/powerpoint/2010/main" val="20816317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BC05D-FA74-699C-A0F8-71BA053F2E23}"/>
              </a:ext>
            </a:extLst>
          </p:cNvPr>
          <p:cNvSpPr>
            <a:spLocks noGrp="1"/>
          </p:cNvSpPr>
          <p:nvPr>
            <p:ph type="title"/>
          </p:nvPr>
        </p:nvSpPr>
        <p:spPr/>
        <p:txBody>
          <a:bodyPr/>
          <a:lstStyle/>
          <a:p>
            <a:pPr algn="ctr"/>
            <a:r>
              <a:rPr lang="en-US" dirty="0">
                <a:solidFill>
                  <a:srgbClr val="0000FF"/>
                </a:solidFill>
              </a:rPr>
              <a:t>T</a:t>
            </a:r>
            <a:r>
              <a:rPr lang="en-IN" dirty="0" err="1">
                <a:solidFill>
                  <a:srgbClr val="0000FF"/>
                </a:solidFill>
              </a:rPr>
              <a:t>eaching</a:t>
            </a:r>
            <a:r>
              <a:rPr lang="en-IN" dirty="0">
                <a:solidFill>
                  <a:srgbClr val="0000FF"/>
                </a:solidFill>
              </a:rPr>
              <a:t> (Skill Set of a Teacher)</a:t>
            </a:r>
            <a:endParaRPr lang="en-IN" dirty="0"/>
          </a:p>
        </p:txBody>
      </p:sp>
      <p:sp>
        <p:nvSpPr>
          <p:cNvPr id="3" name="Content Placeholder 2">
            <a:extLst>
              <a:ext uri="{FF2B5EF4-FFF2-40B4-BE49-F238E27FC236}">
                <a16:creationId xmlns:a16="http://schemas.microsoft.com/office/drawing/2014/main" id="{D921A830-4E94-990A-FA2F-920DF4FABA22}"/>
              </a:ext>
            </a:extLst>
          </p:cNvPr>
          <p:cNvSpPr>
            <a:spLocks noGrp="1"/>
          </p:cNvSpPr>
          <p:nvPr>
            <p:ph idx="1"/>
          </p:nvPr>
        </p:nvSpPr>
        <p:spPr/>
        <p:txBody>
          <a:bodyPr>
            <a:normAutofit fontScale="92500" lnSpcReduction="20000"/>
          </a:bodyPr>
          <a:lstStyle/>
          <a:p>
            <a:pPr algn="just">
              <a:spcBef>
                <a:spcPts val="0"/>
              </a:spcBef>
              <a:buFont typeface="Wingdings" panose="05000000000000000000" pitchFamily="2" charset="2"/>
              <a:buChar char="§"/>
            </a:pPr>
            <a:r>
              <a:rPr lang="en-IN" sz="4500" dirty="0"/>
              <a:t>Good time management</a:t>
            </a:r>
          </a:p>
          <a:p>
            <a:pPr algn="just">
              <a:spcBef>
                <a:spcPts val="0"/>
              </a:spcBef>
              <a:buFont typeface="Wingdings" panose="05000000000000000000" pitchFamily="2" charset="2"/>
              <a:buChar char="§"/>
            </a:pPr>
            <a:r>
              <a:rPr lang="en-IN" sz="4500" dirty="0"/>
              <a:t>Good planner</a:t>
            </a:r>
          </a:p>
          <a:p>
            <a:pPr algn="just">
              <a:spcBef>
                <a:spcPts val="0"/>
              </a:spcBef>
              <a:buFont typeface="Wingdings" panose="05000000000000000000" pitchFamily="2" charset="2"/>
              <a:buChar char="§"/>
            </a:pPr>
            <a:r>
              <a:rPr lang="en-IN" sz="4500" dirty="0"/>
              <a:t>Passion</a:t>
            </a:r>
          </a:p>
          <a:p>
            <a:pPr algn="just">
              <a:spcBef>
                <a:spcPts val="0"/>
              </a:spcBef>
              <a:buFont typeface="Wingdings" panose="05000000000000000000" pitchFamily="2" charset="2"/>
              <a:buChar char="§"/>
            </a:pPr>
            <a:r>
              <a:rPr lang="en-IN" sz="4500" dirty="0"/>
              <a:t>Team player</a:t>
            </a:r>
          </a:p>
          <a:p>
            <a:pPr algn="just">
              <a:spcBef>
                <a:spcPts val="0"/>
              </a:spcBef>
              <a:buFont typeface="Wingdings" panose="05000000000000000000" pitchFamily="2" charset="2"/>
              <a:buChar char="§"/>
            </a:pPr>
            <a:r>
              <a:rPr lang="en-IN" sz="4500" dirty="0"/>
              <a:t>Patience</a:t>
            </a:r>
          </a:p>
        </p:txBody>
      </p:sp>
      <p:sp>
        <p:nvSpPr>
          <p:cNvPr id="4" name="Date Placeholder 3">
            <a:extLst>
              <a:ext uri="{FF2B5EF4-FFF2-40B4-BE49-F238E27FC236}">
                <a16:creationId xmlns:a16="http://schemas.microsoft.com/office/drawing/2014/main" id="{7D399A1D-48CA-C4E2-0729-F84D7C5D5642}"/>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5B47555B-F7B6-0D15-5650-41E55E53C459}"/>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DBED6261-CCCA-EC4D-4A98-7EE32FBDE88D}"/>
              </a:ext>
            </a:extLst>
          </p:cNvPr>
          <p:cNvSpPr>
            <a:spLocks noGrp="1"/>
          </p:cNvSpPr>
          <p:nvPr>
            <p:ph type="sldNum" sz="quarter" idx="12"/>
          </p:nvPr>
        </p:nvSpPr>
        <p:spPr/>
        <p:txBody>
          <a:bodyPr/>
          <a:lstStyle/>
          <a:p>
            <a:fld id="{3044608B-638C-4877-9F58-B36F0D0CCEEA}" type="slidenum">
              <a:rPr lang="en-IN" smtClean="0"/>
              <a:t>32</a:t>
            </a:fld>
            <a:endParaRPr lang="en-IN"/>
          </a:p>
        </p:txBody>
      </p:sp>
    </p:spTree>
    <p:extLst>
      <p:ext uri="{BB962C8B-B14F-4D97-AF65-F5344CB8AC3E}">
        <p14:creationId xmlns:p14="http://schemas.microsoft.com/office/powerpoint/2010/main" val="40030846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BC05D-FA74-699C-A0F8-71BA053F2E23}"/>
              </a:ext>
            </a:extLst>
          </p:cNvPr>
          <p:cNvSpPr>
            <a:spLocks noGrp="1"/>
          </p:cNvSpPr>
          <p:nvPr>
            <p:ph type="title"/>
          </p:nvPr>
        </p:nvSpPr>
        <p:spPr/>
        <p:txBody>
          <a:bodyPr/>
          <a:lstStyle/>
          <a:p>
            <a:pPr algn="ctr"/>
            <a:r>
              <a:rPr lang="en-US" dirty="0">
                <a:solidFill>
                  <a:srgbClr val="0000FF"/>
                </a:solidFill>
              </a:rPr>
              <a:t>T</a:t>
            </a:r>
            <a:r>
              <a:rPr lang="en-IN" dirty="0" err="1">
                <a:solidFill>
                  <a:srgbClr val="0000FF"/>
                </a:solidFill>
              </a:rPr>
              <a:t>eaching</a:t>
            </a:r>
            <a:r>
              <a:rPr lang="en-IN" dirty="0">
                <a:solidFill>
                  <a:srgbClr val="0000FF"/>
                </a:solidFill>
              </a:rPr>
              <a:t> (Elements of Good Teaching)</a:t>
            </a:r>
            <a:endParaRPr lang="en-IN" dirty="0"/>
          </a:p>
        </p:txBody>
      </p:sp>
      <p:sp>
        <p:nvSpPr>
          <p:cNvPr id="3" name="Content Placeholder 2">
            <a:extLst>
              <a:ext uri="{FF2B5EF4-FFF2-40B4-BE49-F238E27FC236}">
                <a16:creationId xmlns:a16="http://schemas.microsoft.com/office/drawing/2014/main" id="{D921A830-4E94-990A-FA2F-920DF4FABA22}"/>
              </a:ext>
            </a:extLst>
          </p:cNvPr>
          <p:cNvSpPr>
            <a:spLocks noGrp="1"/>
          </p:cNvSpPr>
          <p:nvPr>
            <p:ph idx="1"/>
          </p:nvPr>
        </p:nvSpPr>
        <p:spPr/>
        <p:txBody>
          <a:bodyPr>
            <a:normAutofit/>
          </a:bodyPr>
          <a:lstStyle/>
          <a:p>
            <a:pPr algn="just">
              <a:lnSpc>
                <a:spcPct val="110000"/>
              </a:lnSpc>
              <a:spcBef>
                <a:spcPts val="0"/>
              </a:spcBef>
              <a:buFont typeface="Wingdings" panose="05000000000000000000" pitchFamily="2" charset="2"/>
              <a:buChar char="§"/>
            </a:pPr>
            <a:r>
              <a:rPr lang="en-IN" sz="3500" dirty="0"/>
              <a:t>Content knowledge</a:t>
            </a:r>
          </a:p>
          <a:p>
            <a:pPr algn="just">
              <a:lnSpc>
                <a:spcPct val="110000"/>
              </a:lnSpc>
              <a:spcBef>
                <a:spcPts val="0"/>
              </a:spcBef>
              <a:buFont typeface="Wingdings" panose="05000000000000000000" pitchFamily="2" charset="2"/>
              <a:buChar char="§"/>
            </a:pPr>
            <a:r>
              <a:rPr lang="en-IN" sz="3500" dirty="0"/>
              <a:t>Quality of instruction</a:t>
            </a:r>
          </a:p>
          <a:p>
            <a:pPr algn="just">
              <a:lnSpc>
                <a:spcPct val="110000"/>
              </a:lnSpc>
              <a:spcBef>
                <a:spcPts val="0"/>
              </a:spcBef>
              <a:buFont typeface="Wingdings" panose="05000000000000000000" pitchFamily="2" charset="2"/>
              <a:buChar char="§"/>
            </a:pPr>
            <a:r>
              <a:rPr lang="en-IN" sz="3500" dirty="0"/>
              <a:t>Teaching environment</a:t>
            </a:r>
          </a:p>
          <a:p>
            <a:pPr algn="just">
              <a:lnSpc>
                <a:spcPct val="110000"/>
              </a:lnSpc>
              <a:spcBef>
                <a:spcPts val="0"/>
              </a:spcBef>
              <a:buFont typeface="Wingdings" panose="05000000000000000000" pitchFamily="2" charset="2"/>
              <a:buChar char="§"/>
            </a:pPr>
            <a:r>
              <a:rPr lang="en-IN" sz="3500" dirty="0"/>
              <a:t>Class room management</a:t>
            </a:r>
          </a:p>
          <a:p>
            <a:pPr algn="just">
              <a:lnSpc>
                <a:spcPct val="110000"/>
              </a:lnSpc>
              <a:spcBef>
                <a:spcPts val="0"/>
              </a:spcBef>
              <a:buFont typeface="Wingdings" panose="05000000000000000000" pitchFamily="2" charset="2"/>
              <a:buChar char="§"/>
            </a:pPr>
            <a:r>
              <a:rPr lang="en-IN" sz="3500" dirty="0"/>
              <a:t>Professional Behaviour</a:t>
            </a:r>
          </a:p>
        </p:txBody>
      </p:sp>
      <p:sp>
        <p:nvSpPr>
          <p:cNvPr id="4" name="Date Placeholder 3">
            <a:extLst>
              <a:ext uri="{FF2B5EF4-FFF2-40B4-BE49-F238E27FC236}">
                <a16:creationId xmlns:a16="http://schemas.microsoft.com/office/drawing/2014/main" id="{7D399A1D-48CA-C4E2-0729-F84D7C5D5642}"/>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5B47555B-F7B6-0D15-5650-41E55E53C459}"/>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DBED6261-CCCA-EC4D-4A98-7EE32FBDE88D}"/>
              </a:ext>
            </a:extLst>
          </p:cNvPr>
          <p:cNvSpPr>
            <a:spLocks noGrp="1"/>
          </p:cNvSpPr>
          <p:nvPr>
            <p:ph type="sldNum" sz="quarter" idx="12"/>
          </p:nvPr>
        </p:nvSpPr>
        <p:spPr/>
        <p:txBody>
          <a:bodyPr/>
          <a:lstStyle/>
          <a:p>
            <a:fld id="{3044608B-638C-4877-9F58-B36F0D0CCEEA}" type="slidenum">
              <a:rPr lang="en-IN" smtClean="0"/>
              <a:t>33</a:t>
            </a:fld>
            <a:endParaRPr lang="en-IN"/>
          </a:p>
        </p:txBody>
      </p:sp>
    </p:spTree>
    <p:extLst>
      <p:ext uri="{BB962C8B-B14F-4D97-AF65-F5344CB8AC3E}">
        <p14:creationId xmlns:p14="http://schemas.microsoft.com/office/powerpoint/2010/main" val="29412829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BC05D-FA74-699C-A0F8-71BA053F2E23}"/>
              </a:ext>
            </a:extLst>
          </p:cNvPr>
          <p:cNvSpPr>
            <a:spLocks noGrp="1"/>
          </p:cNvSpPr>
          <p:nvPr>
            <p:ph type="title"/>
          </p:nvPr>
        </p:nvSpPr>
        <p:spPr/>
        <p:txBody>
          <a:bodyPr/>
          <a:lstStyle/>
          <a:p>
            <a:pPr algn="ctr"/>
            <a:r>
              <a:rPr lang="en-US" dirty="0">
                <a:solidFill>
                  <a:srgbClr val="0000FF"/>
                </a:solidFill>
              </a:rPr>
              <a:t>T</a:t>
            </a:r>
            <a:r>
              <a:rPr lang="en-IN" dirty="0" err="1">
                <a:solidFill>
                  <a:srgbClr val="0000FF"/>
                </a:solidFill>
              </a:rPr>
              <a:t>eaching</a:t>
            </a:r>
            <a:r>
              <a:rPr lang="en-IN" dirty="0">
                <a:solidFill>
                  <a:srgbClr val="0000FF"/>
                </a:solidFill>
              </a:rPr>
              <a:t> (General Framework FOR GOOD TEACHING)</a:t>
            </a:r>
            <a:endParaRPr lang="en-IN" dirty="0"/>
          </a:p>
        </p:txBody>
      </p:sp>
      <p:sp>
        <p:nvSpPr>
          <p:cNvPr id="3" name="Content Placeholder 2">
            <a:extLst>
              <a:ext uri="{FF2B5EF4-FFF2-40B4-BE49-F238E27FC236}">
                <a16:creationId xmlns:a16="http://schemas.microsoft.com/office/drawing/2014/main" id="{D921A830-4E94-990A-FA2F-920DF4FABA22}"/>
              </a:ext>
            </a:extLst>
          </p:cNvPr>
          <p:cNvSpPr>
            <a:spLocks noGrp="1"/>
          </p:cNvSpPr>
          <p:nvPr>
            <p:ph idx="1"/>
          </p:nvPr>
        </p:nvSpPr>
        <p:spPr/>
        <p:txBody>
          <a:bodyPr>
            <a:normAutofit/>
          </a:bodyPr>
          <a:lstStyle/>
          <a:p>
            <a:pPr algn="just">
              <a:lnSpc>
                <a:spcPct val="100000"/>
              </a:lnSpc>
              <a:spcBef>
                <a:spcPts val="0"/>
              </a:spcBef>
              <a:buFont typeface="Wingdings" panose="05000000000000000000" pitchFamily="2" charset="2"/>
              <a:buChar char="§"/>
            </a:pPr>
            <a:r>
              <a:rPr lang="en-IN" sz="4500" dirty="0"/>
              <a:t>Relationship Building</a:t>
            </a:r>
          </a:p>
          <a:p>
            <a:pPr algn="just">
              <a:lnSpc>
                <a:spcPct val="100000"/>
              </a:lnSpc>
              <a:spcBef>
                <a:spcPts val="0"/>
              </a:spcBef>
              <a:buFont typeface="Wingdings" panose="05000000000000000000" pitchFamily="2" charset="2"/>
              <a:buChar char="§"/>
            </a:pPr>
            <a:r>
              <a:rPr lang="en-IN" sz="4500" dirty="0"/>
              <a:t>Pedagogical Skills</a:t>
            </a:r>
          </a:p>
          <a:p>
            <a:pPr algn="just">
              <a:lnSpc>
                <a:spcPct val="100000"/>
              </a:lnSpc>
              <a:spcBef>
                <a:spcPts val="0"/>
              </a:spcBef>
              <a:buFont typeface="Wingdings" panose="05000000000000000000" pitchFamily="2" charset="2"/>
              <a:buChar char="§"/>
            </a:pPr>
            <a:r>
              <a:rPr lang="en-IN" sz="4500" dirty="0"/>
              <a:t>Subject Knowledge</a:t>
            </a:r>
          </a:p>
          <a:p>
            <a:pPr algn="just">
              <a:lnSpc>
                <a:spcPct val="100000"/>
              </a:lnSpc>
              <a:spcBef>
                <a:spcPts val="0"/>
              </a:spcBef>
              <a:buFont typeface="Wingdings" panose="05000000000000000000" pitchFamily="2" charset="2"/>
              <a:buChar char="§"/>
            </a:pPr>
            <a:r>
              <a:rPr lang="en-IN" sz="4500" dirty="0"/>
              <a:t>Connecting with the audience</a:t>
            </a:r>
          </a:p>
        </p:txBody>
      </p:sp>
      <p:sp>
        <p:nvSpPr>
          <p:cNvPr id="4" name="Date Placeholder 3">
            <a:extLst>
              <a:ext uri="{FF2B5EF4-FFF2-40B4-BE49-F238E27FC236}">
                <a16:creationId xmlns:a16="http://schemas.microsoft.com/office/drawing/2014/main" id="{7D399A1D-48CA-C4E2-0729-F84D7C5D5642}"/>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5B47555B-F7B6-0D15-5650-41E55E53C459}"/>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DBED6261-CCCA-EC4D-4A98-7EE32FBDE88D}"/>
              </a:ext>
            </a:extLst>
          </p:cNvPr>
          <p:cNvSpPr>
            <a:spLocks noGrp="1"/>
          </p:cNvSpPr>
          <p:nvPr>
            <p:ph type="sldNum" sz="quarter" idx="12"/>
          </p:nvPr>
        </p:nvSpPr>
        <p:spPr/>
        <p:txBody>
          <a:bodyPr/>
          <a:lstStyle/>
          <a:p>
            <a:fld id="{3044608B-638C-4877-9F58-B36F0D0CCEEA}" type="slidenum">
              <a:rPr lang="en-IN" smtClean="0"/>
              <a:t>34</a:t>
            </a:fld>
            <a:endParaRPr lang="en-IN"/>
          </a:p>
        </p:txBody>
      </p:sp>
    </p:spTree>
    <p:extLst>
      <p:ext uri="{BB962C8B-B14F-4D97-AF65-F5344CB8AC3E}">
        <p14:creationId xmlns:p14="http://schemas.microsoft.com/office/powerpoint/2010/main" val="23338324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BC05D-FA74-699C-A0F8-71BA053F2E23}"/>
              </a:ext>
            </a:extLst>
          </p:cNvPr>
          <p:cNvSpPr>
            <a:spLocks noGrp="1"/>
          </p:cNvSpPr>
          <p:nvPr>
            <p:ph type="title"/>
          </p:nvPr>
        </p:nvSpPr>
        <p:spPr/>
        <p:txBody>
          <a:bodyPr/>
          <a:lstStyle/>
          <a:p>
            <a:pPr algn="ctr"/>
            <a:r>
              <a:rPr lang="en-US" dirty="0">
                <a:solidFill>
                  <a:srgbClr val="0000FF"/>
                </a:solidFill>
              </a:rPr>
              <a:t>T</a:t>
            </a:r>
            <a:r>
              <a:rPr lang="en-IN" dirty="0" err="1">
                <a:solidFill>
                  <a:srgbClr val="0000FF"/>
                </a:solidFill>
              </a:rPr>
              <a:t>eaching</a:t>
            </a:r>
            <a:r>
              <a:rPr lang="en-IN" dirty="0">
                <a:solidFill>
                  <a:srgbClr val="0000FF"/>
                </a:solidFill>
              </a:rPr>
              <a:t> (General Framework FOR GOOD TEACHING)</a:t>
            </a:r>
            <a:endParaRPr lang="en-IN" dirty="0"/>
          </a:p>
        </p:txBody>
      </p:sp>
      <p:sp>
        <p:nvSpPr>
          <p:cNvPr id="3" name="Content Placeholder 2">
            <a:extLst>
              <a:ext uri="{FF2B5EF4-FFF2-40B4-BE49-F238E27FC236}">
                <a16:creationId xmlns:a16="http://schemas.microsoft.com/office/drawing/2014/main" id="{D921A830-4E94-990A-FA2F-920DF4FABA22}"/>
              </a:ext>
            </a:extLst>
          </p:cNvPr>
          <p:cNvSpPr>
            <a:spLocks noGrp="1"/>
          </p:cNvSpPr>
          <p:nvPr>
            <p:ph idx="1"/>
          </p:nvPr>
        </p:nvSpPr>
        <p:spPr/>
        <p:txBody>
          <a:bodyPr>
            <a:noAutofit/>
          </a:bodyPr>
          <a:lstStyle/>
          <a:p>
            <a:pPr algn="just">
              <a:lnSpc>
                <a:spcPct val="100000"/>
              </a:lnSpc>
              <a:spcBef>
                <a:spcPts val="0"/>
              </a:spcBef>
              <a:buFont typeface="Wingdings" panose="05000000000000000000" pitchFamily="2" charset="2"/>
              <a:buChar char="§"/>
            </a:pPr>
            <a:r>
              <a:rPr lang="en-IN" sz="3000" dirty="0"/>
              <a:t>Explaining the relevance of content/curriculum and the knowledge and practical relevance of the content</a:t>
            </a:r>
          </a:p>
          <a:p>
            <a:pPr algn="just">
              <a:lnSpc>
                <a:spcPct val="100000"/>
              </a:lnSpc>
              <a:spcBef>
                <a:spcPts val="0"/>
              </a:spcBef>
              <a:buFont typeface="Wingdings" panose="05000000000000000000" pitchFamily="2" charset="2"/>
              <a:buChar char="§"/>
            </a:pPr>
            <a:r>
              <a:rPr lang="en-IN" sz="3000" dirty="0"/>
              <a:t>Imbibing a love of learning (continuous learning)</a:t>
            </a:r>
          </a:p>
          <a:p>
            <a:pPr algn="just">
              <a:lnSpc>
                <a:spcPct val="100000"/>
              </a:lnSpc>
              <a:spcBef>
                <a:spcPts val="0"/>
              </a:spcBef>
              <a:buFont typeface="Wingdings" panose="05000000000000000000" pitchFamily="2" charset="2"/>
              <a:buChar char="§"/>
            </a:pPr>
            <a:r>
              <a:rPr lang="en-IN" sz="3000" dirty="0"/>
              <a:t>Focusing on learning goals v/s performance achievements</a:t>
            </a:r>
          </a:p>
          <a:p>
            <a:pPr algn="just">
              <a:lnSpc>
                <a:spcPct val="100000"/>
              </a:lnSpc>
              <a:spcBef>
                <a:spcPts val="0"/>
              </a:spcBef>
              <a:buFont typeface="Wingdings" panose="05000000000000000000" pitchFamily="2" charset="2"/>
              <a:buChar char="§"/>
            </a:pPr>
            <a:r>
              <a:rPr lang="en-IN" sz="3000" dirty="0"/>
              <a:t>Character building</a:t>
            </a:r>
          </a:p>
          <a:p>
            <a:pPr algn="just">
              <a:lnSpc>
                <a:spcPct val="100000"/>
              </a:lnSpc>
              <a:spcBef>
                <a:spcPts val="0"/>
              </a:spcBef>
              <a:buFont typeface="Wingdings" panose="05000000000000000000" pitchFamily="2" charset="2"/>
              <a:buChar char="§"/>
            </a:pPr>
            <a:r>
              <a:rPr lang="en-IN" sz="3000" dirty="0"/>
              <a:t>Developing strong communication skills</a:t>
            </a:r>
          </a:p>
        </p:txBody>
      </p:sp>
      <p:sp>
        <p:nvSpPr>
          <p:cNvPr id="4" name="Date Placeholder 3">
            <a:extLst>
              <a:ext uri="{FF2B5EF4-FFF2-40B4-BE49-F238E27FC236}">
                <a16:creationId xmlns:a16="http://schemas.microsoft.com/office/drawing/2014/main" id="{7D399A1D-48CA-C4E2-0729-F84D7C5D5642}"/>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5B47555B-F7B6-0D15-5650-41E55E53C459}"/>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DBED6261-CCCA-EC4D-4A98-7EE32FBDE88D}"/>
              </a:ext>
            </a:extLst>
          </p:cNvPr>
          <p:cNvSpPr>
            <a:spLocks noGrp="1"/>
          </p:cNvSpPr>
          <p:nvPr>
            <p:ph type="sldNum" sz="quarter" idx="12"/>
          </p:nvPr>
        </p:nvSpPr>
        <p:spPr/>
        <p:txBody>
          <a:bodyPr/>
          <a:lstStyle/>
          <a:p>
            <a:fld id="{3044608B-638C-4877-9F58-B36F0D0CCEEA}" type="slidenum">
              <a:rPr lang="en-IN" smtClean="0"/>
              <a:t>35</a:t>
            </a:fld>
            <a:endParaRPr lang="en-IN"/>
          </a:p>
        </p:txBody>
      </p:sp>
    </p:spTree>
    <p:extLst>
      <p:ext uri="{BB962C8B-B14F-4D97-AF65-F5344CB8AC3E}">
        <p14:creationId xmlns:p14="http://schemas.microsoft.com/office/powerpoint/2010/main" val="19454271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4197A-58C7-EADE-B6BF-38858ED301D7}"/>
              </a:ext>
            </a:extLst>
          </p:cNvPr>
          <p:cNvSpPr>
            <a:spLocks noGrp="1"/>
          </p:cNvSpPr>
          <p:nvPr>
            <p:ph type="title"/>
          </p:nvPr>
        </p:nvSpPr>
        <p:spPr/>
        <p:txBody>
          <a:bodyPr/>
          <a:lstStyle/>
          <a:p>
            <a:pPr algn="ctr"/>
            <a:r>
              <a:rPr lang="en-US" dirty="0">
                <a:solidFill>
                  <a:srgbClr val="0000FF"/>
                </a:solidFill>
              </a:rPr>
              <a:t>Teaching</a:t>
            </a:r>
            <a:r>
              <a:rPr lang="en-IN" dirty="0">
                <a:solidFill>
                  <a:srgbClr val="0000FF"/>
                </a:solidFill>
              </a:rPr>
              <a:t> (Synergy diagram)</a:t>
            </a:r>
            <a:endParaRPr lang="en-IN" dirty="0"/>
          </a:p>
        </p:txBody>
      </p:sp>
      <p:graphicFrame>
        <p:nvGraphicFramePr>
          <p:cNvPr id="8" name="Content Placeholder 7">
            <a:extLst>
              <a:ext uri="{FF2B5EF4-FFF2-40B4-BE49-F238E27FC236}">
                <a16:creationId xmlns:a16="http://schemas.microsoft.com/office/drawing/2014/main" id="{CD069067-99CF-80F2-4E3D-DFF0C6C088B0}"/>
              </a:ext>
            </a:extLst>
          </p:cNvPr>
          <p:cNvGraphicFramePr>
            <a:graphicFrameLocks noGrp="1"/>
          </p:cNvGraphicFramePr>
          <p:nvPr>
            <p:ph idx="1"/>
            <p:extLst>
              <p:ext uri="{D42A27DB-BD31-4B8C-83A1-F6EECF244321}">
                <p14:modId xmlns:p14="http://schemas.microsoft.com/office/powerpoint/2010/main" val="516807550"/>
              </p:ext>
            </p:extLst>
          </p:nvPr>
        </p:nvGraphicFramePr>
        <p:xfrm>
          <a:off x="838200" y="1866123"/>
          <a:ext cx="10515600" cy="43295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a:extLst>
              <a:ext uri="{FF2B5EF4-FFF2-40B4-BE49-F238E27FC236}">
                <a16:creationId xmlns:a16="http://schemas.microsoft.com/office/drawing/2014/main" id="{DBBBAE4B-59EA-1DDD-D0F7-223A2BE4344F}"/>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EB690661-1B2E-E389-D1DE-A6359437DFD3}"/>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26EC092B-5916-8DDB-B645-127FB595B0E4}"/>
              </a:ext>
            </a:extLst>
          </p:cNvPr>
          <p:cNvSpPr>
            <a:spLocks noGrp="1"/>
          </p:cNvSpPr>
          <p:nvPr>
            <p:ph type="sldNum" sz="quarter" idx="12"/>
          </p:nvPr>
        </p:nvSpPr>
        <p:spPr/>
        <p:txBody>
          <a:bodyPr/>
          <a:lstStyle/>
          <a:p>
            <a:fld id="{3044608B-638C-4877-9F58-B36F0D0CCEEA}" type="slidenum">
              <a:rPr lang="en-IN" smtClean="0"/>
              <a:t>36</a:t>
            </a:fld>
            <a:endParaRPr lang="en-IN"/>
          </a:p>
        </p:txBody>
      </p:sp>
      <p:sp>
        <p:nvSpPr>
          <p:cNvPr id="17" name="Callout: Right Arrow 16">
            <a:extLst>
              <a:ext uri="{FF2B5EF4-FFF2-40B4-BE49-F238E27FC236}">
                <a16:creationId xmlns:a16="http://schemas.microsoft.com/office/drawing/2014/main" id="{94F401B9-6CFE-D1FB-4B1B-A32FBA1B49FA}"/>
              </a:ext>
            </a:extLst>
          </p:cNvPr>
          <p:cNvSpPr/>
          <p:nvPr/>
        </p:nvSpPr>
        <p:spPr>
          <a:xfrm>
            <a:off x="1802493" y="2291994"/>
            <a:ext cx="1905001" cy="1259171"/>
          </a:xfrm>
          <a:prstGeom prst="rightArrowCallout">
            <a:avLst/>
          </a:prstGeom>
          <a:solidFill>
            <a:srgbClr val="A6D9DA"/>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b="1" dirty="0">
                <a:solidFill>
                  <a:srgbClr val="FF0000"/>
                </a:solidFill>
              </a:rPr>
              <a:t>Environment</a:t>
            </a:r>
            <a:endParaRPr lang="en-IN" sz="1300" b="1" dirty="0">
              <a:solidFill>
                <a:srgbClr val="FF0000"/>
              </a:solidFill>
            </a:endParaRPr>
          </a:p>
        </p:txBody>
      </p:sp>
      <p:sp>
        <p:nvSpPr>
          <p:cNvPr id="19" name="Callout: Right Arrow 18">
            <a:extLst>
              <a:ext uri="{FF2B5EF4-FFF2-40B4-BE49-F238E27FC236}">
                <a16:creationId xmlns:a16="http://schemas.microsoft.com/office/drawing/2014/main" id="{BAF468D4-4320-AA02-DE44-C92F9107502D}"/>
              </a:ext>
            </a:extLst>
          </p:cNvPr>
          <p:cNvSpPr/>
          <p:nvPr/>
        </p:nvSpPr>
        <p:spPr>
          <a:xfrm>
            <a:off x="1802494" y="4030873"/>
            <a:ext cx="1905000" cy="1284308"/>
          </a:xfrm>
          <a:prstGeom prst="rightArrowCallout">
            <a:avLst/>
          </a:prstGeom>
          <a:solidFill>
            <a:srgbClr val="A6D9DA"/>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FF0000"/>
                </a:solidFill>
              </a:rPr>
              <a:t>Institution</a:t>
            </a:r>
            <a:endParaRPr lang="en-IN" sz="1600" b="1" dirty="0">
              <a:solidFill>
                <a:srgbClr val="FF0000"/>
              </a:solidFill>
            </a:endParaRPr>
          </a:p>
        </p:txBody>
      </p:sp>
      <p:sp>
        <p:nvSpPr>
          <p:cNvPr id="20" name="Callout: Left Arrow 19">
            <a:extLst>
              <a:ext uri="{FF2B5EF4-FFF2-40B4-BE49-F238E27FC236}">
                <a16:creationId xmlns:a16="http://schemas.microsoft.com/office/drawing/2014/main" id="{EE5B68F7-71AE-8B54-2E74-BE1927E56E6D}"/>
              </a:ext>
            </a:extLst>
          </p:cNvPr>
          <p:cNvSpPr/>
          <p:nvPr/>
        </p:nvSpPr>
        <p:spPr>
          <a:xfrm>
            <a:off x="8395997" y="2291994"/>
            <a:ext cx="1905000" cy="1259170"/>
          </a:xfrm>
          <a:prstGeom prst="leftArrowCallout">
            <a:avLst/>
          </a:prstGeom>
          <a:solidFill>
            <a:srgbClr val="A6D9DA"/>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Society</a:t>
            </a:r>
            <a:endParaRPr lang="en-IN" b="1" dirty="0">
              <a:solidFill>
                <a:srgbClr val="FF0000"/>
              </a:solidFill>
            </a:endParaRPr>
          </a:p>
        </p:txBody>
      </p:sp>
      <p:sp>
        <p:nvSpPr>
          <p:cNvPr id="21" name="Callout: Left Arrow 20">
            <a:extLst>
              <a:ext uri="{FF2B5EF4-FFF2-40B4-BE49-F238E27FC236}">
                <a16:creationId xmlns:a16="http://schemas.microsoft.com/office/drawing/2014/main" id="{1AABCAF7-9EAF-5D2B-D07E-04CF0384942A}"/>
              </a:ext>
            </a:extLst>
          </p:cNvPr>
          <p:cNvSpPr/>
          <p:nvPr/>
        </p:nvSpPr>
        <p:spPr>
          <a:xfrm>
            <a:off x="8395997" y="4056011"/>
            <a:ext cx="1905000" cy="1259170"/>
          </a:xfrm>
          <a:prstGeom prst="leftArrowCallout">
            <a:avLst/>
          </a:prstGeom>
          <a:solidFill>
            <a:srgbClr val="A6D9DA"/>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Culture</a:t>
            </a:r>
            <a:endParaRPr lang="en-IN" b="1" dirty="0">
              <a:solidFill>
                <a:srgbClr val="FF0000"/>
              </a:solidFill>
            </a:endParaRPr>
          </a:p>
        </p:txBody>
      </p:sp>
      <p:sp>
        <p:nvSpPr>
          <p:cNvPr id="23" name="Arrow: Curved Left 22">
            <a:extLst>
              <a:ext uri="{FF2B5EF4-FFF2-40B4-BE49-F238E27FC236}">
                <a16:creationId xmlns:a16="http://schemas.microsoft.com/office/drawing/2014/main" id="{48497002-5450-6E6F-000F-991AEDD1BA28}"/>
              </a:ext>
            </a:extLst>
          </p:cNvPr>
          <p:cNvSpPr/>
          <p:nvPr/>
        </p:nvSpPr>
        <p:spPr>
          <a:xfrm>
            <a:off x="3192460" y="3551164"/>
            <a:ext cx="568878" cy="723516"/>
          </a:xfrm>
          <a:prstGeom prst="curvedLeftArrow">
            <a:avLst/>
          </a:prstGeom>
          <a:solidFill>
            <a:srgbClr val="0000FF"/>
          </a:solidFill>
          <a:ln>
            <a:headEnd type="triangl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chemeClr val="tx1"/>
              </a:solidFill>
            </a:endParaRPr>
          </a:p>
        </p:txBody>
      </p:sp>
      <p:sp>
        <p:nvSpPr>
          <p:cNvPr id="25" name="Arrow: Curved Left 24">
            <a:extLst>
              <a:ext uri="{FF2B5EF4-FFF2-40B4-BE49-F238E27FC236}">
                <a16:creationId xmlns:a16="http://schemas.microsoft.com/office/drawing/2014/main" id="{BCA47577-0745-D1A7-2CEF-CEBBDD4691EA}"/>
              </a:ext>
            </a:extLst>
          </p:cNvPr>
          <p:cNvSpPr/>
          <p:nvPr/>
        </p:nvSpPr>
        <p:spPr>
          <a:xfrm rot="10590751">
            <a:off x="1134133" y="3532455"/>
            <a:ext cx="594807" cy="666086"/>
          </a:xfrm>
          <a:prstGeom prst="curvedLeftArrow">
            <a:avLst/>
          </a:prstGeom>
          <a:solidFill>
            <a:srgbClr val="0000FF"/>
          </a:solidFill>
          <a:ln>
            <a:headEnd type="triangl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chemeClr val="tx1"/>
              </a:solidFill>
            </a:endParaRPr>
          </a:p>
        </p:txBody>
      </p:sp>
      <p:sp>
        <p:nvSpPr>
          <p:cNvPr id="26" name="Arrow: Curved Left 25">
            <a:extLst>
              <a:ext uri="{FF2B5EF4-FFF2-40B4-BE49-F238E27FC236}">
                <a16:creationId xmlns:a16="http://schemas.microsoft.com/office/drawing/2014/main" id="{9E9ED65B-E587-04EB-1067-DC2C96764DC6}"/>
              </a:ext>
            </a:extLst>
          </p:cNvPr>
          <p:cNvSpPr/>
          <p:nvPr/>
        </p:nvSpPr>
        <p:spPr>
          <a:xfrm>
            <a:off x="10508698" y="3492500"/>
            <a:ext cx="568878" cy="723516"/>
          </a:xfrm>
          <a:prstGeom prst="curvedLeftArrow">
            <a:avLst/>
          </a:prstGeom>
          <a:solidFill>
            <a:srgbClr val="0000FF"/>
          </a:solidFill>
          <a:ln>
            <a:headEnd type="triangl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chemeClr val="tx1"/>
              </a:solidFill>
            </a:endParaRPr>
          </a:p>
        </p:txBody>
      </p:sp>
      <p:sp>
        <p:nvSpPr>
          <p:cNvPr id="27" name="Arrow: Curved Left 26">
            <a:extLst>
              <a:ext uri="{FF2B5EF4-FFF2-40B4-BE49-F238E27FC236}">
                <a16:creationId xmlns:a16="http://schemas.microsoft.com/office/drawing/2014/main" id="{40553ADC-47ED-0D7D-BF06-DD7E43106E66}"/>
              </a:ext>
            </a:extLst>
          </p:cNvPr>
          <p:cNvSpPr/>
          <p:nvPr/>
        </p:nvSpPr>
        <p:spPr>
          <a:xfrm rot="10590751">
            <a:off x="7890892" y="3532455"/>
            <a:ext cx="594807" cy="666086"/>
          </a:xfrm>
          <a:prstGeom prst="curvedLeftArrow">
            <a:avLst/>
          </a:prstGeom>
          <a:solidFill>
            <a:srgbClr val="0000FF"/>
          </a:solidFill>
          <a:ln>
            <a:headEnd type="triangl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chemeClr val="tx1"/>
              </a:solidFill>
            </a:endParaRPr>
          </a:p>
        </p:txBody>
      </p:sp>
      <p:sp>
        <p:nvSpPr>
          <p:cNvPr id="28" name="Arrow: U-Turn 27">
            <a:extLst>
              <a:ext uri="{FF2B5EF4-FFF2-40B4-BE49-F238E27FC236}">
                <a16:creationId xmlns:a16="http://schemas.microsoft.com/office/drawing/2014/main" id="{E8DE55A9-B707-88F6-D9E1-7ED8E68DC1AA}"/>
              </a:ext>
            </a:extLst>
          </p:cNvPr>
          <p:cNvSpPr/>
          <p:nvPr/>
        </p:nvSpPr>
        <p:spPr>
          <a:xfrm>
            <a:off x="3707495" y="2056745"/>
            <a:ext cx="5203240" cy="602479"/>
          </a:xfrm>
          <a:prstGeom prst="uturnArrow">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chemeClr val="tx1"/>
              </a:solidFill>
            </a:endParaRPr>
          </a:p>
        </p:txBody>
      </p:sp>
      <p:sp>
        <p:nvSpPr>
          <p:cNvPr id="29" name="Arrow: U-Turn 28">
            <a:extLst>
              <a:ext uri="{FF2B5EF4-FFF2-40B4-BE49-F238E27FC236}">
                <a16:creationId xmlns:a16="http://schemas.microsoft.com/office/drawing/2014/main" id="{BFA28B6B-187E-2D31-A92E-87963CD7A455}"/>
              </a:ext>
            </a:extLst>
          </p:cNvPr>
          <p:cNvSpPr/>
          <p:nvPr/>
        </p:nvSpPr>
        <p:spPr>
          <a:xfrm rot="10800000">
            <a:off x="3652791" y="5124183"/>
            <a:ext cx="5203240" cy="602479"/>
          </a:xfrm>
          <a:prstGeom prst="uturnArrow">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chemeClr val="tx1"/>
              </a:solidFill>
            </a:endParaRPr>
          </a:p>
        </p:txBody>
      </p:sp>
    </p:spTree>
    <p:extLst>
      <p:ext uri="{BB962C8B-B14F-4D97-AF65-F5344CB8AC3E}">
        <p14:creationId xmlns:p14="http://schemas.microsoft.com/office/powerpoint/2010/main" val="28668511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5F64E-3E86-21DE-0E86-8ADBC7BB386B}"/>
              </a:ext>
            </a:extLst>
          </p:cNvPr>
          <p:cNvSpPr>
            <a:spLocks noGrp="1"/>
          </p:cNvSpPr>
          <p:nvPr>
            <p:ph type="title"/>
          </p:nvPr>
        </p:nvSpPr>
        <p:spPr/>
        <p:txBody>
          <a:bodyPr>
            <a:normAutofit/>
          </a:bodyPr>
          <a:lstStyle/>
          <a:p>
            <a:pPr algn="ctr"/>
            <a:endParaRPr lang="en-IN" sz="1000" b="1" dirty="0"/>
          </a:p>
        </p:txBody>
      </p:sp>
      <p:sp>
        <p:nvSpPr>
          <p:cNvPr id="3" name="Content Placeholder 2">
            <a:extLst>
              <a:ext uri="{FF2B5EF4-FFF2-40B4-BE49-F238E27FC236}">
                <a16:creationId xmlns:a16="http://schemas.microsoft.com/office/drawing/2014/main" id="{AF065D74-0957-9F20-1D7B-176BFAEF20B8}"/>
              </a:ext>
            </a:extLst>
          </p:cNvPr>
          <p:cNvSpPr>
            <a:spLocks noGrp="1"/>
          </p:cNvSpPr>
          <p:nvPr>
            <p:ph idx="1"/>
          </p:nvPr>
        </p:nvSpPr>
        <p:spPr/>
        <p:txBody>
          <a:bodyPr>
            <a:normAutofit/>
          </a:bodyPr>
          <a:lstStyle/>
          <a:p>
            <a:pPr marL="0" indent="0" algn="ctr">
              <a:buNone/>
            </a:pPr>
            <a:endParaRPr lang="en-IN" sz="500" b="1" dirty="0">
              <a:solidFill>
                <a:srgbClr val="0000FF"/>
              </a:solidFill>
            </a:endParaRPr>
          </a:p>
          <a:p>
            <a:pPr marL="0" indent="0" algn="ctr">
              <a:buNone/>
            </a:pPr>
            <a:endParaRPr lang="en-IN" sz="500" b="1" dirty="0">
              <a:solidFill>
                <a:srgbClr val="0000FF"/>
              </a:solidFill>
            </a:endParaRPr>
          </a:p>
          <a:p>
            <a:pPr marL="0" indent="0" algn="ctr">
              <a:buNone/>
            </a:pPr>
            <a:endParaRPr lang="en-IN" sz="500" b="1" dirty="0">
              <a:solidFill>
                <a:srgbClr val="0000FF"/>
              </a:solidFill>
            </a:endParaRPr>
          </a:p>
          <a:p>
            <a:pPr marL="0" indent="0" algn="ctr">
              <a:buNone/>
            </a:pPr>
            <a:endParaRPr lang="en-IN" sz="500" b="1" dirty="0">
              <a:solidFill>
                <a:srgbClr val="0000FF"/>
              </a:solidFill>
            </a:endParaRPr>
          </a:p>
          <a:p>
            <a:pPr marL="0" indent="0" algn="ctr">
              <a:buNone/>
            </a:pPr>
            <a:endParaRPr lang="en-IN" sz="500" b="1" dirty="0">
              <a:solidFill>
                <a:srgbClr val="0000FF"/>
              </a:solidFill>
            </a:endParaRPr>
          </a:p>
          <a:p>
            <a:pPr marL="0" indent="0" algn="ctr">
              <a:buNone/>
            </a:pPr>
            <a:endParaRPr lang="en-IN" sz="500" b="1" dirty="0">
              <a:solidFill>
                <a:srgbClr val="0000FF"/>
              </a:solidFill>
            </a:endParaRPr>
          </a:p>
          <a:p>
            <a:pPr marL="0" indent="0" algn="ctr">
              <a:buNone/>
            </a:pPr>
            <a:r>
              <a:rPr lang="en-IN" sz="10000" b="1" dirty="0">
                <a:solidFill>
                  <a:srgbClr val="0000FF"/>
                </a:solidFill>
              </a:rPr>
              <a:t>PUBLICATION</a:t>
            </a:r>
            <a:endParaRPr lang="en-IN" sz="10000" dirty="0"/>
          </a:p>
        </p:txBody>
      </p:sp>
      <p:sp>
        <p:nvSpPr>
          <p:cNvPr id="4" name="Date Placeholder 3">
            <a:extLst>
              <a:ext uri="{FF2B5EF4-FFF2-40B4-BE49-F238E27FC236}">
                <a16:creationId xmlns:a16="http://schemas.microsoft.com/office/drawing/2014/main" id="{258A0427-28CF-0ED4-3B34-5782E086FC41}"/>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76267D1A-87BC-E022-B92A-6003DBEDC12A}"/>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B7D4F72D-BD7D-9840-485A-C6DE99F5D695}"/>
              </a:ext>
            </a:extLst>
          </p:cNvPr>
          <p:cNvSpPr>
            <a:spLocks noGrp="1"/>
          </p:cNvSpPr>
          <p:nvPr>
            <p:ph type="sldNum" sz="quarter" idx="12"/>
          </p:nvPr>
        </p:nvSpPr>
        <p:spPr/>
        <p:txBody>
          <a:bodyPr/>
          <a:lstStyle/>
          <a:p>
            <a:fld id="{3044608B-638C-4877-9F58-B36F0D0CCEEA}" type="slidenum">
              <a:rPr lang="en-IN" smtClean="0"/>
              <a:t>37</a:t>
            </a:fld>
            <a:endParaRPr lang="en-IN"/>
          </a:p>
        </p:txBody>
      </p:sp>
    </p:spTree>
    <p:extLst>
      <p:ext uri="{BB962C8B-B14F-4D97-AF65-F5344CB8AC3E}">
        <p14:creationId xmlns:p14="http://schemas.microsoft.com/office/powerpoint/2010/main" val="2998868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BC05D-FA74-699C-A0F8-71BA053F2E23}"/>
              </a:ext>
            </a:extLst>
          </p:cNvPr>
          <p:cNvSpPr>
            <a:spLocks noGrp="1"/>
          </p:cNvSpPr>
          <p:nvPr>
            <p:ph type="title"/>
          </p:nvPr>
        </p:nvSpPr>
        <p:spPr/>
        <p:txBody>
          <a:bodyPr/>
          <a:lstStyle/>
          <a:p>
            <a:pPr algn="ctr"/>
            <a:r>
              <a:rPr lang="en-US" dirty="0">
                <a:solidFill>
                  <a:srgbClr val="0000FF"/>
                </a:solidFill>
              </a:rPr>
              <a:t>Publication (Why publish?)</a:t>
            </a:r>
            <a:endParaRPr lang="en-IN" dirty="0"/>
          </a:p>
        </p:txBody>
      </p:sp>
      <p:sp>
        <p:nvSpPr>
          <p:cNvPr id="3" name="Content Placeholder 2">
            <a:extLst>
              <a:ext uri="{FF2B5EF4-FFF2-40B4-BE49-F238E27FC236}">
                <a16:creationId xmlns:a16="http://schemas.microsoft.com/office/drawing/2014/main" id="{D921A830-4E94-990A-FA2F-920DF4FABA22}"/>
              </a:ext>
            </a:extLst>
          </p:cNvPr>
          <p:cNvSpPr>
            <a:spLocks noGrp="1"/>
          </p:cNvSpPr>
          <p:nvPr>
            <p:ph idx="1"/>
          </p:nvPr>
        </p:nvSpPr>
        <p:spPr/>
        <p:txBody>
          <a:bodyPr>
            <a:normAutofit fontScale="92500"/>
          </a:bodyPr>
          <a:lstStyle/>
          <a:p>
            <a:pPr algn="just">
              <a:lnSpc>
                <a:spcPct val="110000"/>
              </a:lnSpc>
              <a:spcBef>
                <a:spcPts val="0"/>
              </a:spcBef>
              <a:buFont typeface="Wingdings" panose="05000000000000000000" pitchFamily="2" charset="2"/>
              <a:buChar char="§"/>
            </a:pPr>
            <a:r>
              <a:rPr lang="en-US" sz="4000" dirty="0"/>
              <a:t>Is an integral (and final) part of research</a:t>
            </a:r>
          </a:p>
          <a:p>
            <a:pPr algn="just">
              <a:lnSpc>
                <a:spcPct val="110000"/>
              </a:lnSpc>
              <a:spcBef>
                <a:spcPts val="0"/>
              </a:spcBef>
              <a:buFont typeface="Wingdings" panose="05000000000000000000" pitchFamily="2" charset="2"/>
              <a:buChar char="§"/>
            </a:pPr>
            <a:r>
              <a:rPr lang="en-US" sz="4000" dirty="0"/>
              <a:t>Even for very good research if no one knows about them, then it has no impact</a:t>
            </a:r>
          </a:p>
          <a:p>
            <a:pPr algn="just">
              <a:lnSpc>
                <a:spcPct val="110000"/>
              </a:lnSpc>
              <a:spcBef>
                <a:spcPts val="0"/>
              </a:spcBef>
              <a:buFont typeface="Wingdings" panose="05000000000000000000" pitchFamily="2" charset="2"/>
              <a:buChar char="§"/>
            </a:pPr>
            <a:r>
              <a:rPr lang="en-US" sz="4000" dirty="0"/>
              <a:t>Hence it is essential to communicate research finding in the respective academic community</a:t>
            </a:r>
          </a:p>
        </p:txBody>
      </p:sp>
      <p:sp>
        <p:nvSpPr>
          <p:cNvPr id="4" name="Date Placeholder 3">
            <a:extLst>
              <a:ext uri="{FF2B5EF4-FFF2-40B4-BE49-F238E27FC236}">
                <a16:creationId xmlns:a16="http://schemas.microsoft.com/office/drawing/2014/main" id="{7D399A1D-48CA-C4E2-0729-F84D7C5D5642}"/>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5B47555B-F7B6-0D15-5650-41E55E53C459}"/>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DBED6261-CCCA-EC4D-4A98-7EE32FBDE88D}"/>
              </a:ext>
            </a:extLst>
          </p:cNvPr>
          <p:cNvSpPr>
            <a:spLocks noGrp="1"/>
          </p:cNvSpPr>
          <p:nvPr>
            <p:ph type="sldNum" sz="quarter" idx="12"/>
          </p:nvPr>
        </p:nvSpPr>
        <p:spPr/>
        <p:txBody>
          <a:bodyPr/>
          <a:lstStyle/>
          <a:p>
            <a:fld id="{3044608B-638C-4877-9F58-B36F0D0CCEEA}" type="slidenum">
              <a:rPr lang="en-IN" smtClean="0"/>
              <a:t>38</a:t>
            </a:fld>
            <a:endParaRPr lang="en-IN"/>
          </a:p>
        </p:txBody>
      </p:sp>
    </p:spTree>
    <p:extLst>
      <p:ext uri="{BB962C8B-B14F-4D97-AF65-F5344CB8AC3E}">
        <p14:creationId xmlns:p14="http://schemas.microsoft.com/office/powerpoint/2010/main" val="39574427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BC05D-FA74-699C-A0F8-71BA053F2E23}"/>
              </a:ext>
            </a:extLst>
          </p:cNvPr>
          <p:cNvSpPr>
            <a:spLocks noGrp="1"/>
          </p:cNvSpPr>
          <p:nvPr>
            <p:ph type="title"/>
          </p:nvPr>
        </p:nvSpPr>
        <p:spPr/>
        <p:txBody>
          <a:bodyPr/>
          <a:lstStyle/>
          <a:p>
            <a:pPr algn="ctr"/>
            <a:r>
              <a:rPr lang="en-US" dirty="0">
                <a:solidFill>
                  <a:srgbClr val="0000FF"/>
                </a:solidFill>
              </a:rPr>
              <a:t>Publication (Why publish?)</a:t>
            </a:r>
            <a:endParaRPr lang="en-IN" dirty="0"/>
          </a:p>
        </p:txBody>
      </p:sp>
      <p:sp>
        <p:nvSpPr>
          <p:cNvPr id="3" name="Content Placeholder 2">
            <a:extLst>
              <a:ext uri="{FF2B5EF4-FFF2-40B4-BE49-F238E27FC236}">
                <a16:creationId xmlns:a16="http://schemas.microsoft.com/office/drawing/2014/main" id="{D921A830-4E94-990A-FA2F-920DF4FABA22}"/>
              </a:ext>
            </a:extLst>
          </p:cNvPr>
          <p:cNvSpPr>
            <a:spLocks noGrp="1"/>
          </p:cNvSpPr>
          <p:nvPr>
            <p:ph idx="1"/>
          </p:nvPr>
        </p:nvSpPr>
        <p:spPr/>
        <p:txBody>
          <a:bodyPr>
            <a:noAutofit/>
          </a:bodyPr>
          <a:lstStyle/>
          <a:p>
            <a:pPr algn="just">
              <a:spcBef>
                <a:spcPts val="0"/>
              </a:spcBef>
              <a:buFont typeface="Wingdings" panose="05000000000000000000" pitchFamily="2" charset="2"/>
              <a:buChar char="§"/>
            </a:pPr>
            <a:r>
              <a:rPr lang="en-US" sz="2400" dirty="0"/>
              <a:t>Publish findings through a platform that makes it known to others in your field</a:t>
            </a:r>
          </a:p>
          <a:p>
            <a:pPr algn="just">
              <a:spcBef>
                <a:spcPts val="0"/>
              </a:spcBef>
              <a:buFont typeface="Wingdings" panose="05000000000000000000" pitchFamily="2" charset="2"/>
              <a:buChar char="§"/>
            </a:pPr>
            <a:r>
              <a:rPr lang="en-US" sz="2400" dirty="0"/>
              <a:t>Greater the recognition of the platform (journal, working paper,  monograph, book, book chapter, conference, seminar, talk, symposium, poster presentation, etc.),  the higher is the likelihood your research will be known to people who are in your field and in general</a:t>
            </a:r>
          </a:p>
          <a:p>
            <a:pPr algn="just">
              <a:spcBef>
                <a:spcPts val="0"/>
              </a:spcBef>
              <a:buFont typeface="Wingdings" panose="05000000000000000000" pitchFamily="2" charset="2"/>
              <a:buChar char="§"/>
            </a:pPr>
            <a:r>
              <a:rPr lang="en-US" sz="2400" dirty="0"/>
              <a:t>Publishing also helps to improve the quality of work in future with critical and valuable feedback</a:t>
            </a:r>
            <a:endParaRPr lang="en-IN" sz="2400" dirty="0"/>
          </a:p>
        </p:txBody>
      </p:sp>
      <p:sp>
        <p:nvSpPr>
          <p:cNvPr id="4" name="Date Placeholder 3">
            <a:extLst>
              <a:ext uri="{FF2B5EF4-FFF2-40B4-BE49-F238E27FC236}">
                <a16:creationId xmlns:a16="http://schemas.microsoft.com/office/drawing/2014/main" id="{7D399A1D-48CA-C4E2-0729-F84D7C5D5642}"/>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5B47555B-F7B6-0D15-5650-41E55E53C459}"/>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DBED6261-CCCA-EC4D-4A98-7EE32FBDE88D}"/>
              </a:ext>
            </a:extLst>
          </p:cNvPr>
          <p:cNvSpPr>
            <a:spLocks noGrp="1"/>
          </p:cNvSpPr>
          <p:nvPr>
            <p:ph type="sldNum" sz="quarter" idx="12"/>
          </p:nvPr>
        </p:nvSpPr>
        <p:spPr/>
        <p:txBody>
          <a:bodyPr/>
          <a:lstStyle/>
          <a:p>
            <a:fld id="{3044608B-638C-4877-9F58-B36F0D0CCEEA}" type="slidenum">
              <a:rPr lang="en-IN" smtClean="0"/>
              <a:t>39</a:t>
            </a:fld>
            <a:endParaRPr lang="en-IN"/>
          </a:p>
        </p:txBody>
      </p:sp>
    </p:spTree>
    <p:extLst>
      <p:ext uri="{BB962C8B-B14F-4D97-AF65-F5344CB8AC3E}">
        <p14:creationId xmlns:p14="http://schemas.microsoft.com/office/powerpoint/2010/main" val="1919187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A6295-A0D3-28DB-7A6D-967952ADEBE4}"/>
              </a:ext>
            </a:extLst>
          </p:cNvPr>
          <p:cNvSpPr>
            <a:spLocks noGrp="1"/>
          </p:cNvSpPr>
          <p:nvPr>
            <p:ph type="title"/>
          </p:nvPr>
        </p:nvSpPr>
        <p:spPr/>
        <p:txBody>
          <a:bodyPr/>
          <a:lstStyle/>
          <a:p>
            <a:pPr algn="ctr"/>
            <a:r>
              <a:rPr lang="en-IN" dirty="0">
                <a:solidFill>
                  <a:srgbClr val="0000FF"/>
                </a:solidFill>
              </a:rPr>
              <a:t>Research (Definition and How)</a:t>
            </a:r>
            <a:endParaRPr lang="en-IN" dirty="0"/>
          </a:p>
        </p:txBody>
      </p:sp>
      <p:sp>
        <p:nvSpPr>
          <p:cNvPr id="3" name="Content Placeholder 2">
            <a:extLst>
              <a:ext uri="{FF2B5EF4-FFF2-40B4-BE49-F238E27FC236}">
                <a16:creationId xmlns:a16="http://schemas.microsoft.com/office/drawing/2014/main" id="{53882665-2684-C37A-5408-C75B0D3A54C1}"/>
              </a:ext>
            </a:extLst>
          </p:cNvPr>
          <p:cNvSpPr>
            <a:spLocks noGrp="1"/>
          </p:cNvSpPr>
          <p:nvPr>
            <p:ph idx="1"/>
          </p:nvPr>
        </p:nvSpPr>
        <p:spPr/>
        <p:txBody>
          <a:bodyPr>
            <a:normAutofit/>
          </a:bodyPr>
          <a:lstStyle/>
          <a:p>
            <a:pPr>
              <a:lnSpc>
                <a:spcPct val="110000"/>
              </a:lnSpc>
              <a:spcBef>
                <a:spcPts val="500"/>
              </a:spcBef>
              <a:buFont typeface="Wingdings" panose="05000000000000000000" pitchFamily="2" charset="2"/>
              <a:buChar char="§"/>
            </a:pPr>
            <a:r>
              <a:rPr lang="en-US" sz="1900" dirty="0">
                <a:solidFill>
                  <a:srgbClr val="0000FF"/>
                </a:solidFill>
              </a:rPr>
              <a:t>Definition</a:t>
            </a:r>
            <a:r>
              <a:rPr lang="en-US" sz="1900" dirty="0"/>
              <a:t>: A detailed/careful study of a subject, especially in order to discover (new) information or achieve/reach a (new) understanding about the subject in a better manner</a:t>
            </a:r>
          </a:p>
          <a:p>
            <a:pPr>
              <a:lnSpc>
                <a:spcPct val="110000"/>
              </a:lnSpc>
              <a:spcBef>
                <a:spcPts val="500"/>
              </a:spcBef>
              <a:buFont typeface="Wingdings" panose="05000000000000000000" pitchFamily="2" charset="2"/>
              <a:buChar char="§"/>
            </a:pPr>
            <a:r>
              <a:rPr lang="en-US" sz="1900" dirty="0">
                <a:solidFill>
                  <a:srgbClr val="0000FF"/>
                </a:solidFill>
              </a:rPr>
              <a:t>How</a:t>
            </a:r>
            <a:r>
              <a:rPr lang="en-US" sz="1900" dirty="0"/>
              <a:t>?</a:t>
            </a:r>
          </a:p>
          <a:p>
            <a:pPr lvl="1">
              <a:lnSpc>
                <a:spcPct val="110000"/>
              </a:lnSpc>
              <a:buFont typeface="Wingdings" panose="05000000000000000000" pitchFamily="2" charset="2"/>
              <a:buChar char="v"/>
            </a:pPr>
            <a:r>
              <a:rPr lang="en-US" sz="1900" dirty="0"/>
              <a:t>Process of discovery</a:t>
            </a:r>
          </a:p>
          <a:p>
            <a:pPr lvl="1">
              <a:lnSpc>
                <a:spcPct val="110000"/>
              </a:lnSpc>
              <a:buFont typeface="Wingdings" panose="05000000000000000000" pitchFamily="2" charset="2"/>
              <a:buChar char="v"/>
            </a:pPr>
            <a:r>
              <a:rPr lang="en-US" sz="1900" dirty="0"/>
              <a:t>Diligent and systematic observation</a:t>
            </a:r>
          </a:p>
          <a:p>
            <a:pPr lvl="1">
              <a:lnSpc>
                <a:spcPct val="110000"/>
              </a:lnSpc>
              <a:buFont typeface="Wingdings" panose="05000000000000000000" pitchFamily="2" charset="2"/>
              <a:buChar char="v"/>
            </a:pPr>
            <a:r>
              <a:rPr lang="en-US" sz="1900" dirty="0"/>
              <a:t>Experiment/Test effect of changing conditions on results</a:t>
            </a:r>
          </a:p>
          <a:p>
            <a:pPr lvl="1">
              <a:lnSpc>
                <a:spcPct val="110000"/>
              </a:lnSpc>
              <a:buFont typeface="Wingdings" panose="05000000000000000000" pitchFamily="2" charset="2"/>
              <a:buChar char="v"/>
            </a:pPr>
            <a:r>
              <a:rPr lang="en-US" sz="1900" dirty="0"/>
              <a:t>Careful control of experimentation observations</a:t>
            </a:r>
          </a:p>
          <a:p>
            <a:pPr lvl="1">
              <a:lnSpc>
                <a:spcPct val="110000"/>
              </a:lnSpc>
              <a:buFont typeface="Wingdings" panose="05000000000000000000" pitchFamily="2" charset="2"/>
              <a:buChar char="v"/>
            </a:pPr>
            <a:r>
              <a:rPr lang="en-US" sz="1900" dirty="0"/>
              <a:t>Maintain meticulous records</a:t>
            </a:r>
          </a:p>
          <a:p>
            <a:pPr lvl="1">
              <a:lnSpc>
                <a:spcPct val="110000"/>
              </a:lnSpc>
              <a:buFont typeface="Wingdings" panose="05000000000000000000" pitchFamily="2" charset="2"/>
              <a:buChar char="v"/>
            </a:pPr>
            <a:r>
              <a:rPr lang="en-US" sz="1900" dirty="0"/>
              <a:t>Reproduce observations/results</a:t>
            </a:r>
          </a:p>
        </p:txBody>
      </p:sp>
      <p:sp>
        <p:nvSpPr>
          <p:cNvPr id="4" name="Date Placeholder 3">
            <a:extLst>
              <a:ext uri="{FF2B5EF4-FFF2-40B4-BE49-F238E27FC236}">
                <a16:creationId xmlns:a16="http://schemas.microsoft.com/office/drawing/2014/main" id="{F830205A-3BC0-ECEA-6CD4-3B3F92D0926A}"/>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8B944E77-A4F5-5009-A97F-51193E64BCBF}"/>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AF5C8EA6-45AA-398C-50D8-3A3897D60493}"/>
              </a:ext>
            </a:extLst>
          </p:cNvPr>
          <p:cNvSpPr>
            <a:spLocks noGrp="1"/>
          </p:cNvSpPr>
          <p:nvPr>
            <p:ph type="sldNum" sz="quarter" idx="12"/>
          </p:nvPr>
        </p:nvSpPr>
        <p:spPr/>
        <p:txBody>
          <a:bodyPr/>
          <a:lstStyle/>
          <a:p>
            <a:fld id="{3044608B-638C-4877-9F58-B36F0D0CCEEA}" type="slidenum">
              <a:rPr lang="en-IN" smtClean="0"/>
              <a:t>4</a:t>
            </a:fld>
            <a:endParaRPr lang="en-IN"/>
          </a:p>
        </p:txBody>
      </p:sp>
    </p:spTree>
    <p:extLst>
      <p:ext uri="{BB962C8B-B14F-4D97-AF65-F5344CB8AC3E}">
        <p14:creationId xmlns:p14="http://schemas.microsoft.com/office/powerpoint/2010/main" val="8599671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BC05D-FA74-699C-A0F8-71BA053F2E23}"/>
              </a:ext>
            </a:extLst>
          </p:cNvPr>
          <p:cNvSpPr>
            <a:spLocks noGrp="1"/>
          </p:cNvSpPr>
          <p:nvPr>
            <p:ph type="title"/>
          </p:nvPr>
        </p:nvSpPr>
        <p:spPr/>
        <p:txBody>
          <a:bodyPr/>
          <a:lstStyle/>
          <a:p>
            <a:pPr algn="ctr"/>
            <a:r>
              <a:rPr lang="en-US" dirty="0">
                <a:solidFill>
                  <a:srgbClr val="0000FF"/>
                </a:solidFill>
              </a:rPr>
              <a:t>Publication</a:t>
            </a:r>
            <a:r>
              <a:rPr lang="en-IN" dirty="0">
                <a:solidFill>
                  <a:srgbClr val="0000FF"/>
                </a:solidFill>
              </a:rPr>
              <a:t> (General outline/flow/cycle)</a:t>
            </a:r>
            <a:endParaRPr lang="en-IN" dirty="0"/>
          </a:p>
        </p:txBody>
      </p:sp>
      <p:sp>
        <p:nvSpPr>
          <p:cNvPr id="3" name="Content Placeholder 2">
            <a:extLst>
              <a:ext uri="{FF2B5EF4-FFF2-40B4-BE49-F238E27FC236}">
                <a16:creationId xmlns:a16="http://schemas.microsoft.com/office/drawing/2014/main" id="{D921A830-4E94-990A-FA2F-920DF4FABA22}"/>
              </a:ext>
            </a:extLst>
          </p:cNvPr>
          <p:cNvSpPr>
            <a:spLocks noGrp="1"/>
          </p:cNvSpPr>
          <p:nvPr>
            <p:ph idx="1"/>
          </p:nvPr>
        </p:nvSpPr>
        <p:spPr>
          <a:xfrm>
            <a:off x="998377" y="2015732"/>
            <a:ext cx="10291664" cy="3450613"/>
          </a:xfrm>
        </p:spPr>
        <p:txBody>
          <a:bodyPr>
            <a:normAutofit/>
          </a:bodyPr>
          <a:lstStyle/>
          <a:p>
            <a:pPr marL="0" indent="0" algn="just">
              <a:buNone/>
            </a:pPr>
            <a:endParaRPr lang="en-IN" dirty="0"/>
          </a:p>
        </p:txBody>
      </p:sp>
      <p:sp>
        <p:nvSpPr>
          <p:cNvPr id="4" name="Date Placeholder 3">
            <a:extLst>
              <a:ext uri="{FF2B5EF4-FFF2-40B4-BE49-F238E27FC236}">
                <a16:creationId xmlns:a16="http://schemas.microsoft.com/office/drawing/2014/main" id="{7D399A1D-48CA-C4E2-0729-F84D7C5D5642}"/>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5B47555B-F7B6-0D15-5650-41E55E53C459}"/>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DBED6261-CCCA-EC4D-4A98-7EE32FBDE88D}"/>
              </a:ext>
            </a:extLst>
          </p:cNvPr>
          <p:cNvSpPr>
            <a:spLocks noGrp="1"/>
          </p:cNvSpPr>
          <p:nvPr>
            <p:ph type="sldNum" sz="quarter" idx="12"/>
          </p:nvPr>
        </p:nvSpPr>
        <p:spPr/>
        <p:txBody>
          <a:bodyPr/>
          <a:lstStyle/>
          <a:p>
            <a:fld id="{3044608B-638C-4877-9F58-B36F0D0CCEEA}" type="slidenum">
              <a:rPr lang="en-IN" smtClean="0"/>
              <a:t>40</a:t>
            </a:fld>
            <a:endParaRPr lang="en-IN"/>
          </a:p>
        </p:txBody>
      </p:sp>
      <p:sp>
        <p:nvSpPr>
          <p:cNvPr id="28" name="Oval 27">
            <a:extLst>
              <a:ext uri="{FF2B5EF4-FFF2-40B4-BE49-F238E27FC236}">
                <a16:creationId xmlns:a16="http://schemas.microsoft.com/office/drawing/2014/main" id="{F6FD23D0-5744-82FC-DE95-86E4F5FDC8FA}"/>
              </a:ext>
            </a:extLst>
          </p:cNvPr>
          <p:cNvSpPr/>
          <p:nvPr/>
        </p:nvSpPr>
        <p:spPr>
          <a:xfrm>
            <a:off x="1120619" y="2266720"/>
            <a:ext cx="1211115" cy="577534"/>
          </a:xfrm>
          <a:prstGeom prst="ellipse">
            <a:avLst/>
          </a:prstGeom>
          <a:solidFill>
            <a:srgbClr val="66FFFF"/>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IN" dirty="0">
                <a:solidFill>
                  <a:schemeClr val="tx1"/>
                </a:solidFill>
              </a:rPr>
              <a:t>Sent to author</a:t>
            </a:r>
          </a:p>
        </p:txBody>
      </p:sp>
      <p:sp>
        <p:nvSpPr>
          <p:cNvPr id="32" name="Rectangle: Rounded Corners 31">
            <a:extLst>
              <a:ext uri="{FF2B5EF4-FFF2-40B4-BE49-F238E27FC236}">
                <a16:creationId xmlns:a16="http://schemas.microsoft.com/office/drawing/2014/main" id="{706BCE25-DF8D-068B-BB2D-E0541662A92F}"/>
              </a:ext>
            </a:extLst>
          </p:cNvPr>
          <p:cNvSpPr/>
          <p:nvPr/>
        </p:nvSpPr>
        <p:spPr>
          <a:xfrm>
            <a:off x="4652972" y="1868428"/>
            <a:ext cx="2494234" cy="326474"/>
          </a:xfrm>
          <a:prstGeom prst="roundRect">
            <a:avLst/>
          </a:prstGeom>
          <a:solidFill>
            <a:srgbClr val="66FFFF"/>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IN" dirty="0">
                <a:solidFill>
                  <a:schemeClr val="tx1"/>
                </a:solidFill>
              </a:rPr>
              <a:t>Manuscript Submission</a:t>
            </a:r>
            <a:endParaRPr lang="en-IN" dirty="0"/>
          </a:p>
        </p:txBody>
      </p:sp>
      <p:sp>
        <p:nvSpPr>
          <p:cNvPr id="34" name="Rectangle: Rounded Corners 33">
            <a:extLst>
              <a:ext uri="{FF2B5EF4-FFF2-40B4-BE49-F238E27FC236}">
                <a16:creationId xmlns:a16="http://schemas.microsoft.com/office/drawing/2014/main" id="{24B8D33A-B58F-5680-6BBB-2B1D04015E4C}"/>
              </a:ext>
            </a:extLst>
          </p:cNvPr>
          <p:cNvSpPr/>
          <p:nvPr/>
        </p:nvSpPr>
        <p:spPr>
          <a:xfrm>
            <a:off x="4931829" y="2430596"/>
            <a:ext cx="1936514" cy="250423"/>
          </a:xfrm>
          <a:prstGeom prst="roundRect">
            <a:avLst/>
          </a:prstGeom>
          <a:solidFill>
            <a:srgbClr val="66FFFF"/>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IN" dirty="0">
                <a:solidFill>
                  <a:schemeClr val="tx1"/>
                </a:solidFill>
              </a:rPr>
              <a:t>Editor Screening</a:t>
            </a:r>
            <a:endParaRPr lang="en-IN" dirty="0"/>
          </a:p>
        </p:txBody>
      </p:sp>
      <p:sp>
        <p:nvSpPr>
          <p:cNvPr id="53" name="Rectangle: Rounded Corners 52">
            <a:extLst>
              <a:ext uri="{FF2B5EF4-FFF2-40B4-BE49-F238E27FC236}">
                <a16:creationId xmlns:a16="http://schemas.microsoft.com/office/drawing/2014/main" id="{AAC40BAE-73C1-1D09-3D48-03BBE9A736CC}"/>
              </a:ext>
            </a:extLst>
          </p:cNvPr>
          <p:cNvSpPr/>
          <p:nvPr/>
        </p:nvSpPr>
        <p:spPr>
          <a:xfrm>
            <a:off x="5359039" y="2882552"/>
            <a:ext cx="1082088" cy="326472"/>
          </a:xfrm>
          <a:prstGeom prst="roundRect">
            <a:avLst/>
          </a:prstGeom>
          <a:solidFill>
            <a:srgbClr val="66FFFF"/>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IN" dirty="0">
                <a:solidFill>
                  <a:schemeClr val="tx1"/>
                </a:solidFill>
              </a:rPr>
              <a:t>Accept</a:t>
            </a:r>
            <a:endParaRPr lang="en-IN" dirty="0"/>
          </a:p>
        </p:txBody>
      </p:sp>
      <p:sp>
        <p:nvSpPr>
          <p:cNvPr id="54" name="Rectangle: Rounded Corners 53">
            <a:extLst>
              <a:ext uri="{FF2B5EF4-FFF2-40B4-BE49-F238E27FC236}">
                <a16:creationId xmlns:a16="http://schemas.microsoft.com/office/drawing/2014/main" id="{83FF966E-F024-3E1C-37A2-B02A4666F9E8}"/>
              </a:ext>
            </a:extLst>
          </p:cNvPr>
          <p:cNvSpPr/>
          <p:nvPr/>
        </p:nvSpPr>
        <p:spPr>
          <a:xfrm>
            <a:off x="3107068" y="2392570"/>
            <a:ext cx="851487" cy="326474"/>
          </a:xfrm>
          <a:prstGeom prst="roundRect">
            <a:avLst/>
          </a:prstGeom>
          <a:solidFill>
            <a:srgbClr val="66FFFF"/>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IN" dirty="0">
                <a:solidFill>
                  <a:schemeClr val="tx1"/>
                </a:solidFill>
              </a:rPr>
              <a:t>Reject</a:t>
            </a:r>
            <a:endParaRPr lang="en-IN" dirty="0"/>
          </a:p>
        </p:txBody>
      </p:sp>
      <p:sp>
        <p:nvSpPr>
          <p:cNvPr id="65" name="Diamond 64">
            <a:extLst>
              <a:ext uri="{FF2B5EF4-FFF2-40B4-BE49-F238E27FC236}">
                <a16:creationId xmlns:a16="http://schemas.microsoft.com/office/drawing/2014/main" id="{0E75415D-2F63-2003-E32D-7552E11F1CE3}"/>
              </a:ext>
            </a:extLst>
          </p:cNvPr>
          <p:cNvSpPr/>
          <p:nvPr/>
        </p:nvSpPr>
        <p:spPr>
          <a:xfrm>
            <a:off x="5243739" y="3954927"/>
            <a:ext cx="1312691" cy="511098"/>
          </a:xfrm>
          <a:prstGeom prst="diamond">
            <a:avLst/>
          </a:prstGeom>
          <a:solidFill>
            <a:srgbClr val="66FFFF"/>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IN" dirty="0">
                <a:solidFill>
                  <a:schemeClr val="tx1"/>
                </a:solidFill>
              </a:rPr>
              <a:t>Ok</a:t>
            </a:r>
          </a:p>
        </p:txBody>
      </p:sp>
      <p:cxnSp>
        <p:nvCxnSpPr>
          <p:cNvPr id="67" name="Straight Arrow Connector 66">
            <a:extLst>
              <a:ext uri="{FF2B5EF4-FFF2-40B4-BE49-F238E27FC236}">
                <a16:creationId xmlns:a16="http://schemas.microsoft.com/office/drawing/2014/main" id="{FC52D3F1-5FE1-0B83-D094-069FD5D78180}"/>
              </a:ext>
            </a:extLst>
          </p:cNvPr>
          <p:cNvCxnSpPr>
            <a:stCxn id="32" idx="2"/>
            <a:endCxn id="34" idx="0"/>
          </p:cNvCxnSpPr>
          <p:nvPr/>
        </p:nvCxnSpPr>
        <p:spPr>
          <a:xfrm flipH="1">
            <a:off x="5900086" y="2194902"/>
            <a:ext cx="3" cy="23569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C2BE663F-5C72-218E-8DD0-42BFD59036A5}"/>
              </a:ext>
            </a:extLst>
          </p:cNvPr>
          <p:cNvCxnSpPr>
            <a:cxnSpLocks/>
            <a:stCxn id="34" idx="1"/>
            <a:endCxn id="54" idx="3"/>
          </p:cNvCxnSpPr>
          <p:nvPr/>
        </p:nvCxnSpPr>
        <p:spPr>
          <a:xfrm flipH="1" flipV="1">
            <a:off x="3958555" y="2555807"/>
            <a:ext cx="973274"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5839D3CC-757D-8F5D-4FDC-E36E96C73CE0}"/>
              </a:ext>
            </a:extLst>
          </p:cNvPr>
          <p:cNvCxnSpPr>
            <a:cxnSpLocks/>
            <a:stCxn id="54" idx="1"/>
            <a:endCxn id="28" idx="6"/>
          </p:cNvCxnSpPr>
          <p:nvPr/>
        </p:nvCxnSpPr>
        <p:spPr>
          <a:xfrm flipH="1" flipV="1">
            <a:off x="2331734" y="2555487"/>
            <a:ext cx="775334" cy="32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CE1A1294-3DAC-18B5-5306-9533509F4164}"/>
              </a:ext>
            </a:extLst>
          </p:cNvPr>
          <p:cNvCxnSpPr>
            <a:cxnSpLocks/>
            <a:stCxn id="34" idx="2"/>
            <a:endCxn id="53" idx="0"/>
          </p:cNvCxnSpPr>
          <p:nvPr/>
        </p:nvCxnSpPr>
        <p:spPr>
          <a:xfrm flipH="1">
            <a:off x="5900083" y="2681019"/>
            <a:ext cx="3" cy="20153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F828D365-3C9A-98B9-85C0-27C01EFA0268}"/>
              </a:ext>
            </a:extLst>
          </p:cNvPr>
          <p:cNvCxnSpPr>
            <a:cxnSpLocks/>
            <a:stCxn id="53" idx="2"/>
            <a:endCxn id="46" idx="0"/>
          </p:cNvCxnSpPr>
          <p:nvPr/>
        </p:nvCxnSpPr>
        <p:spPr>
          <a:xfrm>
            <a:off x="5900083" y="3209024"/>
            <a:ext cx="0" cy="20126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87DD1662-EF27-0F98-4FC0-1A215BFD62CB}"/>
              </a:ext>
            </a:extLst>
          </p:cNvPr>
          <p:cNvSpPr/>
          <p:nvPr/>
        </p:nvSpPr>
        <p:spPr>
          <a:xfrm>
            <a:off x="2975842" y="3301201"/>
            <a:ext cx="1211115" cy="577534"/>
          </a:xfrm>
          <a:prstGeom prst="ellipse">
            <a:avLst/>
          </a:prstGeom>
          <a:solidFill>
            <a:srgbClr val="66FFFF"/>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IN" dirty="0">
                <a:solidFill>
                  <a:schemeClr val="tx1"/>
                </a:solidFill>
              </a:rPr>
              <a:t>Sent to author</a:t>
            </a:r>
          </a:p>
        </p:txBody>
      </p:sp>
      <p:cxnSp>
        <p:nvCxnSpPr>
          <p:cNvPr id="23" name="Straight Arrow Connector 22">
            <a:extLst>
              <a:ext uri="{FF2B5EF4-FFF2-40B4-BE49-F238E27FC236}">
                <a16:creationId xmlns:a16="http://schemas.microsoft.com/office/drawing/2014/main" id="{EE00440D-4CCA-706B-B77D-1E7576C867DB}"/>
              </a:ext>
            </a:extLst>
          </p:cNvPr>
          <p:cNvCxnSpPr>
            <a:cxnSpLocks/>
            <a:stCxn id="46" idx="1"/>
            <a:endCxn id="22" idx="6"/>
          </p:cNvCxnSpPr>
          <p:nvPr/>
        </p:nvCxnSpPr>
        <p:spPr>
          <a:xfrm flipH="1">
            <a:off x="4186957" y="3573522"/>
            <a:ext cx="820672" cy="16446"/>
          </a:xfrm>
          <a:prstGeom prst="straightConnector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EC4EEF1E-D14B-ED0C-1083-5CB9B1CAD91D}"/>
              </a:ext>
            </a:extLst>
          </p:cNvPr>
          <p:cNvCxnSpPr>
            <a:cxnSpLocks/>
            <a:stCxn id="46" idx="2"/>
            <a:endCxn id="65" idx="0"/>
          </p:cNvCxnSpPr>
          <p:nvPr/>
        </p:nvCxnSpPr>
        <p:spPr>
          <a:xfrm>
            <a:off x="5900083" y="3736758"/>
            <a:ext cx="2" cy="21816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6" name="Rectangle: Rounded Corners 45">
            <a:extLst>
              <a:ext uri="{FF2B5EF4-FFF2-40B4-BE49-F238E27FC236}">
                <a16:creationId xmlns:a16="http://schemas.microsoft.com/office/drawing/2014/main" id="{CF89283A-48A3-40AF-3FBC-BBF4E04A4B33}"/>
              </a:ext>
            </a:extLst>
          </p:cNvPr>
          <p:cNvSpPr/>
          <p:nvPr/>
        </p:nvSpPr>
        <p:spPr>
          <a:xfrm>
            <a:off x="5007629" y="3410286"/>
            <a:ext cx="1784907" cy="326472"/>
          </a:xfrm>
          <a:prstGeom prst="roundRect">
            <a:avLst/>
          </a:prstGeom>
          <a:solidFill>
            <a:srgbClr val="66FFFF"/>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IN" dirty="0">
                <a:solidFill>
                  <a:schemeClr val="tx1"/>
                </a:solidFill>
              </a:rPr>
              <a:t>Detailed Check</a:t>
            </a:r>
            <a:endParaRPr lang="en-IN" dirty="0"/>
          </a:p>
        </p:txBody>
      </p:sp>
      <p:sp>
        <p:nvSpPr>
          <p:cNvPr id="60" name="Rectangle: Rounded Corners 59">
            <a:extLst>
              <a:ext uri="{FF2B5EF4-FFF2-40B4-BE49-F238E27FC236}">
                <a16:creationId xmlns:a16="http://schemas.microsoft.com/office/drawing/2014/main" id="{FBA3EE99-FA60-1A83-E614-2FEE6B364BBE}"/>
              </a:ext>
            </a:extLst>
          </p:cNvPr>
          <p:cNvSpPr/>
          <p:nvPr/>
        </p:nvSpPr>
        <p:spPr>
          <a:xfrm>
            <a:off x="5083433" y="4663099"/>
            <a:ext cx="1633304" cy="326472"/>
          </a:xfrm>
          <a:prstGeom prst="roundRect">
            <a:avLst/>
          </a:prstGeom>
          <a:solidFill>
            <a:srgbClr val="66FFFF"/>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IN" dirty="0">
                <a:solidFill>
                  <a:schemeClr val="tx1"/>
                </a:solidFill>
              </a:rPr>
              <a:t>Peer Review</a:t>
            </a:r>
            <a:endParaRPr lang="en-IN" dirty="0"/>
          </a:p>
        </p:txBody>
      </p:sp>
      <p:cxnSp>
        <p:nvCxnSpPr>
          <p:cNvPr id="61" name="Straight Arrow Connector 60">
            <a:extLst>
              <a:ext uri="{FF2B5EF4-FFF2-40B4-BE49-F238E27FC236}">
                <a16:creationId xmlns:a16="http://schemas.microsoft.com/office/drawing/2014/main" id="{1CD43F39-18A5-B62D-61E1-E8902797B140}"/>
              </a:ext>
            </a:extLst>
          </p:cNvPr>
          <p:cNvCxnSpPr>
            <a:cxnSpLocks/>
            <a:stCxn id="65" idx="2"/>
            <a:endCxn id="60" idx="0"/>
          </p:cNvCxnSpPr>
          <p:nvPr/>
        </p:nvCxnSpPr>
        <p:spPr>
          <a:xfrm>
            <a:off x="5900085" y="4466025"/>
            <a:ext cx="0" cy="19707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C8534471-A756-BA24-E6C4-85D3DB91955B}"/>
              </a:ext>
            </a:extLst>
          </p:cNvPr>
          <p:cNvCxnSpPr>
            <a:cxnSpLocks/>
            <a:stCxn id="60" idx="1"/>
            <a:endCxn id="71" idx="3"/>
          </p:cNvCxnSpPr>
          <p:nvPr/>
        </p:nvCxnSpPr>
        <p:spPr>
          <a:xfrm flipH="1" flipV="1">
            <a:off x="3958555" y="4826334"/>
            <a:ext cx="1124878"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1" name="Rectangle: Rounded Corners 70">
            <a:extLst>
              <a:ext uri="{FF2B5EF4-FFF2-40B4-BE49-F238E27FC236}">
                <a16:creationId xmlns:a16="http://schemas.microsoft.com/office/drawing/2014/main" id="{8C1018E3-90AE-38E9-2C75-21A3D5AC402B}"/>
              </a:ext>
            </a:extLst>
          </p:cNvPr>
          <p:cNvSpPr/>
          <p:nvPr/>
        </p:nvSpPr>
        <p:spPr>
          <a:xfrm>
            <a:off x="3107068" y="4663097"/>
            <a:ext cx="851487" cy="326474"/>
          </a:xfrm>
          <a:prstGeom prst="roundRect">
            <a:avLst/>
          </a:prstGeom>
          <a:solidFill>
            <a:srgbClr val="66FFFF"/>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IN" dirty="0">
                <a:solidFill>
                  <a:schemeClr val="tx1"/>
                </a:solidFill>
              </a:rPr>
              <a:t>Reject</a:t>
            </a:r>
            <a:endParaRPr lang="en-IN" dirty="0"/>
          </a:p>
        </p:txBody>
      </p:sp>
      <p:sp>
        <p:nvSpPr>
          <p:cNvPr id="75" name="Oval 74">
            <a:extLst>
              <a:ext uri="{FF2B5EF4-FFF2-40B4-BE49-F238E27FC236}">
                <a16:creationId xmlns:a16="http://schemas.microsoft.com/office/drawing/2014/main" id="{3771535F-0271-4A01-5478-EE883BE9D13B}"/>
              </a:ext>
            </a:extLst>
          </p:cNvPr>
          <p:cNvSpPr/>
          <p:nvPr/>
        </p:nvSpPr>
        <p:spPr>
          <a:xfrm>
            <a:off x="1158653" y="4537567"/>
            <a:ext cx="1211115" cy="577534"/>
          </a:xfrm>
          <a:prstGeom prst="ellipse">
            <a:avLst/>
          </a:prstGeom>
          <a:solidFill>
            <a:srgbClr val="66FFFF"/>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IN" dirty="0">
                <a:solidFill>
                  <a:schemeClr val="tx1"/>
                </a:solidFill>
              </a:rPr>
              <a:t>Sent to author</a:t>
            </a:r>
          </a:p>
        </p:txBody>
      </p:sp>
      <p:cxnSp>
        <p:nvCxnSpPr>
          <p:cNvPr id="76" name="Straight Arrow Connector 75">
            <a:extLst>
              <a:ext uri="{FF2B5EF4-FFF2-40B4-BE49-F238E27FC236}">
                <a16:creationId xmlns:a16="http://schemas.microsoft.com/office/drawing/2014/main" id="{BE770AE5-A064-853D-7BB0-89317E1083DC}"/>
              </a:ext>
            </a:extLst>
          </p:cNvPr>
          <p:cNvCxnSpPr>
            <a:cxnSpLocks/>
            <a:stCxn id="71" idx="1"/>
            <a:endCxn id="75" idx="6"/>
          </p:cNvCxnSpPr>
          <p:nvPr/>
        </p:nvCxnSpPr>
        <p:spPr>
          <a:xfrm flipH="1">
            <a:off x="2369768" y="4826334"/>
            <a:ext cx="7373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0" name="Rectangle: Rounded Corners 79">
            <a:extLst>
              <a:ext uri="{FF2B5EF4-FFF2-40B4-BE49-F238E27FC236}">
                <a16:creationId xmlns:a16="http://schemas.microsoft.com/office/drawing/2014/main" id="{BC49A227-9CB8-84BA-8CEF-FEA621D193C4}"/>
              </a:ext>
            </a:extLst>
          </p:cNvPr>
          <p:cNvSpPr/>
          <p:nvPr/>
        </p:nvSpPr>
        <p:spPr>
          <a:xfrm>
            <a:off x="4931827" y="5250388"/>
            <a:ext cx="1936513" cy="326472"/>
          </a:xfrm>
          <a:prstGeom prst="roundRect">
            <a:avLst/>
          </a:prstGeom>
          <a:solidFill>
            <a:srgbClr val="66FFFF"/>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IN" dirty="0">
                <a:solidFill>
                  <a:schemeClr val="tx1"/>
                </a:solidFill>
              </a:rPr>
              <a:t>Revision Rounds</a:t>
            </a:r>
            <a:endParaRPr lang="en-IN" dirty="0"/>
          </a:p>
        </p:txBody>
      </p:sp>
      <p:cxnSp>
        <p:nvCxnSpPr>
          <p:cNvPr id="82" name="Straight Arrow Connector 81">
            <a:extLst>
              <a:ext uri="{FF2B5EF4-FFF2-40B4-BE49-F238E27FC236}">
                <a16:creationId xmlns:a16="http://schemas.microsoft.com/office/drawing/2014/main" id="{098EA048-27E6-7DFD-BC81-60550B9DBF4B}"/>
              </a:ext>
            </a:extLst>
          </p:cNvPr>
          <p:cNvCxnSpPr>
            <a:cxnSpLocks/>
            <a:stCxn id="60" idx="2"/>
            <a:endCxn id="80" idx="0"/>
          </p:cNvCxnSpPr>
          <p:nvPr/>
        </p:nvCxnSpPr>
        <p:spPr>
          <a:xfrm flipH="1">
            <a:off x="5900084" y="4989571"/>
            <a:ext cx="1" cy="26081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8" name="Oval 87">
            <a:extLst>
              <a:ext uri="{FF2B5EF4-FFF2-40B4-BE49-F238E27FC236}">
                <a16:creationId xmlns:a16="http://schemas.microsoft.com/office/drawing/2014/main" id="{98D73D72-B452-8F90-4DEE-5A67D6D1FEE3}"/>
              </a:ext>
            </a:extLst>
          </p:cNvPr>
          <p:cNvSpPr/>
          <p:nvPr/>
        </p:nvSpPr>
        <p:spPr>
          <a:xfrm>
            <a:off x="2971997" y="5119737"/>
            <a:ext cx="1211115" cy="577534"/>
          </a:xfrm>
          <a:prstGeom prst="ellipse">
            <a:avLst/>
          </a:prstGeom>
          <a:solidFill>
            <a:srgbClr val="66FFFF"/>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IN" dirty="0">
                <a:solidFill>
                  <a:schemeClr val="tx1"/>
                </a:solidFill>
              </a:rPr>
              <a:t>Sent to author</a:t>
            </a:r>
          </a:p>
        </p:txBody>
      </p:sp>
      <p:cxnSp>
        <p:nvCxnSpPr>
          <p:cNvPr id="90" name="Straight Arrow Connector 89">
            <a:extLst>
              <a:ext uri="{FF2B5EF4-FFF2-40B4-BE49-F238E27FC236}">
                <a16:creationId xmlns:a16="http://schemas.microsoft.com/office/drawing/2014/main" id="{48A97FB2-631C-7B66-7A2A-16E95C899D30}"/>
              </a:ext>
            </a:extLst>
          </p:cNvPr>
          <p:cNvCxnSpPr>
            <a:cxnSpLocks/>
            <a:stCxn id="80" idx="1"/>
            <a:endCxn id="88" idx="6"/>
          </p:cNvCxnSpPr>
          <p:nvPr/>
        </p:nvCxnSpPr>
        <p:spPr>
          <a:xfrm flipH="1" flipV="1">
            <a:off x="4183112" y="5408504"/>
            <a:ext cx="748715" cy="5120"/>
          </a:xfrm>
          <a:prstGeom prst="straightConnector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4" name="Diamond 93">
            <a:extLst>
              <a:ext uri="{FF2B5EF4-FFF2-40B4-BE49-F238E27FC236}">
                <a16:creationId xmlns:a16="http://schemas.microsoft.com/office/drawing/2014/main" id="{97121513-C6AA-41C1-DC99-FEB51FAB30E9}"/>
              </a:ext>
            </a:extLst>
          </p:cNvPr>
          <p:cNvSpPr/>
          <p:nvPr/>
        </p:nvSpPr>
        <p:spPr>
          <a:xfrm>
            <a:off x="7219955" y="5152955"/>
            <a:ext cx="1771646" cy="511098"/>
          </a:xfrm>
          <a:prstGeom prst="diamond">
            <a:avLst/>
          </a:prstGeom>
          <a:solidFill>
            <a:srgbClr val="66FFFF"/>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IN" dirty="0">
                <a:solidFill>
                  <a:schemeClr val="tx1"/>
                </a:solidFill>
              </a:rPr>
              <a:t>Accept</a:t>
            </a:r>
          </a:p>
        </p:txBody>
      </p:sp>
      <p:cxnSp>
        <p:nvCxnSpPr>
          <p:cNvPr id="95" name="Straight Arrow Connector 94">
            <a:extLst>
              <a:ext uri="{FF2B5EF4-FFF2-40B4-BE49-F238E27FC236}">
                <a16:creationId xmlns:a16="http://schemas.microsoft.com/office/drawing/2014/main" id="{11E25C5F-EB36-D678-5E07-9624B8A91F2C}"/>
              </a:ext>
            </a:extLst>
          </p:cNvPr>
          <p:cNvCxnSpPr>
            <a:cxnSpLocks/>
            <a:endCxn id="94" idx="1"/>
          </p:cNvCxnSpPr>
          <p:nvPr/>
        </p:nvCxnSpPr>
        <p:spPr>
          <a:xfrm>
            <a:off x="6868340" y="5408504"/>
            <a:ext cx="3516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8" name="Rectangle: Rounded Corners 97">
            <a:extLst>
              <a:ext uri="{FF2B5EF4-FFF2-40B4-BE49-F238E27FC236}">
                <a16:creationId xmlns:a16="http://schemas.microsoft.com/office/drawing/2014/main" id="{4F2684C4-A30E-2630-C684-A32DEE1F3398}"/>
              </a:ext>
            </a:extLst>
          </p:cNvPr>
          <p:cNvSpPr/>
          <p:nvPr/>
        </p:nvSpPr>
        <p:spPr>
          <a:xfrm>
            <a:off x="4430007" y="5776949"/>
            <a:ext cx="2940152" cy="326472"/>
          </a:xfrm>
          <a:prstGeom prst="roundRect">
            <a:avLst/>
          </a:prstGeom>
          <a:solidFill>
            <a:srgbClr val="66FFFF"/>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IN" dirty="0">
                <a:solidFill>
                  <a:schemeClr val="tx1"/>
                </a:solidFill>
              </a:rPr>
              <a:t>In house publication process</a:t>
            </a:r>
            <a:endParaRPr lang="en-IN" dirty="0"/>
          </a:p>
        </p:txBody>
      </p:sp>
      <p:cxnSp>
        <p:nvCxnSpPr>
          <p:cNvPr id="99" name="Straight Arrow Connector 98">
            <a:extLst>
              <a:ext uri="{FF2B5EF4-FFF2-40B4-BE49-F238E27FC236}">
                <a16:creationId xmlns:a16="http://schemas.microsoft.com/office/drawing/2014/main" id="{E66312DB-E2AF-9198-E02A-9E0982380753}"/>
              </a:ext>
            </a:extLst>
          </p:cNvPr>
          <p:cNvCxnSpPr>
            <a:cxnSpLocks/>
            <a:stCxn id="94" idx="2"/>
          </p:cNvCxnSpPr>
          <p:nvPr/>
        </p:nvCxnSpPr>
        <p:spPr>
          <a:xfrm>
            <a:off x="8105778" y="5664053"/>
            <a:ext cx="0" cy="26764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2" name="Straight Arrow Connector 101">
            <a:extLst>
              <a:ext uri="{FF2B5EF4-FFF2-40B4-BE49-F238E27FC236}">
                <a16:creationId xmlns:a16="http://schemas.microsoft.com/office/drawing/2014/main" id="{BC76F547-D69E-56CE-6B6A-C3B67C0D78B4}"/>
              </a:ext>
            </a:extLst>
          </p:cNvPr>
          <p:cNvCxnSpPr>
            <a:cxnSpLocks/>
            <a:endCxn id="98" idx="3"/>
          </p:cNvCxnSpPr>
          <p:nvPr/>
        </p:nvCxnSpPr>
        <p:spPr>
          <a:xfrm flipH="1">
            <a:off x="7370159" y="5931699"/>
            <a:ext cx="735619" cy="848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11454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BC05D-FA74-699C-A0F8-71BA053F2E23}"/>
              </a:ext>
            </a:extLst>
          </p:cNvPr>
          <p:cNvSpPr>
            <a:spLocks noGrp="1"/>
          </p:cNvSpPr>
          <p:nvPr>
            <p:ph type="title"/>
          </p:nvPr>
        </p:nvSpPr>
        <p:spPr/>
        <p:txBody>
          <a:bodyPr/>
          <a:lstStyle/>
          <a:p>
            <a:pPr algn="ctr"/>
            <a:r>
              <a:rPr lang="en-US" dirty="0">
                <a:solidFill>
                  <a:srgbClr val="0000FF"/>
                </a:solidFill>
              </a:rPr>
              <a:t>Publication (CHOOSE THE </a:t>
            </a:r>
            <a:r>
              <a:rPr lang="en-US" b="1" dirty="0">
                <a:solidFill>
                  <a:srgbClr val="FF0000"/>
                </a:solidFill>
              </a:rPr>
              <a:t>RIGHT</a:t>
            </a:r>
            <a:r>
              <a:rPr lang="en-US" dirty="0">
                <a:solidFill>
                  <a:srgbClr val="0000FF"/>
                </a:solidFill>
              </a:rPr>
              <a:t> JOURNAL)</a:t>
            </a:r>
            <a:endParaRPr lang="en-IN" dirty="0"/>
          </a:p>
        </p:txBody>
      </p:sp>
      <p:sp>
        <p:nvSpPr>
          <p:cNvPr id="3" name="Content Placeholder 2">
            <a:extLst>
              <a:ext uri="{FF2B5EF4-FFF2-40B4-BE49-F238E27FC236}">
                <a16:creationId xmlns:a16="http://schemas.microsoft.com/office/drawing/2014/main" id="{D921A830-4E94-990A-FA2F-920DF4FABA22}"/>
              </a:ext>
            </a:extLst>
          </p:cNvPr>
          <p:cNvSpPr>
            <a:spLocks noGrp="1"/>
          </p:cNvSpPr>
          <p:nvPr>
            <p:ph idx="1"/>
          </p:nvPr>
        </p:nvSpPr>
        <p:spPr/>
        <p:txBody>
          <a:bodyPr>
            <a:normAutofit/>
          </a:bodyPr>
          <a:lstStyle/>
          <a:p>
            <a:pPr algn="just">
              <a:lnSpc>
                <a:spcPct val="110000"/>
              </a:lnSpc>
              <a:spcBef>
                <a:spcPts val="0"/>
              </a:spcBef>
              <a:buFont typeface="Wingdings" panose="05000000000000000000" pitchFamily="2" charset="2"/>
              <a:buChar char="§"/>
            </a:pPr>
            <a:r>
              <a:rPr lang="en-US" sz="3500" dirty="0"/>
              <a:t>Peer review service (Peer review is considered a stamp of quality from the research community)</a:t>
            </a:r>
          </a:p>
          <a:p>
            <a:pPr algn="just">
              <a:lnSpc>
                <a:spcPct val="110000"/>
              </a:lnSpc>
              <a:spcBef>
                <a:spcPts val="0"/>
              </a:spcBef>
              <a:buFont typeface="Wingdings" panose="05000000000000000000" pitchFamily="2" charset="2"/>
              <a:buChar char="§"/>
            </a:pPr>
            <a:r>
              <a:rPr lang="en-US" sz="3500" dirty="0"/>
              <a:t>Relevance/audience</a:t>
            </a:r>
          </a:p>
          <a:p>
            <a:pPr algn="just">
              <a:lnSpc>
                <a:spcPct val="110000"/>
              </a:lnSpc>
              <a:spcBef>
                <a:spcPts val="0"/>
              </a:spcBef>
              <a:buFont typeface="Wingdings" panose="05000000000000000000" pitchFamily="2" charset="2"/>
              <a:buChar char="§"/>
            </a:pPr>
            <a:r>
              <a:rPr lang="en-US" sz="3500" dirty="0"/>
              <a:t>Scope</a:t>
            </a:r>
          </a:p>
          <a:p>
            <a:pPr algn="just">
              <a:lnSpc>
                <a:spcPct val="110000"/>
              </a:lnSpc>
              <a:spcBef>
                <a:spcPts val="0"/>
              </a:spcBef>
              <a:buFont typeface="Wingdings" panose="05000000000000000000" pitchFamily="2" charset="2"/>
              <a:buChar char="§"/>
            </a:pPr>
            <a:r>
              <a:rPr lang="en-US" sz="3500" dirty="0"/>
              <a:t>Reputation/quality level</a:t>
            </a:r>
          </a:p>
        </p:txBody>
      </p:sp>
      <p:sp>
        <p:nvSpPr>
          <p:cNvPr id="4" name="Date Placeholder 3">
            <a:extLst>
              <a:ext uri="{FF2B5EF4-FFF2-40B4-BE49-F238E27FC236}">
                <a16:creationId xmlns:a16="http://schemas.microsoft.com/office/drawing/2014/main" id="{7D399A1D-48CA-C4E2-0729-F84D7C5D5642}"/>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5B47555B-F7B6-0D15-5650-41E55E53C459}"/>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DBED6261-CCCA-EC4D-4A98-7EE32FBDE88D}"/>
              </a:ext>
            </a:extLst>
          </p:cNvPr>
          <p:cNvSpPr>
            <a:spLocks noGrp="1"/>
          </p:cNvSpPr>
          <p:nvPr>
            <p:ph type="sldNum" sz="quarter" idx="12"/>
          </p:nvPr>
        </p:nvSpPr>
        <p:spPr/>
        <p:txBody>
          <a:bodyPr/>
          <a:lstStyle/>
          <a:p>
            <a:fld id="{3044608B-638C-4877-9F58-B36F0D0CCEEA}" type="slidenum">
              <a:rPr lang="en-IN" smtClean="0"/>
              <a:t>41</a:t>
            </a:fld>
            <a:endParaRPr lang="en-IN"/>
          </a:p>
        </p:txBody>
      </p:sp>
    </p:spTree>
    <p:extLst>
      <p:ext uri="{BB962C8B-B14F-4D97-AF65-F5344CB8AC3E}">
        <p14:creationId xmlns:p14="http://schemas.microsoft.com/office/powerpoint/2010/main" val="14792386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BC05D-FA74-699C-A0F8-71BA053F2E23}"/>
              </a:ext>
            </a:extLst>
          </p:cNvPr>
          <p:cNvSpPr>
            <a:spLocks noGrp="1"/>
          </p:cNvSpPr>
          <p:nvPr>
            <p:ph type="title"/>
          </p:nvPr>
        </p:nvSpPr>
        <p:spPr/>
        <p:txBody>
          <a:bodyPr/>
          <a:lstStyle/>
          <a:p>
            <a:pPr algn="ctr"/>
            <a:r>
              <a:rPr lang="en-US" dirty="0">
                <a:solidFill>
                  <a:srgbClr val="0000FF"/>
                </a:solidFill>
              </a:rPr>
              <a:t>Publication (CHOOSE THE </a:t>
            </a:r>
            <a:r>
              <a:rPr lang="en-US" b="1" dirty="0">
                <a:solidFill>
                  <a:srgbClr val="FF0000"/>
                </a:solidFill>
              </a:rPr>
              <a:t>RIGHT</a:t>
            </a:r>
            <a:r>
              <a:rPr lang="en-US" dirty="0">
                <a:solidFill>
                  <a:srgbClr val="0000FF"/>
                </a:solidFill>
              </a:rPr>
              <a:t> JOURNAL)</a:t>
            </a:r>
            <a:endParaRPr lang="en-IN" dirty="0"/>
          </a:p>
        </p:txBody>
      </p:sp>
      <p:sp>
        <p:nvSpPr>
          <p:cNvPr id="3" name="Content Placeholder 2">
            <a:extLst>
              <a:ext uri="{FF2B5EF4-FFF2-40B4-BE49-F238E27FC236}">
                <a16:creationId xmlns:a16="http://schemas.microsoft.com/office/drawing/2014/main" id="{D921A830-4E94-990A-FA2F-920DF4FABA22}"/>
              </a:ext>
            </a:extLst>
          </p:cNvPr>
          <p:cNvSpPr>
            <a:spLocks noGrp="1"/>
          </p:cNvSpPr>
          <p:nvPr>
            <p:ph idx="1"/>
          </p:nvPr>
        </p:nvSpPr>
        <p:spPr/>
        <p:txBody>
          <a:bodyPr>
            <a:normAutofit/>
          </a:bodyPr>
          <a:lstStyle/>
          <a:p>
            <a:pPr algn="just">
              <a:lnSpc>
                <a:spcPct val="100000"/>
              </a:lnSpc>
              <a:spcBef>
                <a:spcPts val="0"/>
              </a:spcBef>
              <a:buFont typeface="Wingdings" panose="05000000000000000000" pitchFamily="2" charset="2"/>
              <a:buChar char="§"/>
            </a:pPr>
            <a:r>
              <a:rPr lang="en-US" sz="3500" dirty="0"/>
              <a:t>Indexing</a:t>
            </a:r>
          </a:p>
          <a:p>
            <a:pPr algn="just">
              <a:lnSpc>
                <a:spcPct val="100000"/>
              </a:lnSpc>
              <a:spcBef>
                <a:spcPts val="0"/>
              </a:spcBef>
              <a:buFont typeface="Wingdings" panose="05000000000000000000" pitchFamily="2" charset="2"/>
              <a:buChar char="§"/>
            </a:pPr>
            <a:r>
              <a:rPr lang="en-US" sz="3500" dirty="0"/>
              <a:t>Language requirements</a:t>
            </a:r>
          </a:p>
          <a:p>
            <a:pPr algn="just">
              <a:lnSpc>
                <a:spcPct val="100000"/>
              </a:lnSpc>
              <a:spcBef>
                <a:spcPts val="0"/>
              </a:spcBef>
              <a:buFont typeface="Wingdings" panose="05000000000000000000" pitchFamily="2" charset="2"/>
              <a:buChar char="§"/>
            </a:pPr>
            <a:r>
              <a:rPr lang="en-US" sz="3500" dirty="0"/>
              <a:t>Does it have any cost of publication (as needed even for submission)</a:t>
            </a:r>
          </a:p>
          <a:p>
            <a:pPr algn="just">
              <a:lnSpc>
                <a:spcPct val="100000"/>
              </a:lnSpc>
              <a:spcBef>
                <a:spcPts val="0"/>
              </a:spcBef>
              <a:buFont typeface="Wingdings" panose="05000000000000000000" pitchFamily="2" charset="2"/>
              <a:buChar char="§"/>
            </a:pPr>
            <a:r>
              <a:rPr lang="en-US" sz="3500" dirty="0"/>
              <a:t>Publishing model: open access or subscription based</a:t>
            </a:r>
            <a:endParaRPr lang="en-IN" sz="3500" dirty="0"/>
          </a:p>
        </p:txBody>
      </p:sp>
      <p:sp>
        <p:nvSpPr>
          <p:cNvPr id="4" name="Date Placeholder 3">
            <a:extLst>
              <a:ext uri="{FF2B5EF4-FFF2-40B4-BE49-F238E27FC236}">
                <a16:creationId xmlns:a16="http://schemas.microsoft.com/office/drawing/2014/main" id="{7D399A1D-48CA-C4E2-0729-F84D7C5D5642}"/>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5B47555B-F7B6-0D15-5650-41E55E53C459}"/>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DBED6261-CCCA-EC4D-4A98-7EE32FBDE88D}"/>
              </a:ext>
            </a:extLst>
          </p:cNvPr>
          <p:cNvSpPr>
            <a:spLocks noGrp="1"/>
          </p:cNvSpPr>
          <p:nvPr>
            <p:ph type="sldNum" sz="quarter" idx="12"/>
          </p:nvPr>
        </p:nvSpPr>
        <p:spPr/>
        <p:txBody>
          <a:bodyPr/>
          <a:lstStyle/>
          <a:p>
            <a:fld id="{3044608B-638C-4877-9F58-B36F0D0CCEEA}" type="slidenum">
              <a:rPr lang="en-IN" smtClean="0"/>
              <a:t>42</a:t>
            </a:fld>
            <a:endParaRPr lang="en-IN"/>
          </a:p>
        </p:txBody>
      </p:sp>
    </p:spTree>
    <p:extLst>
      <p:ext uri="{BB962C8B-B14F-4D97-AF65-F5344CB8AC3E}">
        <p14:creationId xmlns:p14="http://schemas.microsoft.com/office/powerpoint/2010/main" val="31153479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BC05D-FA74-699C-A0F8-71BA053F2E23}"/>
              </a:ext>
            </a:extLst>
          </p:cNvPr>
          <p:cNvSpPr>
            <a:spLocks noGrp="1"/>
          </p:cNvSpPr>
          <p:nvPr>
            <p:ph type="title"/>
          </p:nvPr>
        </p:nvSpPr>
        <p:spPr/>
        <p:txBody>
          <a:bodyPr/>
          <a:lstStyle/>
          <a:p>
            <a:pPr algn="ctr"/>
            <a:r>
              <a:rPr lang="en-US" dirty="0">
                <a:solidFill>
                  <a:srgbClr val="0000FF"/>
                </a:solidFill>
              </a:rPr>
              <a:t>Publication (TIPS FOR PUBLICATION)</a:t>
            </a:r>
            <a:endParaRPr lang="en-IN" dirty="0"/>
          </a:p>
        </p:txBody>
      </p:sp>
      <p:sp>
        <p:nvSpPr>
          <p:cNvPr id="3" name="Content Placeholder 2">
            <a:extLst>
              <a:ext uri="{FF2B5EF4-FFF2-40B4-BE49-F238E27FC236}">
                <a16:creationId xmlns:a16="http://schemas.microsoft.com/office/drawing/2014/main" id="{D921A830-4E94-990A-FA2F-920DF4FABA22}"/>
              </a:ext>
            </a:extLst>
          </p:cNvPr>
          <p:cNvSpPr>
            <a:spLocks noGrp="1"/>
          </p:cNvSpPr>
          <p:nvPr>
            <p:ph idx="1"/>
          </p:nvPr>
        </p:nvSpPr>
        <p:spPr>
          <a:xfrm>
            <a:off x="1451579" y="1978408"/>
            <a:ext cx="9603275" cy="3450613"/>
          </a:xfrm>
        </p:spPr>
        <p:txBody>
          <a:bodyPr>
            <a:noAutofit/>
          </a:bodyPr>
          <a:lstStyle/>
          <a:p>
            <a:pPr algn="just">
              <a:lnSpc>
                <a:spcPct val="100000"/>
              </a:lnSpc>
              <a:spcBef>
                <a:spcPts val="0"/>
              </a:spcBef>
              <a:buFont typeface="Wingdings" panose="05000000000000000000" pitchFamily="2" charset="2"/>
              <a:buChar char="§"/>
            </a:pPr>
            <a:r>
              <a:rPr lang="en-US" sz="1800" dirty="0"/>
              <a:t>Target an appropriate journal, hence think strategically (have a plan and list of journals where you intend to target your work)</a:t>
            </a:r>
          </a:p>
          <a:p>
            <a:pPr algn="just">
              <a:lnSpc>
                <a:spcPct val="100000"/>
              </a:lnSpc>
              <a:spcBef>
                <a:spcPts val="0"/>
              </a:spcBef>
              <a:buFont typeface="Wingdings" panose="05000000000000000000" pitchFamily="2" charset="2"/>
              <a:buChar char="§"/>
            </a:pPr>
            <a:r>
              <a:rPr lang="en-US" sz="1800" dirty="0"/>
              <a:t>Think and express something </a:t>
            </a:r>
            <a:r>
              <a:rPr lang="en-US" sz="1800" b="1" dirty="0">
                <a:solidFill>
                  <a:srgbClr val="FF0000"/>
                </a:solidFill>
              </a:rPr>
              <a:t>NEW</a:t>
            </a:r>
            <a:r>
              <a:rPr lang="en-US" sz="1800" dirty="0"/>
              <a:t>, thus have a good outline of the idea (good story line)</a:t>
            </a:r>
          </a:p>
          <a:p>
            <a:pPr algn="just">
              <a:lnSpc>
                <a:spcPct val="100000"/>
              </a:lnSpc>
              <a:spcBef>
                <a:spcPts val="0"/>
              </a:spcBef>
              <a:buFont typeface="Wingdings" panose="05000000000000000000" pitchFamily="2" charset="2"/>
              <a:buChar char="§"/>
            </a:pPr>
            <a:r>
              <a:rPr lang="en-US" sz="1800" dirty="0"/>
              <a:t>Have goals/sub goals as you write the manuscript (</a:t>
            </a:r>
            <a:r>
              <a:rPr lang="en-US" sz="1800" b="1" dirty="0">
                <a:solidFill>
                  <a:srgbClr val="0000FF"/>
                </a:solidFill>
              </a:rPr>
              <a:t>title, abstract, keywords, introduction, literature survey, hypotheses, main body (which puts forward the essence of the work), data processing/analysis, conclusion, acknowledgement, bibliography/references/citations, other important points</a:t>
            </a:r>
            <a:r>
              <a:rPr lang="en-US" sz="1800" dirty="0"/>
              <a:t>) </a:t>
            </a:r>
          </a:p>
          <a:p>
            <a:pPr algn="just">
              <a:lnSpc>
                <a:spcPct val="100000"/>
              </a:lnSpc>
              <a:spcBef>
                <a:spcPts val="0"/>
              </a:spcBef>
              <a:buFont typeface="Wingdings" panose="05000000000000000000" pitchFamily="2" charset="2"/>
              <a:buChar char="§"/>
            </a:pPr>
            <a:r>
              <a:rPr lang="en-US" sz="1800" dirty="0"/>
              <a:t>Collaborative research helps (like collaborative studying) to do better work, so one should plan the team judiciously. Of course once one is confident, one should publish single author paper, as it gives a lot of confidence and makes his/her presence felt in the research field</a:t>
            </a:r>
            <a:endParaRPr lang="en-IN" sz="1800" dirty="0"/>
          </a:p>
          <a:p>
            <a:pPr algn="just">
              <a:lnSpc>
                <a:spcPct val="100000"/>
              </a:lnSpc>
              <a:spcBef>
                <a:spcPts val="0"/>
              </a:spcBef>
              <a:buFont typeface="Wingdings" panose="05000000000000000000" pitchFamily="2" charset="2"/>
              <a:buChar char="§"/>
            </a:pPr>
            <a:r>
              <a:rPr lang="en-US" sz="1800" dirty="0"/>
              <a:t>Do a good editing work (language, expression, layout), so get professional help from colleagues, stalwarts in your field, etc.</a:t>
            </a:r>
          </a:p>
        </p:txBody>
      </p:sp>
      <p:sp>
        <p:nvSpPr>
          <p:cNvPr id="4" name="Date Placeholder 3">
            <a:extLst>
              <a:ext uri="{FF2B5EF4-FFF2-40B4-BE49-F238E27FC236}">
                <a16:creationId xmlns:a16="http://schemas.microsoft.com/office/drawing/2014/main" id="{7D399A1D-48CA-C4E2-0729-F84D7C5D5642}"/>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5B47555B-F7B6-0D15-5650-41E55E53C459}"/>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DBED6261-CCCA-EC4D-4A98-7EE32FBDE88D}"/>
              </a:ext>
            </a:extLst>
          </p:cNvPr>
          <p:cNvSpPr>
            <a:spLocks noGrp="1"/>
          </p:cNvSpPr>
          <p:nvPr>
            <p:ph type="sldNum" sz="quarter" idx="12"/>
          </p:nvPr>
        </p:nvSpPr>
        <p:spPr/>
        <p:txBody>
          <a:bodyPr/>
          <a:lstStyle/>
          <a:p>
            <a:fld id="{3044608B-638C-4877-9F58-B36F0D0CCEEA}" type="slidenum">
              <a:rPr lang="en-IN" smtClean="0"/>
              <a:t>43</a:t>
            </a:fld>
            <a:endParaRPr lang="en-IN"/>
          </a:p>
        </p:txBody>
      </p:sp>
    </p:spTree>
    <p:extLst>
      <p:ext uri="{BB962C8B-B14F-4D97-AF65-F5344CB8AC3E}">
        <p14:creationId xmlns:p14="http://schemas.microsoft.com/office/powerpoint/2010/main" val="40448695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BC05D-FA74-699C-A0F8-71BA053F2E23}"/>
              </a:ext>
            </a:extLst>
          </p:cNvPr>
          <p:cNvSpPr>
            <a:spLocks noGrp="1"/>
          </p:cNvSpPr>
          <p:nvPr>
            <p:ph type="title"/>
          </p:nvPr>
        </p:nvSpPr>
        <p:spPr/>
        <p:txBody>
          <a:bodyPr/>
          <a:lstStyle/>
          <a:p>
            <a:pPr algn="ctr"/>
            <a:r>
              <a:rPr lang="en-US" dirty="0">
                <a:solidFill>
                  <a:srgbClr val="0000FF"/>
                </a:solidFill>
              </a:rPr>
              <a:t>Publication (TIPS FOR PUBLICATION)</a:t>
            </a:r>
            <a:endParaRPr lang="en-IN" dirty="0"/>
          </a:p>
        </p:txBody>
      </p:sp>
      <p:sp>
        <p:nvSpPr>
          <p:cNvPr id="3" name="Content Placeholder 2">
            <a:extLst>
              <a:ext uri="{FF2B5EF4-FFF2-40B4-BE49-F238E27FC236}">
                <a16:creationId xmlns:a16="http://schemas.microsoft.com/office/drawing/2014/main" id="{D921A830-4E94-990A-FA2F-920DF4FABA22}"/>
              </a:ext>
            </a:extLst>
          </p:cNvPr>
          <p:cNvSpPr>
            <a:spLocks noGrp="1"/>
          </p:cNvSpPr>
          <p:nvPr>
            <p:ph idx="1"/>
          </p:nvPr>
        </p:nvSpPr>
        <p:spPr/>
        <p:txBody>
          <a:bodyPr>
            <a:normAutofit/>
          </a:bodyPr>
          <a:lstStyle/>
          <a:p>
            <a:pPr algn="just">
              <a:lnSpc>
                <a:spcPct val="110000"/>
              </a:lnSpc>
              <a:spcBef>
                <a:spcPts val="0"/>
              </a:spcBef>
              <a:buFont typeface="Wingdings" panose="05000000000000000000" pitchFamily="2" charset="2"/>
              <a:buChar char="§"/>
            </a:pPr>
            <a:r>
              <a:rPr lang="en-US" sz="2200" dirty="0"/>
              <a:t>Give extensive reference, of course not for the sake of it but more so to cover the whole canvas of the area you are working</a:t>
            </a:r>
          </a:p>
          <a:p>
            <a:pPr algn="just">
              <a:lnSpc>
                <a:spcPct val="110000"/>
              </a:lnSpc>
              <a:spcBef>
                <a:spcPts val="0"/>
              </a:spcBef>
              <a:buFont typeface="Wingdings" panose="05000000000000000000" pitchFamily="2" charset="2"/>
              <a:buChar char="§"/>
            </a:pPr>
            <a:r>
              <a:rPr lang="en-US" sz="2200" dirty="0"/>
              <a:t>Remember the reviewers/subject experts are looking for innovative ideas/topics, so plan it accordingly</a:t>
            </a:r>
          </a:p>
          <a:p>
            <a:pPr algn="just">
              <a:lnSpc>
                <a:spcPct val="110000"/>
              </a:lnSpc>
              <a:spcBef>
                <a:spcPts val="0"/>
              </a:spcBef>
              <a:buFont typeface="Wingdings" panose="05000000000000000000" pitchFamily="2" charset="2"/>
              <a:buChar char="§"/>
            </a:pPr>
            <a:r>
              <a:rPr lang="en-US" sz="2200" dirty="0"/>
              <a:t>In case the manuscript is rejected or needs to be resubmitted with changes do analyze the reviewers' feedback very intently. You need not attempt all the queries raised but do have a solid plan for the queries raised</a:t>
            </a:r>
          </a:p>
          <a:p>
            <a:pPr algn="just">
              <a:lnSpc>
                <a:spcPct val="110000"/>
              </a:lnSpc>
              <a:spcBef>
                <a:spcPts val="0"/>
              </a:spcBef>
              <a:buFont typeface="Wingdings" panose="05000000000000000000" pitchFamily="2" charset="2"/>
              <a:buChar char="§"/>
            </a:pPr>
            <a:r>
              <a:rPr lang="en-US" sz="2200" dirty="0"/>
              <a:t>Resilience/Persistency in pursuing your idea till it is published is one of the core characteristics in academic publication</a:t>
            </a:r>
            <a:endParaRPr lang="en-IN" sz="2200" dirty="0"/>
          </a:p>
        </p:txBody>
      </p:sp>
      <p:sp>
        <p:nvSpPr>
          <p:cNvPr id="4" name="Date Placeholder 3">
            <a:extLst>
              <a:ext uri="{FF2B5EF4-FFF2-40B4-BE49-F238E27FC236}">
                <a16:creationId xmlns:a16="http://schemas.microsoft.com/office/drawing/2014/main" id="{7D399A1D-48CA-C4E2-0729-F84D7C5D5642}"/>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5B47555B-F7B6-0D15-5650-41E55E53C459}"/>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DBED6261-CCCA-EC4D-4A98-7EE32FBDE88D}"/>
              </a:ext>
            </a:extLst>
          </p:cNvPr>
          <p:cNvSpPr>
            <a:spLocks noGrp="1"/>
          </p:cNvSpPr>
          <p:nvPr>
            <p:ph type="sldNum" sz="quarter" idx="12"/>
          </p:nvPr>
        </p:nvSpPr>
        <p:spPr/>
        <p:txBody>
          <a:bodyPr/>
          <a:lstStyle/>
          <a:p>
            <a:fld id="{3044608B-638C-4877-9F58-B36F0D0CCEEA}" type="slidenum">
              <a:rPr lang="en-IN" smtClean="0"/>
              <a:t>44</a:t>
            </a:fld>
            <a:endParaRPr lang="en-IN"/>
          </a:p>
        </p:txBody>
      </p:sp>
    </p:spTree>
    <p:extLst>
      <p:ext uri="{BB962C8B-B14F-4D97-AF65-F5344CB8AC3E}">
        <p14:creationId xmlns:p14="http://schemas.microsoft.com/office/powerpoint/2010/main" val="18236026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BC05D-FA74-699C-A0F8-71BA053F2E23}"/>
              </a:ext>
            </a:extLst>
          </p:cNvPr>
          <p:cNvSpPr>
            <a:spLocks noGrp="1"/>
          </p:cNvSpPr>
          <p:nvPr>
            <p:ph type="title"/>
          </p:nvPr>
        </p:nvSpPr>
        <p:spPr/>
        <p:txBody>
          <a:bodyPr/>
          <a:lstStyle/>
          <a:p>
            <a:pPr algn="ctr"/>
            <a:r>
              <a:rPr lang="en-US" dirty="0">
                <a:solidFill>
                  <a:srgbClr val="0000FF"/>
                </a:solidFill>
              </a:rPr>
              <a:t>Publication (What reviewers consider?)</a:t>
            </a:r>
            <a:br>
              <a:rPr lang="en-US" dirty="0">
                <a:solidFill>
                  <a:srgbClr val="0000FF"/>
                </a:solidFill>
              </a:rPr>
            </a:br>
            <a:endParaRPr lang="en-IN" dirty="0"/>
          </a:p>
        </p:txBody>
      </p:sp>
      <p:sp>
        <p:nvSpPr>
          <p:cNvPr id="3" name="Content Placeholder 2">
            <a:extLst>
              <a:ext uri="{FF2B5EF4-FFF2-40B4-BE49-F238E27FC236}">
                <a16:creationId xmlns:a16="http://schemas.microsoft.com/office/drawing/2014/main" id="{D921A830-4E94-990A-FA2F-920DF4FABA22}"/>
              </a:ext>
            </a:extLst>
          </p:cNvPr>
          <p:cNvSpPr>
            <a:spLocks noGrp="1"/>
          </p:cNvSpPr>
          <p:nvPr>
            <p:ph idx="1"/>
          </p:nvPr>
        </p:nvSpPr>
        <p:spPr/>
        <p:txBody>
          <a:bodyPr>
            <a:noAutofit/>
          </a:bodyPr>
          <a:lstStyle/>
          <a:p>
            <a:pPr algn="just">
              <a:spcBef>
                <a:spcPts val="0"/>
              </a:spcBef>
              <a:buFont typeface="Wingdings" panose="05000000000000000000" pitchFamily="2" charset="2"/>
              <a:buChar char="§"/>
            </a:pPr>
            <a:r>
              <a:rPr lang="en-US" sz="3000" dirty="0"/>
              <a:t>Clarity of overall aim of the research being presented</a:t>
            </a:r>
          </a:p>
          <a:p>
            <a:pPr algn="just">
              <a:spcBef>
                <a:spcPts val="0"/>
              </a:spcBef>
              <a:buFont typeface="Wingdings" panose="05000000000000000000" pitchFamily="2" charset="2"/>
              <a:buChar char="§"/>
            </a:pPr>
            <a:r>
              <a:rPr lang="en-US" sz="3000" dirty="0"/>
              <a:t>Research identifiable with recent trends or is it out dated</a:t>
            </a:r>
          </a:p>
          <a:p>
            <a:pPr algn="just">
              <a:spcBef>
                <a:spcPts val="0"/>
              </a:spcBef>
              <a:buFont typeface="Wingdings" panose="05000000000000000000" pitchFamily="2" charset="2"/>
              <a:buChar char="§"/>
            </a:pPr>
            <a:r>
              <a:rPr lang="en-US" sz="3000" dirty="0"/>
              <a:t>Scope of manuscript with aims/scope of journal</a:t>
            </a:r>
          </a:p>
          <a:p>
            <a:pPr algn="just">
              <a:spcBef>
                <a:spcPts val="0"/>
              </a:spcBef>
              <a:buFont typeface="Wingdings" panose="05000000000000000000" pitchFamily="2" charset="2"/>
              <a:buChar char="§"/>
            </a:pPr>
            <a:r>
              <a:rPr lang="en-US" sz="3000" dirty="0"/>
              <a:t>Sufficient background information available in the abstract/keywords/introduction</a:t>
            </a:r>
          </a:p>
          <a:p>
            <a:pPr algn="just">
              <a:spcBef>
                <a:spcPts val="0"/>
              </a:spcBef>
              <a:buFont typeface="Wingdings" panose="05000000000000000000" pitchFamily="2" charset="2"/>
              <a:buChar char="§"/>
            </a:pPr>
            <a:r>
              <a:rPr lang="en-US" sz="3000" dirty="0"/>
              <a:t>Proper and detailed literature survey is included</a:t>
            </a:r>
          </a:p>
        </p:txBody>
      </p:sp>
      <p:sp>
        <p:nvSpPr>
          <p:cNvPr id="4" name="Date Placeholder 3">
            <a:extLst>
              <a:ext uri="{FF2B5EF4-FFF2-40B4-BE49-F238E27FC236}">
                <a16:creationId xmlns:a16="http://schemas.microsoft.com/office/drawing/2014/main" id="{7D399A1D-48CA-C4E2-0729-F84D7C5D5642}"/>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5B47555B-F7B6-0D15-5650-41E55E53C459}"/>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DBED6261-CCCA-EC4D-4A98-7EE32FBDE88D}"/>
              </a:ext>
            </a:extLst>
          </p:cNvPr>
          <p:cNvSpPr>
            <a:spLocks noGrp="1"/>
          </p:cNvSpPr>
          <p:nvPr>
            <p:ph type="sldNum" sz="quarter" idx="12"/>
          </p:nvPr>
        </p:nvSpPr>
        <p:spPr/>
        <p:txBody>
          <a:bodyPr/>
          <a:lstStyle/>
          <a:p>
            <a:fld id="{3044608B-638C-4877-9F58-B36F0D0CCEEA}" type="slidenum">
              <a:rPr lang="en-IN" smtClean="0"/>
              <a:t>45</a:t>
            </a:fld>
            <a:endParaRPr lang="en-IN"/>
          </a:p>
        </p:txBody>
      </p:sp>
    </p:spTree>
    <p:extLst>
      <p:ext uri="{BB962C8B-B14F-4D97-AF65-F5344CB8AC3E}">
        <p14:creationId xmlns:p14="http://schemas.microsoft.com/office/powerpoint/2010/main" val="28426634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BC05D-FA74-699C-A0F8-71BA053F2E23}"/>
              </a:ext>
            </a:extLst>
          </p:cNvPr>
          <p:cNvSpPr>
            <a:spLocks noGrp="1"/>
          </p:cNvSpPr>
          <p:nvPr>
            <p:ph type="title"/>
          </p:nvPr>
        </p:nvSpPr>
        <p:spPr/>
        <p:txBody>
          <a:bodyPr/>
          <a:lstStyle/>
          <a:p>
            <a:pPr algn="ctr"/>
            <a:r>
              <a:rPr lang="en-US" dirty="0">
                <a:solidFill>
                  <a:srgbClr val="0000FF"/>
                </a:solidFill>
              </a:rPr>
              <a:t>Publication (What reviewers consider?)</a:t>
            </a:r>
            <a:br>
              <a:rPr lang="en-US" dirty="0">
                <a:solidFill>
                  <a:srgbClr val="0000FF"/>
                </a:solidFill>
              </a:rPr>
            </a:br>
            <a:endParaRPr lang="en-IN" dirty="0"/>
          </a:p>
        </p:txBody>
      </p:sp>
      <p:sp>
        <p:nvSpPr>
          <p:cNvPr id="3" name="Content Placeholder 2">
            <a:extLst>
              <a:ext uri="{FF2B5EF4-FFF2-40B4-BE49-F238E27FC236}">
                <a16:creationId xmlns:a16="http://schemas.microsoft.com/office/drawing/2014/main" id="{D921A830-4E94-990A-FA2F-920DF4FABA22}"/>
              </a:ext>
            </a:extLst>
          </p:cNvPr>
          <p:cNvSpPr>
            <a:spLocks noGrp="1"/>
          </p:cNvSpPr>
          <p:nvPr>
            <p:ph idx="1"/>
          </p:nvPr>
        </p:nvSpPr>
        <p:spPr/>
        <p:txBody>
          <a:bodyPr>
            <a:noAutofit/>
          </a:bodyPr>
          <a:lstStyle/>
          <a:p>
            <a:pPr algn="just">
              <a:spcBef>
                <a:spcPts val="0"/>
              </a:spcBef>
              <a:buFont typeface="Wingdings" panose="05000000000000000000" pitchFamily="2" charset="2"/>
              <a:buChar char="§"/>
            </a:pPr>
            <a:r>
              <a:rPr lang="en-US" sz="2400" dirty="0"/>
              <a:t>Hypothesis/questions framed properly and without any ambiguity</a:t>
            </a:r>
          </a:p>
          <a:p>
            <a:pPr algn="just">
              <a:spcBef>
                <a:spcPts val="0"/>
              </a:spcBef>
              <a:buFont typeface="Wingdings" panose="05000000000000000000" pitchFamily="2" charset="2"/>
              <a:buChar char="§"/>
            </a:pPr>
            <a:r>
              <a:rPr lang="en-US" sz="2400" dirty="0"/>
              <a:t>Methodology is clear, precise and understood</a:t>
            </a:r>
          </a:p>
          <a:p>
            <a:pPr algn="just">
              <a:spcBef>
                <a:spcPts val="0"/>
              </a:spcBef>
              <a:buFont typeface="Wingdings" panose="05000000000000000000" pitchFamily="2" charset="2"/>
              <a:buChar char="§"/>
            </a:pPr>
            <a:r>
              <a:rPr lang="en-US" sz="2400" dirty="0"/>
              <a:t>Mathematical calculations are innovative/unique/interesting to warrant the results</a:t>
            </a:r>
          </a:p>
          <a:p>
            <a:pPr algn="just">
              <a:spcBef>
                <a:spcPts val="0"/>
              </a:spcBef>
              <a:buFont typeface="Wingdings" panose="05000000000000000000" pitchFamily="2" charset="2"/>
              <a:buChar char="§"/>
            </a:pPr>
            <a:r>
              <a:rPr lang="en-US" sz="2400" dirty="0"/>
              <a:t>Is the data used for experimentation/simulation authenticated or verifiable</a:t>
            </a:r>
          </a:p>
          <a:p>
            <a:pPr algn="just">
              <a:spcBef>
                <a:spcPts val="0"/>
              </a:spcBef>
              <a:buFont typeface="Wingdings" panose="05000000000000000000" pitchFamily="2" charset="2"/>
              <a:buChar char="§"/>
            </a:pPr>
            <a:r>
              <a:rPr lang="en-US" sz="2400" dirty="0"/>
              <a:t>Sufficient experimentation/simulation conducted to substantiate the hypotheses/models proposed</a:t>
            </a:r>
          </a:p>
        </p:txBody>
      </p:sp>
      <p:sp>
        <p:nvSpPr>
          <p:cNvPr id="4" name="Date Placeholder 3">
            <a:extLst>
              <a:ext uri="{FF2B5EF4-FFF2-40B4-BE49-F238E27FC236}">
                <a16:creationId xmlns:a16="http://schemas.microsoft.com/office/drawing/2014/main" id="{7D399A1D-48CA-C4E2-0729-F84D7C5D5642}"/>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5B47555B-F7B6-0D15-5650-41E55E53C459}"/>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DBED6261-CCCA-EC4D-4A98-7EE32FBDE88D}"/>
              </a:ext>
            </a:extLst>
          </p:cNvPr>
          <p:cNvSpPr>
            <a:spLocks noGrp="1"/>
          </p:cNvSpPr>
          <p:nvPr>
            <p:ph type="sldNum" sz="quarter" idx="12"/>
          </p:nvPr>
        </p:nvSpPr>
        <p:spPr/>
        <p:txBody>
          <a:bodyPr/>
          <a:lstStyle/>
          <a:p>
            <a:fld id="{3044608B-638C-4877-9F58-B36F0D0CCEEA}" type="slidenum">
              <a:rPr lang="en-IN" smtClean="0"/>
              <a:t>46</a:t>
            </a:fld>
            <a:endParaRPr lang="en-IN"/>
          </a:p>
        </p:txBody>
      </p:sp>
    </p:spTree>
    <p:extLst>
      <p:ext uri="{BB962C8B-B14F-4D97-AF65-F5344CB8AC3E}">
        <p14:creationId xmlns:p14="http://schemas.microsoft.com/office/powerpoint/2010/main" val="11658484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BC05D-FA74-699C-A0F8-71BA053F2E23}"/>
              </a:ext>
            </a:extLst>
          </p:cNvPr>
          <p:cNvSpPr>
            <a:spLocks noGrp="1"/>
          </p:cNvSpPr>
          <p:nvPr>
            <p:ph type="title"/>
          </p:nvPr>
        </p:nvSpPr>
        <p:spPr/>
        <p:txBody>
          <a:bodyPr/>
          <a:lstStyle/>
          <a:p>
            <a:pPr algn="ctr"/>
            <a:r>
              <a:rPr lang="en-US" dirty="0">
                <a:solidFill>
                  <a:srgbClr val="0000FF"/>
                </a:solidFill>
              </a:rPr>
              <a:t>Publication (What reviewers consider?)</a:t>
            </a:r>
            <a:br>
              <a:rPr lang="en-US" dirty="0">
                <a:solidFill>
                  <a:srgbClr val="0000FF"/>
                </a:solidFill>
              </a:rPr>
            </a:br>
            <a:endParaRPr lang="en-IN" dirty="0"/>
          </a:p>
        </p:txBody>
      </p:sp>
      <p:sp>
        <p:nvSpPr>
          <p:cNvPr id="3" name="Content Placeholder 2">
            <a:extLst>
              <a:ext uri="{FF2B5EF4-FFF2-40B4-BE49-F238E27FC236}">
                <a16:creationId xmlns:a16="http://schemas.microsoft.com/office/drawing/2014/main" id="{D921A830-4E94-990A-FA2F-920DF4FABA22}"/>
              </a:ext>
            </a:extLst>
          </p:cNvPr>
          <p:cNvSpPr>
            <a:spLocks noGrp="1"/>
          </p:cNvSpPr>
          <p:nvPr>
            <p:ph idx="1"/>
          </p:nvPr>
        </p:nvSpPr>
        <p:spPr/>
        <p:txBody>
          <a:bodyPr>
            <a:noAutofit/>
          </a:bodyPr>
          <a:lstStyle/>
          <a:p>
            <a:pPr algn="just">
              <a:spcBef>
                <a:spcPts val="0"/>
              </a:spcBef>
              <a:buFont typeface="Wingdings" panose="05000000000000000000" pitchFamily="2" charset="2"/>
              <a:buChar char="§"/>
            </a:pPr>
            <a:r>
              <a:rPr lang="en-US" sz="2700" dirty="0"/>
              <a:t>Tables/Figures/Charts are legible and proper based on experimentation/simulation</a:t>
            </a:r>
          </a:p>
          <a:p>
            <a:pPr algn="just">
              <a:spcBef>
                <a:spcPts val="0"/>
              </a:spcBef>
              <a:buFont typeface="Wingdings" panose="05000000000000000000" pitchFamily="2" charset="2"/>
              <a:buChar char="§"/>
            </a:pPr>
            <a:r>
              <a:rPr lang="en-US" sz="2700" dirty="0"/>
              <a:t>Conclusions draw based on the work is proper/adequate</a:t>
            </a:r>
          </a:p>
          <a:p>
            <a:pPr algn="just">
              <a:spcBef>
                <a:spcPts val="0"/>
              </a:spcBef>
              <a:buFont typeface="Wingdings" panose="05000000000000000000" pitchFamily="2" charset="2"/>
              <a:buChar char="§"/>
            </a:pPr>
            <a:r>
              <a:rPr lang="en-US" sz="2700" dirty="0"/>
              <a:t>Abbreviations used explained</a:t>
            </a:r>
          </a:p>
          <a:p>
            <a:pPr algn="just">
              <a:spcBef>
                <a:spcPts val="0"/>
              </a:spcBef>
              <a:buFont typeface="Wingdings" panose="05000000000000000000" pitchFamily="2" charset="2"/>
              <a:buChar char="§"/>
            </a:pPr>
            <a:r>
              <a:rPr lang="en-US" sz="2700" dirty="0"/>
              <a:t>Reference/Citations/Bibliography is proper and updated as per general research and also in line with literature survey added</a:t>
            </a:r>
            <a:endParaRPr lang="en-IN" sz="2700" dirty="0"/>
          </a:p>
        </p:txBody>
      </p:sp>
      <p:sp>
        <p:nvSpPr>
          <p:cNvPr id="4" name="Date Placeholder 3">
            <a:extLst>
              <a:ext uri="{FF2B5EF4-FFF2-40B4-BE49-F238E27FC236}">
                <a16:creationId xmlns:a16="http://schemas.microsoft.com/office/drawing/2014/main" id="{7D399A1D-48CA-C4E2-0729-F84D7C5D5642}"/>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5B47555B-F7B6-0D15-5650-41E55E53C459}"/>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DBED6261-CCCA-EC4D-4A98-7EE32FBDE88D}"/>
              </a:ext>
            </a:extLst>
          </p:cNvPr>
          <p:cNvSpPr>
            <a:spLocks noGrp="1"/>
          </p:cNvSpPr>
          <p:nvPr>
            <p:ph type="sldNum" sz="quarter" idx="12"/>
          </p:nvPr>
        </p:nvSpPr>
        <p:spPr/>
        <p:txBody>
          <a:bodyPr/>
          <a:lstStyle/>
          <a:p>
            <a:fld id="{3044608B-638C-4877-9F58-B36F0D0CCEEA}" type="slidenum">
              <a:rPr lang="en-IN" smtClean="0"/>
              <a:t>47</a:t>
            </a:fld>
            <a:endParaRPr lang="en-IN"/>
          </a:p>
        </p:txBody>
      </p:sp>
    </p:spTree>
    <p:extLst>
      <p:ext uri="{BB962C8B-B14F-4D97-AF65-F5344CB8AC3E}">
        <p14:creationId xmlns:p14="http://schemas.microsoft.com/office/powerpoint/2010/main" val="14079655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BC05D-FA74-699C-A0F8-71BA053F2E23}"/>
              </a:ext>
            </a:extLst>
          </p:cNvPr>
          <p:cNvSpPr>
            <a:spLocks noGrp="1"/>
          </p:cNvSpPr>
          <p:nvPr>
            <p:ph type="title"/>
          </p:nvPr>
        </p:nvSpPr>
        <p:spPr/>
        <p:txBody>
          <a:bodyPr/>
          <a:lstStyle/>
          <a:p>
            <a:pPr algn="ctr"/>
            <a:r>
              <a:rPr lang="en-US" dirty="0">
                <a:solidFill>
                  <a:srgbClr val="0000FF"/>
                </a:solidFill>
              </a:rPr>
              <a:t>Publication (GENERAL SET OF THINGS NEEDED BY JOURNAL)</a:t>
            </a:r>
            <a:endParaRPr lang="en-IN" dirty="0"/>
          </a:p>
        </p:txBody>
      </p:sp>
      <p:sp>
        <p:nvSpPr>
          <p:cNvPr id="3" name="Content Placeholder 2">
            <a:extLst>
              <a:ext uri="{FF2B5EF4-FFF2-40B4-BE49-F238E27FC236}">
                <a16:creationId xmlns:a16="http://schemas.microsoft.com/office/drawing/2014/main" id="{D921A830-4E94-990A-FA2F-920DF4FABA22}"/>
              </a:ext>
            </a:extLst>
          </p:cNvPr>
          <p:cNvSpPr>
            <a:spLocks noGrp="1"/>
          </p:cNvSpPr>
          <p:nvPr>
            <p:ph idx="1"/>
          </p:nvPr>
        </p:nvSpPr>
        <p:spPr>
          <a:xfrm>
            <a:off x="1451579" y="1922434"/>
            <a:ext cx="9603275" cy="3450613"/>
          </a:xfrm>
        </p:spPr>
        <p:txBody>
          <a:bodyPr>
            <a:noAutofit/>
          </a:bodyPr>
          <a:lstStyle/>
          <a:p>
            <a:pPr algn="just">
              <a:spcBef>
                <a:spcPts val="0"/>
              </a:spcBef>
              <a:buFont typeface="Wingdings" panose="05000000000000000000" pitchFamily="2" charset="2"/>
              <a:buChar char="§"/>
            </a:pPr>
            <a:r>
              <a:rPr lang="en-US" sz="2700" dirty="0"/>
              <a:t>Concise and descriptive: It should stand alone to convey what the manuscript is all about</a:t>
            </a:r>
          </a:p>
          <a:p>
            <a:pPr algn="just">
              <a:spcBef>
                <a:spcPts val="0"/>
              </a:spcBef>
              <a:buFont typeface="Wingdings" panose="05000000000000000000" pitchFamily="2" charset="2"/>
              <a:buChar char="§"/>
            </a:pPr>
            <a:r>
              <a:rPr lang="en-US" sz="2700" dirty="0"/>
              <a:t>Abstract: Precise, and should give an overall view of the work</a:t>
            </a:r>
          </a:p>
          <a:p>
            <a:pPr algn="just">
              <a:spcBef>
                <a:spcPts val="0"/>
              </a:spcBef>
              <a:buFont typeface="Wingdings" panose="05000000000000000000" pitchFamily="2" charset="2"/>
              <a:buChar char="§"/>
            </a:pPr>
            <a:r>
              <a:rPr lang="en-US" sz="2700" dirty="0"/>
              <a:t>Keywords/Indexing</a:t>
            </a:r>
          </a:p>
          <a:p>
            <a:pPr algn="just">
              <a:spcBef>
                <a:spcPts val="0"/>
              </a:spcBef>
              <a:buFont typeface="Wingdings" panose="05000000000000000000" pitchFamily="2" charset="2"/>
              <a:buChar char="§"/>
            </a:pPr>
            <a:r>
              <a:rPr lang="en-US" sz="2700" dirty="0"/>
              <a:t>Introduction: Compelling, short, crisp and to the point</a:t>
            </a:r>
          </a:p>
          <a:p>
            <a:pPr algn="just">
              <a:spcBef>
                <a:spcPts val="0"/>
              </a:spcBef>
              <a:buFont typeface="Wingdings" panose="05000000000000000000" pitchFamily="2" charset="2"/>
              <a:buChar char="§"/>
            </a:pPr>
            <a:r>
              <a:rPr lang="en-US" sz="2700" dirty="0"/>
              <a:t>Methods</a:t>
            </a:r>
          </a:p>
          <a:p>
            <a:pPr algn="just">
              <a:spcBef>
                <a:spcPts val="0"/>
              </a:spcBef>
              <a:buFont typeface="Wingdings" panose="05000000000000000000" pitchFamily="2" charset="2"/>
              <a:buChar char="§"/>
            </a:pPr>
            <a:r>
              <a:rPr lang="en-US" sz="2700" dirty="0"/>
              <a:t>Results</a:t>
            </a:r>
          </a:p>
        </p:txBody>
      </p:sp>
      <p:sp>
        <p:nvSpPr>
          <p:cNvPr id="4" name="Date Placeholder 3">
            <a:extLst>
              <a:ext uri="{FF2B5EF4-FFF2-40B4-BE49-F238E27FC236}">
                <a16:creationId xmlns:a16="http://schemas.microsoft.com/office/drawing/2014/main" id="{7D399A1D-48CA-C4E2-0729-F84D7C5D5642}"/>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5B47555B-F7B6-0D15-5650-41E55E53C459}"/>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DBED6261-CCCA-EC4D-4A98-7EE32FBDE88D}"/>
              </a:ext>
            </a:extLst>
          </p:cNvPr>
          <p:cNvSpPr>
            <a:spLocks noGrp="1"/>
          </p:cNvSpPr>
          <p:nvPr>
            <p:ph type="sldNum" sz="quarter" idx="12"/>
          </p:nvPr>
        </p:nvSpPr>
        <p:spPr/>
        <p:txBody>
          <a:bodyPr/>
          <a:lstStyle/>
          <a:p>
            <a:fld id="{3044608B-638C-4877-9F58-B36F0D0CCEEA}" type="slidenum">
              <a:rPr lang="en-IN" smtClean="0"/>
              <a:t>48</a:t>
            </a:fld>
            <a:endParaRPr lang="en-IN"/>
          </a:p>
        </p:txBody>
      </p:sp>
    </p:spTree>
    <p:extLst>
      <p:ext uri="{BB962C8B-B14F-4D97-AF65-F5344CB8AC3E}">
        <p14:creationId xmlns:p14="http://schemas.microsoft.com/office/powerpoint/2010/main" val="8218523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BC05D-FA74-699C-A0F8-71BA053F2E23}"/>
              </a:ext>
            </a:extLst>
          </p:cNvPr>
          <p:cNvSpPr>
            <a:spLocks noGrp="1"/>
          </p:cNvSpPr>
          <p:nvPr>
            <p:ph type="title"/>
          </p:nvPr>
        </p:nvSpPr>
        <p:spPr/>
        <p:txBody>
          <a:bodyPr/>
          <a:lstStyle/>
          <a:p>
            <a:pPr algn="ctr"/>
            <a:r>
              <a:rPr lang="en-US" dirty="0">
                <a:solidFill>
                  <a:srgbClr val="0000FF"/>
                </a:solidFill>
              </a:rPr>
              <a:t>Publication (GENERAL SET OF THINGS NEEDED BY JOURNAL)</a:t>
            </a:r>
            <a:endParaRPr lang="en-IN" dirty="0"/>
          </a:p>
        </p:txBody>
      </p:sp>
      <p:sp>
        <p:nvSpPr>
          <p:cNvPr id="3" name="Content Placeholder 2">
            <a:extLst>
              <a:ext uri="{FF2B5EF4-FFF2-40B4-BE49-F238E27FC236}">
                <a16:creationId xmlns:a16="http://schemas.microsoft.com/office/drawing/2014/main" id="{D921A830-4E94-990A-FA2F-920DF4FABA22}"/>
              </a:ext>
            </a:extLst>
          </p:cNvPr>
          <p:cNvSpPr>
            <a:spLocks noGrp="1"/>
          </p:cNvSpPr>
          <p:nvPr>
            <p:ph idx="1"/>
          </p:nvPr>
        </p:nvSpPr>
        <p:spPr>
          <a:xfrm>
            <a:off x="1451579" y="1922434"/>
            <a:ext cx="9603275" cy="3450613"/>
          </a:xfrm>
        </p:spPr>
        <p:txBody>
          <a:bodyPr>
            <a:normAutofit/>
          </a:bodyPr>
          <a:lstStyle/>
          <a:p>
            <a:pPr algn="just">
              <a:spcBef>
                <a:spcPts val="0"/>
              </a:spcBef>
              <a:buFont typeface="Wingdings" panose="05000000000000000000" pitchFamily="2" charset="2"/>
              <a:buChar char="§"/>
            </a:pPr>
            <a:r>
              <a:rPr lang="en-US" sz="2800" dirty="0"/>
              <a:t>Discussion: Finalize the Results and Discussion before writing the introduction</a:t>
            </a:r>
          </a:p>
          <a:p>
            <a:pPr algn="just">
              <a:spcBef>
                <a:spcPts val="0"/>
              </a:spcBef>
              <a:buFont typeface="Wingdings" panose="05000000000000000000" pitchFamily="2" charset="2"/>
              <a:buChar char="§"/>
            </a:pPr>
            <a:r>
              <a:rPr lang="en-US" sz="2800" dirty="0"/>
              <a:t>Figures and tables </a:t>
            </a:r>
          </a:p>
          <a:p>
            <a:pPr algn="just">
              <a:spcBef>
                <a:spcPts val="0"/>
              </a:spcBef>
              <a:buFont typeface="Wingdings" panose="05000000000000000000" pitchFamily="2" charset="2"/>
              <a:buChar char="§"/>
            </a:pPr>
            <a:r>
              <a:rPr lang="en-US" sz="2800" dirty="0"/>
              <a:t>Conclusion</a:t>
            </a:r>
          </a:p>
          <a:p>
            <a:pPr algn="just">
              <a:spcBef>
                <a:spcPts val="0"/>
              </a:spcBef>
              <a:buFont typeface="Wingdings" panose="05000000000000000000" pitchFamily="2" charset="2"/>
              <a:buChar char="§"/>
            </a:pPr>
            <a:r>
              <a:rPr lang="en-US" sz="2800" dirty="0"/>
              <a:t>Acknowledgements</a:t>
            </a:r>
          </a:p>
          <a:p>
            <a:pPr algn="just">
              <a:spcBef>
                <a:spcPts val="0"/>
              </a:spcBef>
              <a:buFont typeface="Wingdings" panose="05000000000000000000" pitchFamily="2" charset="2"/>
              <a:buChar char="§"/>
            </a:pPr>
            <a:r>
              <a:rPr lang="en-US" sz="2800" dirty="0"/>
              <a:t>References</a:t>
            </a:r>
            <a:endParaRPr lang="en-IN" sz="2800" dirty="0"/>
          </a:p>
        </p:txBody>
      </p:sp>
      <p:sp>
        <p:nvSpPr>
          <p:cNvPr id="4" name="Date Placeholder 3">
            <a:extLst>
              <a:ext uri="{FF2B5EF4-FFF2-40B4-BE49-F238E27FC236}">
                <a16:creationId xmlns:a16="http://schemas.microsoft.com/office/drawing/2014/main" id="{7D399A1D-48CA-C4E2-0729-F84D7C5D5642}"/>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5B47555B-F7B6-0D15-5650-41E55E53C459}"/>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DBED6261-CCCA-EC4D-4A98-7EE32FBDE88D}"/>
              </a:ext>
            </a:extLst>
          </p:cNvPr>
          <p:cNvSpPr>
            <a:spLocks noGrp="1"/>
          </p:cNvSpPr>
          <p:nvPr>
            <p:ph type="sldNum" sz="quarter" idx="12"/>
          </p:nvPr>
        </p:nvSpPr>
        <p:spPr/>
        <p:txBody>
          <a:bodyPr/>
          <a:lstStyle/>
          <a:p>
            <a:fld id="{3044608B-638C-4877-9F58-B36F0D0CCEEA}" type="slidenum">
              <a:rPr lang="en-IN" smtClean="0"/>
              <a:t>49</a:t>
            </a:fld>
            <a:endParaRPr lang="en-IN"/>
          </a:p>
        </p:txBody>
      </p:sp>
    </p:spTree>
    <p:extLst>
      <p:ext uri="{BB962C8B-B14F-4D97-AF65-F5344CB8AC3E}">
        <p14:creationId xmlns:p14="http://schemas.microsoft.com/office/powerpoint/2010/main" val="598615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A6295-A0D3-28DB-7A6D-967952ADEBE4}"/>
              </a:ext>
            </a:extLst>
          </p:cNvPr>
          <p:cNvSpPr>
            <a:spLocks noGrp="1"/>
          </p:cNvSpPr>
          <p:nvPr>
            <p:ph type="title"/>
          </p:nvPr>
        </p:nvSpPr>
        <p:spPr/>
        <p:txBody>
          <a:bodyPr/>
          <a:lstStyle/>
          <a:p>
            <a:pPr algn="ctr"/>
            <a:r>
              <a:rPr lang="en-IN" dirty="0">
                <a:solidFill>
                  <a:srgbClr val="0000FF"/>
                </a:solidFill>
              </a:rPr>
              <a:t>Research (Definition: </a:t>
            </a:r>
            <a:r>
              <a:rPr lang="en-IN" b="1" dirty="0">
                <a:solidFill>
                  <a:srgbClr val="FF0000"/>
                </a:solidFill>
              </a:rPr>
              <a:t>Basic</a:t>
            </a:r>
            <a:r>
              <a:rPr lang="en-IN" dirty="0">
                <a:solidFill>
                  <a:srgbClr val="0000FF"/>
                </a:solidFill>
              </a:rPr>
              <a:t> v/s </a:t>
            </a:r>
            <a:r>
              <a:rPr lang="en-IN" b="1" dirty="0">
                <a:solidFill>
                  <a:srgbClr val="FF0000"/>
                </a:solidFill>
              </a:rPr>
              <a:t>Applied</a:t>
            </a:r>
            <a:r>
              <a:rPr lang="en-IN" dirty="0">
                <a:solidFill>
                  <a:srgbClr val="0000FF"/>
                </a:solidFill>
              </a:rPr>
              <a:t>)</a:t>
            </a:r>
            <a:endParaRPr lang="en-IN" dirty="0"/>
          </a:p>
        </p:txBody>
      </p:sp>
      <p:sp>
        <p:nvSpPr>
          <p:cNvPr id="3" name="Content Placeholder 2">
            <a:extLst>
              <a:ext uri="{FF2B5EF4-FFF2-40B4-BE49-F238E27FC236}">
                <a16:creationId xmlns:a16="http://schemas.microsoft.com/office/drawing/2014/main" id="{53882665-2684-C37A-5408-C75B0D3A54C1}"/>
              </a:ext>
            </a:extLst>
          </p:cNvPr>
          <p:cNvSpPr>
            <a:spLocks noGrp="1"/>
          </p:cNvSpPr>
          <p:nvPr>
            <p:ph idx="1"/>
          </p:nvPr>
        </p:nvSpPr>
        <p:spPr/>
        <p:txBody>
          <a:bodyPr>
            <a:normAutofit fontScale="85000" lnSpcReduction="10000"/>
          </a:bodyPr>
          <a:lstStyle/>
          <a:p>
            <a:pPr>
              <a:spcBef>
                <a:spcPts val="500"/>
              </a:spcBef>
              <a:buFont typeface="Wingdings" panose="05000000000000000000" pitchFamily="2" charset="2"/>
              <a:buChar char="§"/>
            </a:pPr>
            <a:r>
              <a:rPr lang="en-US" dirty="0"/>
              <a:t>As per </a:t>
            </a:r>
            <a:r>
              <a:rPr lang="en-US" dirty="0">
                <a:solidFill>
                  <a:srgbClr val="0000FF"/>
                </a:solidFill>
              </a:rPr>
              <a:t>National Science Foundation (NSF) </a:t>
            </a:r>
            <a:r>
              <a:rPr lang="en-US" dirty="0">
                <a:solidFill>
                  <a:srgbClr val="0000FF"/>
                </a:solidFill>
                <a:hlinkClick r:id="rId2"/>
              </a:rPr>
              <a:t>https://www.nsf.gov/</a:t>
            </a:r>
            <a:endParaRPr lang="en-US" dirty="0"/>
          </a:p>
          <a:p>
            <a:pPr>
              <a:spcBef>
                <a:spcPts val="500"/>
              </a:spcBef>
              <a:buFont typeface="Wingdings" panose="05000000000000000000" pitchFamily="2" charset="2"/>
              <a:buChar char="§"/>
            </a:pPr>
            <a:r>
              <a:rPr lang="en-US" dirty="0">
                <a:solidFill>
                  <a:srgbClr val="0000FF"/>
                </a:solidFill>
              </a:rPr>
              <a:t>Basic research</a:t>
            </a:r>
          </a:p>
          <a:p>
            <a:pPr lvl="1">
              <a:buFont typeface="Wingdings" panose="05000000000000000000" pitchFamily="2" charset="2"/>
              <a:buChar char="v"/>
            </a:pPr>
            <a:r>
              <a:rPr lang="en-US" dirty="0"/>
              <a:t>To gain more comprehensive knowledge or understanding of the subject under study, without specific applications in mind</a:t>
            </a:r>
          </a:p>
          <a:p>
            <a:pPr lvl="1">
              <a:buFont typeface="Wingdings" panose="05000000000000000000" pitchFamily="2" charset="2"/>
              <a:buChar char="v"/>
            </a:pPr>
            <a:r>
              <a:rPr lang="en-US" dirty="0"/>
              <a:t>In industry, </a:t>
            </a:r>
            <a:r>
              <a:rPr lang="en-US" dirty="0">
                <a:solidFill>
                  <a:srgbClr val="0000FF"/>
                </a:solidFill>
              </a:rPr>
              <a:t>basic research</a:t>
            </a:r>
            <a:r>
              <a:rPr lang="en-US" dirty="0"/>
              <a:t> is defined as research that advances scientific knowledge but does not have specific immediate commercial objectives, although it may be in fields of present or potential commercial interest</a:t>
            </a:r>
          </a:p>
          <a:p>
            <a:pPr>
              <a:spcBef>
                <a:spcPts val="500"/>
              </a:spcBef>
              <a:buFont typeface="Wingdings" panose="05000000000000000000" pitchFamily="2" charset="2"/>
              <a:buChar char="§"/>
            </a:pPr>
            <a:r>
              <a:rPr lang="en-US" dirty="0">
                <a:solidFill>
                  <a:srgbClr val="0000FF"/>
                </a:solidFill>
              </a:rPr>
              <a:t>Applied research</a:t>
            </a:r>
          </a:p>
          <a:p>
            <a:pPr lvl="1">
              <a:buFont typeface="Wingdings" panose="05000000000000000000" pitchFamily="2" charset="2"/>
              <a:buChar char="v"/>
            </a:pPr>
            <a:r>
              <a:rPr lang="en-US" dirty="0"/>
              <a:t>Aimed at gaining knowledge or understanding to determine the means by which a specific, recognized need may be met</a:t>
            </a:r>
          </a:p>
          <a:p>
            <a:pPr lvl="1">
              <a:buFont typeface="Wingdings" panose="05000000000000000000" pitchFamily="2" charset="2"/>
              <a:buChar char="v"/>
            </a:pPr>
            <a:r>
              <a:rPr lang="en-US" dirty="0"/>
              <a:t>In industry, </a:t>
            </a:r>
            <a:r>
              <a:rPr lang="en-US" dirty="0">
                <a:solidFill>
                  <a:srgbClr val="0000FF"/>
                </a:solidFill>
              </a:rPr>
              <a:t>applied research</a:t>
            </a:r>
            <a:r>
              <a:rPr lang="en-US" dirty="0"/>
              <a:t> includes investigations oriented to discovering new scientific knowledge that has specific commercial objectives with respect to products, processes, or services</a:t>
            </a:r>
          </a:p>
        </p:txBody>
      </p:sp>
      <p:sp>
        <p:nvSpPr>
          <p:cNvPr id="4" name="Date Placeholder 3">
            <a:extLst>
              <a:ext uri="{FF2B5EF4-FFF2-40B4-BE49-F238E27FC236}">
                <a16:creationId xmlns:a16="http://schemas.microsoft.com/office/drawing/2014/main" id="{F830205A-3BC0-ECEA-6CD4-3B3F92D0926A}"/>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8B944E77-A4F5-5009-A97F-51193E64BCBF}"/>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AF5C8EA6-45AA-398C-50D8-3A3897D60493}"/>
              </a:ext>
            </a:extLst>
          </p:cNvPr>
          <p:cNvSpPr>
            <a:spLocks noGrp="1"/>
          </p:cNvSpPr>
          <p:nvPr>
            <p:ph type="sldNum" sz="quarter" idx="12"/>
          </p:nvPr>
        </p:nvSpPr>
        <p:spPr/>
        <p:txBody>
          <a:bodyPr/>
          <a:lstStyle/>
          <a:p>
            <a:fld id="{3044608B-638C-4877-9F58-B36F0D0CCEEA}" type="slidenum">
              <a:rPr lang="en-IN" smtClean="0"/>
              <a:t>5</a:t>
            </a:fld>
            <a:endParaRPr lang="en-IN"/>
          </a:p>
        </p:txBody>
      </p:sp>
    </p:spTree>
    <p:extLst>
      <p:ext uri="{BB962C8B-B14F-4D97-AF65-F5344CB8AC3E}">
        <p14:creationId xmlns:p14="http://schemas.microsoft.com/office/powerpoint/2010/main" val="30568386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BC05D-FA74-699C-A0F8-71BA053F2E23}"/>
              </a:ext>
            </a:extLst>
          </p:cNvPr>
          <p:cNvSpPr>
            <a:spLocks noGrp="1"/>
          </p:cNvSpPr>
          <p:nvPr>
            <p:ph type="title"/>
          </p:nvPr>
        </p:nvSpPr>
        <p:spPr/>
        <p:txBody>
          <a:bodyPr>
            <a:normAutofit/>
          </a:bodyPr>
          <a:lstStyle/>
          <a:p>
            <a:pPr algn="ctr"/>
            <a:r>
              <a:rPr lang="en-US" sz="4500" dirty="0">
                <a:solidFill>
                  <a:srgbClr val="0000FF"/>
                </a:solidFill>
              </a:rPr>
              <a:t>Core thought</a:t>
            </a:r>
            <a:endParaRPr lang="en-IN" sz="4500" dirty="0"/>
          </a:p>
        </p:txBody>
      </p:sp>
      <p:sp>
        <p:nvSpPr>
          <p:cNvPr id="3" name="Content Placeholder 2">
            <a:extLst>
              <a:ext uri="{FF2B5EF4-FFF2-40B4-BE49-F238E27FC236}">
                <a16:creationId xmlns:a16="http://schemas.microsoft.com/office/drawing/2014/main" id="{D921A830-4E94-990A-FA2F-920DF4FABA22}"/>
              </a:ext>
            </a:extLst>
          </p:cNvPr>
          <p:cNvSpPr>
            <a:spLocks noGrp="1"/>
          </p:cNvSpPr>
          <p:nvPr>
            <p:ph idx="1"/>
          </p:nvPr>
        </p:nvSpPr>
        <p:spPr/>
        <p:txBody>
          <a:bodyPr>
            <a:normAutofit fontScale="92500"/>
          </a:bodyPr>
          <a:lstStyle/>
          <a:p>
            <a:pPr algn="just">
              <a:buFont typeface="Wingdings" panose="05000000000000000000" pitchFamily="2" charset="2"/>
              <a:buChar char="§"/>
            </a:pPr>
            <a:r>
              <a:rPr lang="en-US" dirty="0"/>
              <a:t>Choose academia if you </a:t>
            </a:r>
            <a:r>
              <a:rPr lang="en-US" b="1" dirty="0">
                <a:solidFill>
                  <a:srgbClr val="FF0000"/>
                </a:solidFill>
              </a:rPr>
              <a:t>PASSIONATELY LOVE</a:t>
            </a:r>
            <a:r>
              <a:rPr lang="en-US" dirty="0"/>
              <a:t> it, i.e., you want to eat, drink, sleep and think about it, </a:t>
            </a:r>
            <a:r>
              <a:rPr lang="en-US" b="1" dirty="0">
                <a:solidFill>
                  <a:srgbClr val="FF0000"/>
                </a:solidFill>
              </a:rPr>
              <a:t>ELSE DO NOT</a:t>
            </a:r>
            <a:r>
              <a:rPr lang="en-US" dirty="0"/>
              <a:t> go in this field (of course passion and enthusiasm is needed in any profession you want to be)</a:t>
            </a:r>
          </a:p>
          <a:p>
            <a:pPr algn="just">
              <a:buFont typeface="Wingdings" panose="05000000000000000000" pitchFamily="2" charset="2"/>
              <a:buChar char="§"/>
            </a:pPr>
            <a:r>
              <a:rPr lang="en-US" dirty="0"/>
              <a:t>Any country needs its </a:t>
            </a:r>
            <a:r>
              <a:rPr lang="en-US" b="1" dirty="0">
                <a:solidFill>
                  <a:srgbClr val="FF0000"/>
                </a:solidFill>
              </a:rPr>
              <a:t>BEST</a:t>
            </a:r>
            <a:r>
              <a:rPr lang="en-US" dirty="0"/>
              <a:t> brains (intellect, emotional, moral, etc.) for academia (be it school, college, university, etc., </a:t>
            </a:r>
            <a:r>
              <a:rPr lang="en-US" b="1" dirty="0">
                <a:solidFill>
                  <a:srgbClr val="FF0000"/>
                </a:solidFill>
              </a:rPr>
              <a:t>more so for school/secondary education</a:t>
            </a:r>
            <a:r>
              <a:rPr lang="en-US" dirty="0"/>
              <a:t>)</a:t>
            </a:r>
          </a:p>
          <a:p>
            <a:pPr algn="just">
              <a:buFont typeface="Wingdings" panose="05000000000000000000" pitchFamily="2" charset="2"/>
              <a:buChar char="§"/>
            </a:pPr>
            <a:r>
              <a:rPr lang="en-US" dirty="0"/>
              <a:t>Publish </a:t>
            </a:r>
            <a:r>
              <a:rPr lang="en-US" b="1" dirty="0">
                <a:solidFill>
                  <a:srgbClr val="0000FF"/>
                </a:solidFill>
              </a:rPr>
              <a:t>quality</a:t>
            </a:r>
            <a:r>
              <a:rPr lang="en-US" dirty="0"/>
              <a:t> work </a:t>
            </a:r>
            <a:r>
              <a:rPr lang="en-US" b="1" dirty="0">
                <a:solidFill>
                  <a:srgbClr val="FF0000"/>
                </a:solidFill>
              </a:rPr>
              <a:t>NOT</a:t>
            </a:r>
            <a:r>
              <a:rPr lang="en-US" dirty="0"/>
              <a:t> </a:t>
            </a:r>
            <a:r>
              <a:rPr lang="en-US" b="1" dirty="0">
                <a:solidFill>
                  <a:srgbClr val="0000FF"/>
                </a:solidFill>
              </a:rPr>
              <a:t>quantity</a:t>
            </a:r>
          </a:p>
          <a:p>
            <a:pPr algn="just">
              <a:buFont typeface="Wingdings" panose="05000000000000000000" pitchFamily="2" charset="2"/>
              <a:buChar char="§"/>
            </a:pPr>
            <a:r>
              <a:rPr lang="en-US" dirty="0"/>
              <a:t>Teach with </a:t>
            </a:r>
            <a:r>
              <a:rPr lang="en-US" dirty="0" err="1"/>
              <a:t>vigour</a:t>
            </a:r>
            <a:r>
              <a:rPr lang="en-US" dirty="0"/>
              <a:t>, </a:t>
            </a:r>
            <a:r>
              <a:rPr lang="en-US" dirty="0" err="1"/>
              <a:t>rigour</a:t>
            </a:r>
            <a:r>
              <a:rPr lang="en-US" dirty="0"/>
              <a:t>, enthusiasm. Remember </a:t>
            </a:r>
            <a:r>
              <a:rPr lang="en-IN" dirty="0"/>
              <a:t>it is a combination of </a:t>
            </a:r>
            <a:r>
              <a:rPr lang="en-IN" b="1" dirty="0">
                <a:solidFill>
                  <a:srgbClr val="0000FF"/>
                </a:solidFill>
              </a:rPr>
              <a:t>BOTH</a:t>
            </a:r>
            <a:r>
              <a:rPr lang="en-IN" dirty="0"/>
              <a:t> art and science</a:t>
            </a:r>
          </a:p>
          <a:p>
            <a:pPr algn="just">
              <a:buFont typeface="Wingdings" panose="05000000000000000000" pitchFamily="2" charset="2"/>
              <a:buChar char="§"/>
            </a:pPr>
            <a:r>
              <a:rPr lang="en-US" dirty="0"/>
              <a:t>Get involved, ignite the minds of the students/next generation by setting examples</a:t>
            </a:r>
          </a:p>
          <a:p>
            <a:pPr algn="just">
              <a:buFont typeface="Wingdings" panose="05000000000000000000" pitchFamily="2" charset="2"/>
              <a:buChar char="§"/>
            </a:pPr>
            <a:endParaRPr lang="en-IN" dirty="0"/>
          </a:p>
        </p:txBody>
      </p:sp>
      <p:sp>
        <p:nvSpPr>
          <p:cNvPr id="4" name="Date Placeholder 3">
            <a:extLst>
              <a:ext uri="{FF2B5EF4-FFF2-40B4-BE49-F238E27FC236}">
                <a16:creationId xmlns:a16="http://schemas.microsoft.com/office/drawing/2014/main" id="{7D399A1D-48CA-C4E2-0729-F84D7C5D5642}"/>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5B47555B-F7B6-0D15-5650-41E55E53C459}"/>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DBED6261-CCCA-EC4D-4A98-7EE32FBDE88D}"/>
              </a:ext>
            </a:extLst>
          </p:cNvPr>
          <p:cNvSpPr>
            <a:spLocks noGrp="1"/>
          </p:cNvSpPr>
          <p:nvPr>
            <p:ph type="sldNum" sz="quarter" idx="12"/>
          </p:nvPr>
        </p:nvSpPr>
        <p:spPr/>
        <p:txBody>
          <a:bodyPr/>
          <a:lstStyle/>
          <a:p>
            <a:fld id="{3044608B-638C-4877-9F58-B36F0D0CCEEA}" type="slidenum">
              <a:rPr lang="en-IN" smtClean="0"/>
              <a:t>50</a:t>
            </a:fld>
            <a:endParaRPr lang="en-IN"/>
          </a:p>
        </p:txBody>
      </p:sp>
    </p:spTree>
    <p:extLst>
      <p:ext uri="{BB962C8B-B14F-4D97-AF65-F5344CB8AC3E}">
        <p14:creationId xmlns:p14="http://schemas.microsoft.com/office/powerpoint/2010/main" val="32736117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BC05D-FA74-699C-A0F8-71BA053F2E23}"/>
              </a:ext>
            </a:extLst>
          </p:cNvPr>
          <p:cNvSpPr>
            <a:spLocks noGrp="1"/>
          </p:cNvSpPr>
          <p:nvPr>
            <p:ph type="title"/>
          </p:nvPr>
        </p:nvSpPr>
        <p:spPr/>
        <p:txBody>
          <a:bodyPr/>
          <a:lstStyle/>
          <a:p>
            <a:pPr algn="ctr"/>
            <a:r>
              <a:rPr lang="en-US" dirty="0">
                <a:solidFill>
                  <a:srgbClr val="0000FF"/>
                </a:solidFill>
              </a:rPr>
              <a:t>References (Research)</a:t>
            </a:r>
            <a:endParaRPr lang="en-IN" dirty="0"/>
          </a:p>
        </p:txBody>
      </p:sp>
      <p:sp>
        <p:nvSpPr>
          <p:cNvPr id="3" name="Content Placeholder 2">
            <a:extLst>
              <a:ext uri="{FF2B5EF4-FFF2-40B4-BE49-F238E27FC236}">
                <a16:creationId xmlns:a16="http://schemas.microsoft.com/office/drawing/2014/main" id="{D921A830-4E94-990A-FA2F-920DF4FABA22}"/>
              </a:ext>
            </a:extLst>
          </p:cNvPr>
          <p:cNvSpPr>
            <a:spLocks noGrp="1"/>
          </p:cNvSpPr>
          <p:nvPr>
            <p:ph idx="1"/>
          </p:nvPr>
        </p:nvSpPr>
        <p:spPr/>
        <p:txBody>
          <a:bodyPr>
            <a:noAutofit/>
          </a:bodyPr>
          <a:lstStyle/>
          <a:p>
            <a:pPr algn="just">
              <a:lnSpc>
                <a:spcPct val="100000"/>
              </a:lnSpc>
              <a:spcBef>
                <a:spcPts val="600"/>
              </a:spcBef>
              <a:buFont typeface="Wingdings" panose="05000000000000000000" pitchFamily="2" charset="2"/>
              <a:buChar char="§"/>
            </a:pPr>
            <a:r>
              <a:rPr lang="en-US" sz="1800" dirty="0" err="1"/>
              <a:t>Balnaves</a:t>
            </a:r>
            <a:r>
              <a:rPr lang="en-US" sz="1800" dirty="0"/>
              <a:t>, Mark and </a:t>
            </a:r>
            <a:r>
              <a:rPr lang="en-US" sz="1800" dirty="0" err="1"/>
              <a:t>Caputi</a:t>
            </a:r>
            <a:r>
              <a:rPr lang="en-US" sz="1800" dirty="0"/>
              <a:t>, Peter (2001), Introduction to Quantitative Research Methods: An Investigative Approach, </a:t>
            </a:r>
            <a:r>
              <a:rPr lang="en-US" sz="1800" i="1" dirty="0"/>
              <a:t>SAGE</a:t>
            </a:r>
            <a:r>
              <a:rPr lang="en-US" sz="1800" dirty="0"/>
              <a:t>, ISBN13: 978-0761968047.</a:t>
            </a:r>
          </a:p>
          <a:p>
            <a:pPr algn="just">
              <a:lnSpc>
                <a:spcPct val="100000"/>
              </a:lnSpc>
              <a:spcBef>
                <a:spcPts val="600"/>
              </a:spcBef>
              <a:buFont typeface="Wingdings" panose="05000000000000000000" pitchFamily="2" charset="2"/>
              <a:buChar char="§"/>
            </a:pPr>
            <a:r>
              <a:rPr lang="en-US" sz="1800" dirty="0"/>
              <a:t>Booth, Wayne C., </a:t>
            </a:r>
            <a:r>
              <a:rPr lang="en-US" sz="1800" dirty="0" err="1"/>
              <a:t>Colomb</a:t>
            </a:r>
            <a:r>
              <a:rPr lang="en-US" sz="1800" dirty="0"/>
              <a:t>, Gregory G., Williams, Joseph M., </a:t>
            </a:r>
            <a:r>
              <a:rPr lang="en-US" sz="1800" dirty="0" err="1"/>
              <a:t>Bizup</a:t>
            </a:r>
            <a:r>
              <a:rPr lang="en-US" sz="1800" dirty="0"/>
              <a:t>, Joseph and FitzGerald, William T. (2016), The Craft of Research, </a:t>
            </a:r>
            <a:r>
              <a:rPr lang="en-US" sz="1800" i="1" dirty="0"/>
              <a:t>University of Chicago Press</a:t>
            </a:r>
            <a:r>
              <a:rPr lang="en-US" sz="1800" dirty="0"/>
              <a:t>, ISBN13: 978-0226239736.</a:t>
            </a:r>
          </a:p>
          <a:p>
            <a:pPr algn="just">
              <a:lnSpc>
                <a:spcPct val="100000"/>
              </a:lnSpc>
              <a:spcBef>
                <a:spcPts val="600"/>
              </a:spcBef>
              <a:buFont typeface="Wingdings" panose="05000000000000000000" pitchFamily="2" charset="2"/>
              <a:buChar char="§"/>
            </a:pPr>
            <a:r>
              <a:rPr lang="en-US" sz="1800" dirty="0"/>
              <a:t>Cohen, Louis, Manion, Lawrence and Morrison, Keith (2017), Research Methods in Education, </a:t>
            </a:r>
            <a:r>
              <a:rPr lang="en-US" sz="1800" i="1" dirty="0"/>
              <a:t>Routledge</a:t>
            </a:r>
            <a:r>
              <a:rPr lang="en-US" sz="1800" dirty="0"/>
              <a:t>, ISBN13: 978-1138209862.</a:t>
            </a:r>
          </a:p>
          <a:p>
            <a:pPr algn="just">
              <a:lnSpc>
                <a:spcPct val="100000"/>
              </a:lnSpc>
              <a:spcBef>
                <a:spcPts val="600"/>
              </a:spcBef>
              <a:buFont typeface="Wingdings" panose="05000000000000000000" pitchFamily="2" charset="2"/>
              <a:buChar char="§"/>
            </a:pPr>
            <a:r>
              <a:rPr lang="en-US" sz="1800" dirty="0"/>
              <a:t>Chen, Helen </a:t>
            </a:r>
            <a:r>
              <a:rPr lang="en-US" sz="1800" dirty="0" err="1"/>
              <a:t>Xiaohong</a:t>
            </a:r>
            <a:r>
              <a:rPr lang="en-US" sz="1800" dirty="0"/>
              <a:t> (2012), Approaches to Quantitative Research (Edited), </a:t>
            </a:r>
            <a:r>
              <a:rPr lang="en-US" sz="1800" i="1" dirty="0"/>
              <a:t>Oak Tree Press</a:t>
            </a:r>
            <a:r>
              <a:rPr lang="en-US" sz="1800" dirty="0"/>
              <a:t>, ISBN13: 9781781190593.</a:t>
            </a:r>
          </a:p>
          <a:p>
            <a:pPr algn="just">
              <a:lnSpc>
                <a:spcPct val="100000"/>
              </a:lnSpc>
              <a:spcBef>
                <a:spcPts val="600"/>
              </a:spcBef>
              <a:buFont typeface="Wingdings" panose="05000000000000000000" pitchFamily="2" charset="2"/>
              <a:buChar char="§"/>
            </a:pPr>
            <a:r>
              <a:rPr lang="en-US" sz="1800" dirty="0"/>
              <a:t>Creswell, John W. (2012), Qualitative Inquiry and Research Design: Choosing Among Five Approaches, </a:t>
            </a:r>
            <a:r>
              <a:rPr lang="en-US" sz="1800" i="1" dirty="0"/>
              <a:t>SAGE</a:t>
            </a:r>
            <a:r>
              <a:rPr lang="en-US" sz="1800" dirty="0"/>
              <a:t>, ISBN13: 978-1412995306.</a:t>
            </a:r>
          </a:p>
        </p:txBody>
      </p:sp>
      <p:sp>
        <p:nvSpPr>
          <p:cNvPr id="4" name="Date Placeholder 3">
            <a:extLst>
              <a:ext uri="{FF2B5EF4-FFF2-40B4-BE49-F238E27FC236}">
                <a16:creationId xmlns:a16="http://schemas.microsoft.com/office/drawing/2014/main" id="{7D399A1D-48CA-C4E2-0729-F84D7C5D5642}"/>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5B47555B-F7B6-0D15-5650-41E55E53C459}"/>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DBED6261-CCCA-EC4D-4A98-7EE32FBDE88D}"/>
              </a:ext>
            </a:extLst>
          </p:cNvPr>
          <p:cNvSpPr>
            <a:spLocks noGrp="1"/>
          </p:cNvSpPr>
          <p:nvPr>
            <p:ph type="sldNum" sz="quarter" idx="12"/>
          </p:nvPr>
        </p:nvSpPr>
        <p:spPr/>
        <p:txBody>
          <a:bodyPr/>
          <a:lstStyle/>
          <a:p>
            <a:fld id="{3044608B-638C-4877-9F58-B36F0D0CCEEA}" type="slidenum">
              <a:rPr lang="en-IN" smtClean="0"/>
              <a:t>51</a:t>
            </a:fld>
            <a:endParaRPr lang="en-IN"/>
          </a:p>
        </p:txBody>
      </p:sp>
    </p:spTree>
    <p:extLst>
      <p:ext uri="{BB962C8B-B14F-4D97-AF65-F5344CB8AC3E}">
        <p14:creationId xmlns:p14="http://schemas.microsoft.com/office/powerpoint/2010/main" val="15250812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BC05D-FA74-699C-A0F8-71BA053F2E23}"/>
              </a:ext>
            </a:extLst>
          </p:cNvPr>
          <p:cNvSpPr>
            <a:spLocks noGrp="1"/>
          </p:cNvSpPr>
          <p:nvPr>
            <p:ph type="title"/>
          </p:nvPr>
        </p:nvSpPr>
        <p:spPr/>
        <p:txBody>
          <a:bodyPr/>
          <a:lstStyle/>
          <a:p>
            <a:pPr algn="ctr"/>
            <a:r>
              <a:rPr lang="en-US" dirty="0">
                <a:solidFill>
                  <a:srgbClr val="0000FF"/>
                </a:solidFill>
              </a:rPr>
              <a:t>References (Research)</a:t>
            </a:r>
            <a:endParaRPr lang="en-IN" dirty="0"/>
          </a:p>
        </p:txBody>
      </p:sp>
      <p:sp>
        <p:nvSpPr>
          <p:cNvPr id="3" name="Content Placeholder 2">
            <a:extLst>
              <a:ext uri="{FF2B5EF4-FFF2-40B4-BE49-F238E27FC236}">
                <a16:creationId xmlns:a16="http://schemas.microsoft.com/office/drawing/2014/main" id="{D921A830-4E94-990A-FA2F-920DF4FABA22}"/>
              </a:ext>
            </a:extLst>
          </p:cNvPr>
          <p:cNvSpPr>
            <a:spLocks noGrp="1"/>
          </p:cNvSpPr>
          <p:nvPr>
            <p:ph idx="1"/>
          </p:nvPr>
        </p:nvSpPr>
        <p:spPr/>
        <p:txBody>
          <a:bodyPr>
            <a:normAutofit lnSpcReduction="10000"/>
          </a:bodyPr>
          <a:lstStyle/>
          <a:p>
            <a:pPr algn="just">
              <a:lnSpc>
                <a:spcPct val="100000"/>
              </a:lnSpc>
              <a:spcBef>
                <a:spcPts val="600"/>
              </a:spcBef>
              <a:buFont typeface="Wingdings" panose="05000000000000000000" pitchFamily="2" charset="2"/>
              <a:buChar char="§"/>
            </a:pPr>
            <a:r>
              <a:rPr lang="en-US" sz="2200" dirty="0"/>
              <a:t>Creswell, John W. (2014), Research Design: Qualitative, Quantitative and Mixed Methods Approaches, </a:t>
            </a:r>
            <a:r>
              <a:rPr lang="en-US" sz="2200" i="1" dirty="0"/>
              <a:t>SAGE</a:t>
            </a:r>
            <a:r>
              <a:rPr lang="en-US" sz="2200" dirty="0"/>
              <a:t>, ISBN13: 978-1452226101.</a:t>
            </a:r>
          </a:p>
          <a:p>
            <a:pPr algn="just">
              <a:lnSpc>
                <a:spcPct val="100000"/>
              </a:lnSpc>
              <a:spcBef>
                <a:spcPts val="600"/>
              </a:spcBef>
              <a:buFont typeface="Wingdings" panose="05000000000000000000" pitchFamily="2" charset="2"/>
              <a:buChar char="§"/>
            </a:pPr>
            <a:r>
              <a:rPr lang="en-US" sz="2200" dirty="0"/>
              <a:t>Denzin, Norman K. and Lincoln, </a:t>
            </a:r>
            <a:r>
              <a:rPr lang="en-US" sz="2200" dirty="0" err="1"/>
              <a:t>Yvonna</a:t>
            </a:r>
            <a:r>
              <a:rPr lang="en-US" sz="2200" dirty="0"/>
              <a:t> S., (2017), The Sage Handbook of Qualitative Research (Edited Book), </a:t>
            </a:r>
            <a:r>
              <a:rPr lang="en-US" sz="2200" i="1" dirty="0"/>
              <a:t>SAGE</a:t>
            </a:r>
            <a:r>
              <a:rPr lang="en-US" sz="2200" dirty="0"/>
              <a:t>, ISBN13:978-1483349800.</a:t>
            </a:r>
          </a:p>
          <a:p>
            <a:pPr algn="just">
              <a:lnSpc>
                <a:spcPct val="100000"/>
              </a:lnSpc>
              <a:spcBef>
                <a:spcPts val="600"/>
              </a:spcBef>
              <a:buFont typeface="Wingdings" panose="05000000000000000000" pitchFamily="2" charset="2"/>
              <a:buChar char="§"/>
            </a:pPr>
            <a:r>
              <a:rPr lang="en-US" sz="2200" dirty="0"/>
              <a:t>Flick, Uwe (2015), Introducing Research Methodology: A Beginner′s Guide to Doing a Research Project, </a:t>
            </a:r>
            <a:r>
              <a:rPr lang="en-US" sz="2200" i="1" dirty="0"/>
              <a:t>SAGE</a:t>
            </a:r>
            <a:r>
              <a:rPr lang="en-US" sz="2200" dirty="0"/>
              <a:t>, ISBN13: 978-1446294246.</a:t>
            </a:r>
          </a:p>
          <a:p>
            <a:pPr algn="just">
              <a:lnSpc>
                <a:spcPct val="100000"/>
              </a:lnSpc>
              <a:spcBef>
                <a:spcPts val="600"/>
              </a:spcBef>
              <a:buFont typeface="Wingdings" panose="05000000000000000000" pitchFamily="2" charset="2"/>
              <a:buChar char="§"/>
            </a:pPr>
            <a:r>
              <a:rPr lang="en-US" sz="2200" dirty="0"/>
              <a:t>Merriam, Sharan B. and </a:t>
            </a:r>
            <a:r>
              <a:rPr lang="en-US" sz="2200" dirty="0" err="1"/>
              <a:t>Tisdell</a:t>
            </a:r>
            <a:r>
              <a:rPr lang="en-US" sz="2200" dirty="0"/>
              <a:t>, Elizabeth J. (2015), Qualitative Research: A Guide to Design and Implementation, </a:t>
            </a:r>
            <a:r>
              <a:rPr lang="en-US" sz="2200" i="1" dirty="0"/>
              <a:t>John Wiley &amp; Sons</a:t>
            </a:r>
            <a:r>
              <a:rPr lang="en-US" sz="2200" dirty="0"/>
              <a:t>, ISBN13: ‎ 978-1119003618.</a:t>
            </a:r>
            <a:endParaRPr lang="en-IN" sz="2200" dirty="0"/>
          </a:p>
          <a:p>
            <a:pPr algn="just">
              <a:lnSpc>
                <a:spcPct val="100000"/>
              </a:lnSpc>
              <a:spcBef>
                <a:spcPts val="600"/>
              </a:spcBef>
              <a:buFont typeface="Wingdings" panose="05000000000000000000" pitchFamily="2" charset="2"/>
              <a:buChar char="§"/>
            </a:pPr>
            <a:r>
              <a:rPr lang="en-US" sz="2200" dirty="0"/>
              <a:t>Merriam, Sharan B. and </a:t>
            </a:r>
            <a:r>
              <a:rPr lang="en-US" sz="2200" dirty="0" err="1"/>
              <a:t>Grenier</a:t>
            </a:r>
            <a:r>
              <a:rPr lang="en-US" sz="2200" dirty="0"/>
              <a:t>, Robin S. (2019), Qualitative Research in Practice (Edited), </a:t>
            </a:r>
            <a:r>
              <a:rPr lang="en-US" sz="2200" i="1" dirty="0"/>
              <a:t>Wiley</a:t>
            </a:r>
            <a:r>
              <a:rPr lang="en-US" sz="2200" dirty="0"/>
              <a:t>, ISBN13: 978-1-119-45202-7.</a:t>
            </a:r>
          </a:p>
        </p:txBody>
      </p:sp>
      <p:sp>
        <p:nvSpPr>
          <p:cNvPr id="4" name="Date Placeholder 3">
            <a:extLst>
              <a:ext uri="{FF2B5EF4-FFF2-40B4-BE49-F238E27FC236}">
                <a16:creationId xmlns:a16="http://schemas.microsoft.com/office/drawing/2014/main" id="{7D399A1D-48CA-C4E2-0729-F84D7C5D5642}"/>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5B47555B-F7B6-0D15-5650-41E55E53C459}"/>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DBED6261-CCCA-EC4D-4A98-7EE32FBDE88D}"/>
              </a:ext>
            </a:extLst>
          </p:cNvPr>
          <p:cNvSpPr>
            <a:spLocks noGrp="1"/>
          </p:cNvSpPr>
          <p:nvPr>
            <p:ph type="sldNum" sz="quarter" idx="12"/>
          </p:nvPr>
        </p:nvSpPr>
        <p:spPr/>
        <p:txBody>
          <a:bodyPr/>
          <a:lstStyle/>
          <a:p>
            <a:fld id="{3044608B-638C-4877-9F58-B36F0D0CCEEA}" type="slidenum">
              <a:rPr lang="en-IN" smtClean="0"/>
              <a:t>52</a:t>
            </a:fld>
            <a:endParaRPr lang="en-IN"/>
          </a:p>
        </p:txBody>
      </p:sp>
    </p:spTree>
    <p:extLst>
      <p:ext uri="{BB962C8B-B14F-4D97-AF65-F5344CB8AC3E}">
        <p14:creationId xmlns:p14="http://schemas.microsoft.com/office/powerpoint/2010/main" val="18994806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BC05D-FA74-699C-A0F8-71BA053F2E23}"/>
              </a:ext>
            </a:extLst>
          </p:cNvPr>
          <p:cNvSpPr>
            <a:spLocks noGrp="1"/>
          </p:cNvSpPr>
          <p:nvPr>
            <p:ph type="title"/>
          </p:nvPr>
        </p:nvSpPr>
        <p:spPr/>
        <p:txBody>
          <a:bodyPr/>
          <a:lstStyle/>
          <a:p>
            <a:pPr algn="ctr"/>
            <a:r>
              <a:rPr lang="en-US" dirty="0">
                <a:solidFill>
                  <a:srgbClr val="0000FF"/>
                </a:solidFill>
              </a:rPr>
              <a:t>References (Research)</a:t>
            </a:r>
            <a:endParaRPr lang="en-IN" dirty="0"/>
          </a:p>
        </p:txBody>
      </p:sp>
      <p:sp>
        <p:nvSpPr>
          <p:cNvPr id="3" name="Content Placeholder 2">
            <a:extLst>
              <a:ext uri="{FF2B5EF4-FFF2-40B4-BE49-F238E27FC236}">
                <a16:creationId xmlns:a16="http://schemas.microsoft.com/office/drawing/2014/main" id="{D921A830-4E94-990A-FA2F-920DF4FABA22}"/>
              </a:ext>
            </a:extLst>
          </p:cNvPr>
          <p:cNvSpPr>
            <a:spLocks noGrp="1"/>
          </p:cNvSpPr>
          <p:nvPr>
            <p:ph idx="1"/>
          </p:nvPr>
        </p:nvSpPr>
        <p:spPr/>
        <p:txBody>
          <a:bodyPr>
            <a:normAutofit fontScale="55000" lnSpcReduction="20000"/>
          </a:bodyPr>
          <a:lstStyle/>
          <a:p>
            <a:pPr algn="just">
              <a:buFont typeface="Wingdings" panose="05000000000000000000" pitchFamily="2" charset="2"/>
              <a:buChar char="§"/>
            </a:pPr>
            <a:r>
              <a:rPr lang="en-US" sz="2800" dirty="0" err="1"/>
              <a:t>Nardi</a:t>
            </a:r>
            <a:r>
              <a:rPr lang="en-US" sz="2800" dirty="0"/>
              <a:t>, Peter M., (2018), Doing Survey Research: A Guide to Quantitative Methods, </a:t>
            </a:r>
            <a:r>
              <a:rPr lang="en-US" sz="2800" i="1" dirty="0"/>
              <a:t>Routledge</a:t>
            </a:r>
            <a:r>
              <a:rPr lang="en-US" sz="2800" dirty="0"/>
              <a:t>, ISBN13: 9781138043398.</a:t>
            </a:r>
          </a:p>
          <a:p>
            <a:pPr algn="just">
              <a:buFont typeface="Wingdings" panose="05000000000000000000" pitchFamily="2" charset="2"/>
              <a:buChar char="§"/>
            </a:pPr>
            <a:r>
              <a:rPr lang="en-US" sz="2800" dirty="0"/>
              <a:t>Newman Isadore, Ridenour, Carolyn, S. and Ridenour, Carolyn (1998), Qualitative-Quantitative Research Methodology: Exploring the Interactive Continuum, </a:t>
            </a:r>
            <a:r>
              <a:rPr lang="en-US" sz="2800" i="1" dirty="0"/>
              <a:t>Southern Illinois University Press</a:t>
            </a:r>
            <a:r>
              <a:rPr lang="en-US" sz="2800" dirty="0"/>
              <a:t>, ISBN13: 978-0809321506.</a:t>
            </a:r>
          </a:p>
          <a:p>
            <a:pPr algn="just">
              <a:buFont typeface="Wingdings" panose="05000000000000000000" pitchFamily="2" charset="2"/>
              <a:buChar char="§"/>
            </a:pPr>
            <a:r>
              <a:rPr lang="en-US" sz="2800" dirty="0" err="1"/>
              <a:t>O'Dwyer</a:t>
            </a:r>
            <a:r>
              <a:rPr lang="en-US" sz="2800" dirty="0"/>
              <a:t>, Laura M. and </a:t>
            </a:r>
            <a:r>
              <a:rPr lang="en-US" sz="2800" dirty="0" err="1"/>
              <a:t>Bernauer</a:t>
            </a:r>
            <a:r>
              <a:rPr lang="en-US" sz="2800" dirty="0"/>
              <a:t>, James A. (2016), Quantitative Research for the Qualitative Researcher, </a:t>
            </a:r>
            <a:r>
              <a:rPr lang="en-US" sz="2800" i="1" dirty="0"/>
              <a:t>SAGE,</a:t>
            </a:r>
            <a:r>
              <a:rPr lang="en-US" sz="2800" dirty="0"/>
              <a:t> ISBN13: 9781412997799.</a:t>
            </a:r>
          </a:p>
          <a:p>
            <a:pPr algn="just">
              <a:buFont typeface="Wingdings" panose="05000000000000000000" pitchFamily="2" charset="2"/>
              <a:buChar char="§"/>
            </a:pPr>
            <a:r>
              <a:rPr lang="en-US" sz="2800" dirty="0"/>
              <a:t>O′Leary, Zina (2013), The Essential Guide to Doing Your Research Project, </a:t>
            </a:r>
            <a:r>
              <a:rPr lang="en-US" sz="2800" i="1" dirty="0"/>
              <a:t>SAGE</a:t>
            </a:r>
            <a:r>
              <a:rPr lang="en-US" sz="2800" dirty="0"/>
              <a:t>, ISBN13: 978-1446258972.</a:t>
            </a:r>
          </a:p>
          <a:p>
            <a:pPr algn="just">
              <a:buFont typeface="Wingdings" panose="05000000000000000000" pitchFamily="2" charset="2"/>
              <a:buChar char="§"/>
            </a:pPr>
            <a:r>
              <a:rPr lang="en-US" sz="2800" dirty="0"/>
              <a:t>Seale, Clive, Silverman, David, Gobo, </a:t>
            </a:r>
            <a:r>
              <a:rPr lang="en-US" sz="2800" dirty="0" err="1"/>
              <a:t>Giampietro</a:t>
            </a:r>
            <a:r>
              <a:rPr lang="en-US" sz="2800" dirty="0"/>
              <a:t> and </a:t>
            </a:r>
            <a:r>
              <a:rPr lang="en-US" sz="2800" dirty="0" err="1"/>
              <a:t>Gubrium</a:t>
            </a:r>
            <a:r>
              <a:rPr lang="en-US" sz="2800" dirty="0"/>
              <a:t>, Jaber F. (2004), Qualitative Research Practice (Edited), </a:t>
            </a:r>
            <a:r>
              <a:rPr lang="en-US" sz="2800" i="1" dirty="0"/>
              <a:t>SAGE</a:t>
            </a:r>
            <a:r>
              <a:rPr lang="en-US" sz="2800" dirty="0"/>
              <a:t>, ISBN13: 9780761947769</a:t>
            </a:r>
          </a:p>
          <a:p>
            <a:pPr algn="just">
              <a:buFont typeface="Wingdings" panose="05000000000000000000" pitchFamily="2" charset="2"/>
              <a:buChar char="§"/>
            </a:pPr>
            <a:r>
              <a:rPr lang="en-US" sz="2800" dirty="0"/>
              <a:t>Wilkinson, T. and Bhandarkar, P. (2016), Methodology and Techniques of Social Research, </a:t>
            </a:r>
            <a:r>
              <a:rPr lang="en-US" sz="2800" i="1" dirty="0"/>
              <a:t>Himalaya Publishing House</a:t>
            </a:r>
            <a:r>
              <a:rPr lang="en-US" sz="2800" dirty="0"/>
              <a:t>, ISBN13: 978-9350974728</a:t>
            </a:r>
            <a:endParaRPr lang="en-IN" sz="2800" dirty="0"/>
          </a:p>
          <a:p>
            <a:pPr algn="just">
              <a:buFont typeface="Wingdings" panose="05000000000000000000" pitchFamily="2" charset="2"/>
              <a:buChar char="§"/>
            </a:pPr>
            <a:endParaRPr lang="en-IN" dirty="0"/>
          </a:p>
        </p:txBody>
      </p:sp>
      <p:sp>
        <p:nvSpPr>
          <p:cNvPr id="4" name="Date Placeholder 3">
            <a:extLst>
              <a:ext uri="{FF2B5EF4-FFF2-40B4-BE49-F238E27FC236}">
                <a16:creationId xmlns:a16="http://schemas.microsoft.com/office/drawing/2014/main" id="{7D399A1D-48CA-C4E2-0729-F84D7C5D5642}"/>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5B47555B-F7B6-0D15-5650-41E55E53C459}"/>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DBED6261-CCCA-EC4D-4A98-7EE32FBDE88D}"/>
              </a:ext>
            </a:extLst>
          </p:cNvPr>
          <p:cNvSpPr>
            <a:spLocks noGrp="1"/>
          </p:cNvSpPr>
          <p:nvPr>
            <p:ph type="sldNum" sz="quarter" idx="12"/>
          </p:nvPr>
        </p:nvSpPr>
        <p:spPr/>
        <p:txBody>
          <a:bodyPr/>
          <a:lstStyle/>
          <a:p>
            <a:fld id="{3044608B-638C-4877-9F58-B36F0D0CCEEA}" type="slidenum">
              <a:rPr lang="en-IN" smtClean="0"/>
              <a:t>53</a:t>
            </a:fld>
            <a:endParaRPr lang="en-IN"/>
          </a:p>
        </p:txBody>
      </p:sp>
    </p:spTree>
    <p:extLst>
      <p:ext uri="{BB962C8B-B14F-4D97-AF65-F5344CB8AC3E}">
        <p14:creationId xmlns:p14="http://schemas.microsoft.com/office/powerpoint/2010/main" val="28726690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9A360-5D42-CDF8-CA8A-9C99DD4CF3A0}"/>
              </a:ext>
            </a:extLst>
          </p:cNvPr>
          <p:cNvSpPr>
            <a:spLocks noGrp="1"/>
          </p:cNvSpPr>
          <p:nvPr>
            <p:ph type="title"/>
          </p:nvPr>
        </p:nvSpPr>
        <p:spPr/>
        <p:txBody>
          <a:bodyPr/>
          <a:lstStyle/>
          <a:p>
            <a:pPr algn="ctr"/>
            <a:r>
              <a:rPr lang="en-US" dirty="0">
                <a:solidFill>
                  <a:srgbClr val="0000FF"/>
                </a:solidFill>
              </a:rPr>
              <a:t>References (Teaching)</a:t>
            </a:r>
            <a:endParaRPr lang="en-IN" dirty="0">
              <a:solidFill>
                <a:srgbClr val="0000FF"/>
              </a:solidFill>
            </a:endParaRPr>
          </a:p>
        </p:txBody>
      </p:sp>
      <p:sp>
        <p:nvSpPr>
          <p:cNvPr id="3" name="Content Placeholder 2">
            <a:extLst>
              <a:ext uri="{FF2B5EF4-FFF2-40B4-BE49-F238E27FC236}">
                <a16:creationId xmlns:a16="http://schemas.microsoft.com/office/drawing/2014/main" id="{5216DCE9-409B-00FB-4A31-E507520E3828}"/>
              </a:ext>
            </a:extLst>
          </p:cNvPr>
          <p:cNvSpPr>
            <a:spLocks noGrp="1"/>
          </p:cNvSpPr>
          <p:nvPr>
            <p:ph idx="1"/>
          </p:nvPr>
        </p:nvSpPr>
        <p:spPr/>
        <p:txBody>
          <a:bodyPr>
            <a:noAutofit/>
          </a:bodyPr>
          <a:lstStyle/>
          <a:p>
            <a:pPr algn="just">
              <a:buFont typeface="Wingdings" panose="05000000000000000000" pitchFamily="2" charset="2"/>
              <a:buChar char="§"/>
            </a:pPr>
            <a:r>
              <a:rPr lang="en-IN" sz="1600" dirty="0"/>
              <a:t>Ambrose, Susan A., Bridges, Michael W., DiPietro, M., Lovett, Marsha C. and Norman, Marie K. (2010), How Learning Works: Seven Research-Based Principles for Smart Teaching, </a:t>
            </a:r>
            <a:r>
              <a:rPr lang="en-IN" sz="1600" i="1" dirty="0"/>
              <a:t>Wiley</a:t>
            </a:r>
            <a:r>
              <a:rPr lang="en-IN" sz="1600" dirty="0"/>
              <a:t>, ISBN13: 978-0-470-48410-4</a:t>
            </a:r>
          </a:p>
          <a:p>
            <a:pPr algn="just">
              <a:buFont typeface="Wingdings" panose="05000000000000000000" pitchFamily="2" charset="2"/>
              <a:buChar char="§"/>
            </a:pPr>
            <a:r>
              <a:rPr lang="en-IN" sz="1600" dirty="0"/>
              <a:t>Bain, K. (2020), Super courses: The Future of Teaching and Learning, </a:t>
            </a:r>
            <a:r>
              <a:rPr lang="en-IN" sz="1600" i="1" dirty="0"/>
              <a:t>Princeton University Press</a:t>
            </a:r>
            <a:r>
              <a:rPr lang="en-IN" sz="1600" dirty="0"/>
              <a:t>, ISBN13: 9780691185460</a:t>
            </a:r>
          </a:p>
          <a:p>
            <a:pPr algn="just">
              <a:buFont typeface="Wingdings" panose="05000000000000000000" pitchFamily="2" charset="2"/>
              <a:buChar char="§"/>
            </a:pPr>
            <a:r>
              <a:rPr lang="en-IN" sz="1600" dirty="0"/>
              <a:t>Bain, K. (2004), What the Best College Teachers Do, </a:t>
            </a:r>
            <a:r>
              <a:rPr lang="en-IN" sz="1600" i="1" dirty="0"/>
              <a:t>Harvard University Press</a:t>
            </a:r>
            <a:r>
              <a:rPr lang="en-IN" sz="1600" dirty="0"/>
              <a:t>, ISBN13: 9780674013254</a:t>
            </a:r>
          </a:p>
          <a:p>
            <a:pPr algn="just">
              <a:buFont typeface="Wingdings" panose="05000000000000000000" pitchFamily="2" charset="2"/>
              <a:buChar char="§"/>
            </a:pPr>
            <a:r>
              <a:rPr lang="en-IN" sz="1600" dirty="0"/>
              <a:t>Barkley, Elizabeth F., Major,  Claire H. and Cross K. Patricia. (2014), Collaborative Learning Techniques: A Handbook for College Faculty, </a:t>
            </a:r>
            <a:r>
              <a:rPr lang="en-IN" sz="1600" i="1" dirty="0"/>
              <a:t>Wiley</a:t>
            </a:r>
            <a:r>
              <a:rPr lang="en-IN" sz="1600" dirty="0"/>
              <a:t>, ISBN13: 978-1-118-76155-7</a:t>
            </a:r>
          </a:p>
          <a:p>
            <a:pPr algn="just">
              <a:buFont typeface="Wingdings" panose="05000000000000000000" pitchFamily="2" charset="2"/>
              <a:buChar char="§"/>
            </a:pPr>
            <a:r>
              <a:rPr lang="en-IN" sz="1600" dirty="0"/>
              <a:t>Barkley, E. F., and Howell Major, C. (2018), Interactive lecturing: A handbook for college faculty, </a:t>
            </a:r>
            <a:r>
              <a:rPr lang="en-IN" sz="1600" i="1" dirty="0"/>
              <a:t>Wiley</a:t>
            </a:r>
            <a:r>
              <a:rPr lang="en-IN" sz="1600" dirty="0"/>
              <a:t>, ISBN13: 978-1-119-27730-9</a:t>
            </a:r>
          </a:p>
        </p:txBody>
      </p:sp>
      <p:sp>
        <p:nvSpPr>
          <p:cNvPr id="4" name="Date Placeholder 3">
            <a:extLst>
              <a:ext uri="{FF2B5EF4-FFF2-40B4-BE49-F238E27FC236}">
                <a16:creationId xmlns:a16="http://schemas.microsoft.com/office/drawing/2014/main" id="{0BDD29CC-693D-AE20-F56D-36E907086F66}"/>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6A4BA1FD-D580-7245-AD14-724DB0E5D863}"/>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9A537B0D-7725-CD3E-1B16-89865B728DD2}"/>
              </a:ext>
            </a:extLst>
          </p:cNvPr>
          <p:cNvSpPr>
            <a:spLocks noGrp="1"/>
          </p:cNvSpPr>
          <p:nvPr>
            <p:ph type="sldNum" sz="quarter" idx="12"/>
          </p:nvPr>
        </p:nvSpPr>
        <p:spPr/>
        <p:txBody>
          <a:bodyPr/>
          <a:lstStyle/>
          <a:p>
            <a:fld id="{3044608B-638C-4877-9F58-B36F0D0CCEEA}" type="slidenum">
              <a:rPr lang="en-IN" smtClean="0"/>
              <a:t>54</a:t>
            </a:fld>
            <a:endParaRPr lang="en-IN"/>
          </a:p>
        </p:txBody>
      </p:sp>
    </p:spTree>
    <p:extLst>
      <p:ext uri="{BB962C8B-B14F-4D97-AF65-F5344CB8AC3E}">
        <p14:creationId xmlns:p14="http://schemas.microsoft.com/office/powerpoint/2010/main" val="30190806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9A360-5D42-CDF8-CA8A-9C99DD4CF3A0}"/>
              </a:ext>
            </a:extLst>
          </p:cNvPr>
          <p:cNvSpPr>
            <a:spLocks noGrp="1"/>
          </p:cNvSpPr>
          <p:nvPr>
            <p:ph type="title"/>
          </p:nvPr>
        </p:nvSpPr>
        <p:spPr/>
        <p:txBody>
          <a:bodyPr/>
          <a:lstStyle/>
          <a:p>
            <a:pPr algn="ctr"/>
            <a:r>
              <a:rPr lang="en-US" dirty="0">
                <a:solidFill>
                  <a:srgbClr val="0000FF"/>
                </a:solidFill>
              </a:rPr>
              <a:t>References (Teaching)</a:t>
            </a:r>
            <a:endParaRPr lang="en-IN" dirty="0">
              <a:solidFill>
                <a:srgbClr val="0000FF"/>
              </a:solidFill>
            </a:endParaRPr>
          </a:p>
        </p:txBody>
      </p:sp>
      <p:sp>
        <p:nvSpPr>
          <p:cNvPr id="3" name="Content Placeholder 2">
            <a:extLst>
              <a:ext uri="{FF2B5EF4-FFF2-40B4-BE49-F238E27FC236}">
                <a16:creationId xmlns:a16="http://schemas.microsoft.com/office/drawing/2014/main" id="{5216DCE9-409B-00FB-4A31-E507520E3828}"/>
              </a:ext>
            </a:extLst>
          </p:cNvPr>
          <p:cNvSpPr>
            <a:spLocks noGrp="1"/>
          </p:cNvSpPr>
          <p:nvPr>
            <p:ph idx="1"/>
          </p:nvPr>
        </p:nvSpPr>
        <p:spPr/>
        <p:txBody>
          <a:bodyPr>
            <a:noAutofit/>
          </a:bodyPr>
          <a:lstStyle/>
          <a:p>
            <a:pPr algn="just">
              <a:buFont typeface="Wingdings" panose="05000000000000000000" pitchFamily="2" charset="2"/>
              <a:buChar char="§"/>
            </a:pPr>
            <a:r>
              <a:rPr lang="en-US" sz="1600" dirty="0"/>
              <a:t>Bean, J. C., and Melzer, D. (2021), Engaging ideas: The professor’s guide to integrating writing, critical thinking, and active learning in the classroom, </a:t>
            </a:r>
            <a:r>
              <a:rPr lang="en-US" sz="1600" i="1" dirty="0"/>
              <a:t>Wiley</a:t>
            </a:r>
            <a:r>
              <a:rPr lang="en-US" sz="1600" dirty="0"/>
              <a:t>, ISBN13: </a:t>
            </a:r>
            <a:r>
              <a:rPr lang="en-IN" sz="1600" dirty="0"/>
              <a:t>978-1-119-70540-6</a:t>
            </a:r>
            <a:endParaRPr lang="en-US" sz="1600" dirty="0"/>
          </a:p>
          <a:p>
            <a:pPr algn="just">
              <a:buFont typeface="Wingdings" panose="05000000000000000000" pitchFamily="2" charset="2"/>
              <a:buChar char="§"/>
            </a:pPr>
            <a:r>
              <a:rPr lang="en-US" sz="1600" dirty="0"/>
              <a:t>Blum, S. D. (2020), </a:t>
            </a:r>
            <a:r>
              <a:rPr lang="en-US" sz="1600" dirty="0" err="1"/>
              <a:t>Ungrading</a:t>
            </a:r>
            <a:r>
              <a:rPr lang="en-US" sz="1600" dirty="0"/>
              <a:t>: Why rating students undermines learning (and what to do instead), West Virginia University Press, ISBN13: </a:t>
            </a:r>
            <a:r>
              <a:rPr lang="en-IN" sz="1600" dirty="0"/>
              <a:t>‎ 978-1949199826</a:t>
            </a:r>
            <a:r>
              <a:rPr lang="en-US" sz="1600" dirty="0"/>
              <a:t>.</a:t>
            </a:r>
          </a:p>
          <a:p>
            <a:pPr algn="just">
              <a:buFont typeface="Wingdings" panose="05000000000000000000" pitchFamily="2" charset="2"/>
              <a:buChar char="§"/>
            </a:pPr>
            <a:r>
              <a:rPr lang="en-US" sz="1600" dirty="0"/>
              <a:t>Davidson, Cathy N. (2017), The New Education: How to Revolutionize the University to Prepare Students for a World in Flux, </a:t>
            </a:r>
            <a:r>
              <a:rPr lang="en-US" sz="1600" i="1" dirty="0"/>
              <a:t>Basic Books</a:t>
            </a:r>
            <a:r>
              <a:rPr lang="en-US" sz="1600" dirty="0"/>
              <a:t>, ISBN13:</a:t>
            </a:r>
            <a:r>
              <a:rPr lang="en-IN" sz="1600" dirty="0"/>
              <a:t>978-0465079728</a:t>
            </a:r>
            <a:endParaRPr lang="en-US" sz="1600" dirty="0"/>
          </a:p>
          <a:p>
            <a:pPr algn="just">
              <a:buFont typeface="Wingdings" panose="05000000000000000000" pitchFamily="2" charset="2"/>
              <a:buChar char="§"/>
            </a:pPr>
            <a:r>
              <a:rPr lang="en-US" sz="1600" dirty="0"/>
              <a:t>Darby, Flower and Lang, James M. (2019), Small Teaching Online: Applying Learning Science in Online Classes, </a:t>
            </a:r>
            <a:r>
              <a:rPr lang="en-US" sz="1600" i="1" dirty="0"/>
              <a:t>Wiley</a:t>
            </a:r>
            <a:r>
              <a:rPr lang="en-US" sz="1600" dirty="0"/>
              <a:t>, ISBN13: </a:t>
            </a:r>
            <a:r>
              <a:rPr lang="en-IN" sz="1600" dirty="0"/>
              <a:t>978-1-119-61909-3</a:t>
            </a:r>
            <a:endParaRPr lang="en-US" sz="1600" dirty="0"/>
          </a:p>
          <a:p>
            <a:pPr algn="just">
              <a:buFont typeface="Wingdings" panose="05000000000000000000" pitchFamily="2" charset="2"/>
              <a:buChar char="§"/>
            </a:pPr>
            <a:r>
              <a:rPr lang="en-US" sz="1600" dirty="0"/>
              <a:t>Bridget </a:t>
            </a:r>
            <a:r>
              <a:rPr lang="en-US" sz="1600" dirty="0" err="1"/>
              <a:t>Arend</a:t>
            </a:r>
            <a:r>
              <a:rPr lang="en-US" sz="1600" dirty="0"/>
              <a:t> and Davis, James R. (2012), Facilitating Seven Ways of Learning, A Resource for more purposeful, effective and enjoyable college teaching, </a:t>
            </a:r>
            <a:r>
              <a:rPr lang="en-US" sz="1600" i="1" dirty="0"/>
              <a:t>Stylus Publishing</a:t>
            </a:r>
            <a:r>
              <a:rPr lang="en-US" sz="1600" dirty="0"/>
              <a:t>, ISBN13: </a:t>
            </a:r>
            <a:r>
              <a:rPr lang="en-IN" sz="1600" dirty="0"/>
              <a:t>‎ 978-1579228415</a:t>
            </a:r>
          </a:p>
        </p:txBody>
      </p:sp>
      <p:sp>
        <p:nvSpPr>
          <p:cNvPr id="4" name="Date Placeholder 3">
            <a:extLst>
              <a:ext uri="{FF2B5EF4-FFF2-40B4-BE49-F238E27FC236}">
                <a16:creationId xmlns:a16="http://schemas.microsoft.com/office/drawing/2014/main" id="{0BDD29CC-693D-AE20-F56D-36E907086F66}"/>
              </a:ext>
            </a:extLst>
          </p:cNvPr>
          <p:cNvSpPr>
            <a:spLocks noGrp="1"/>
          </p:cNvSpPr>
          <p:nvPr>
            <p:ph type="dt" sz="half" idx="10"/>
          </p:nvPr>
        </p:nvSpPr>
        <p:spPr/>
        <p:txBody>
          <a:bodyPr/>
          <a:lstStyle/>
          <a:p>
            <a:r>
              <a:rPr lang="en-US"/>
              <a:t>20-Dec-22</a:t>
            </a:r>
            <a:endParaRPr lang="en-IN" dirty="0"/>
          </a:p>
        </p:txBody>
      </p:sp>
      <p:sp>
        <p:nvSpPr>
          <p:cNvPr id="5" name="Footer Placeholder 4">
            <a:extLst>
              <a:ext uri="{FF2B5EF4-FFF2-40B4-BE49-F238E27FC236}">
                <a16:creationId xmlns:a16="http://schemas.microsoft.com/office/drawing/2014/main" id="{6A4BA1FD-D580-7245-AD14-724DB0E5D863}"/>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9A537B0D-7725-CD3E-1B16-89865B728DD2}"/>
              </a:ext>
            </a:extLst>
          </p:cNvPr>
          <p:cNvSpPr>
            <a:spLocks noGrp="1"/>
          </p:cNvSpPr>
          <p:nvPr>
            <p:ph type="sldNum" sz="quarter" idx="12"/>
          </p:nvPr>
        </p:nvSpPr>
        <p:spPr/>
        <p:txBody>
          <a:bodyPr/>
          <a:lstStyle/>
          <a:p>
            <a:fld id="{3044608B-638C-4877-9F58-B36F0D0CCEEA}" type="slidenum">
              <a:rPr lang="en-IN" smtClean="0"/>
              <a:t>55</a:t>
            </a:fld>
            <a:endParaRPr lang="en-IN"/>
          </a:p>
        </p:txBody>
      </p:sp>
    </p:spTree>
    <p:extLst>
      <p:ext uri="{BB962C8B-B14F-4D97-AF65-F5344CB8AC3E}">
        <p14:creationId xmlns:p14="http://schemas.microsoft.com/office/powerpoint/2010/main" val="1184704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9A360-5D42-CDF8-CA8A-9C99DD4CF3A0}"/>
              </a:ext>
            </a:extLst>
          </p:cNvPr>
          <p:cNvSpPr>
            <a:spLocks noGrp="1"/>
          </p:cNvSpPr>
          <p:nvPr>
            <p:ph type="title"/>
          </p:nvPr>
        </p:nvSpPr>
        <p:spPr/>
        <p:txBody>
          <a:bodyPr/>
          <a:lstStyle/>
          <a:p>
            <a:pPr algn="ctr"/>
            <a:r>
              <a:rPr lang="en-US" dirty="0">
                <a:solidFill>
                  <a:srgbClr val="0000FF"/>
                </a:solidFill>
              </a:rPr>
              <a:t>References (Teaching)</a:t>
            </a:r>
            <a:endParaRPr lang="en-IN" dirty="0">
              <a:solidFill>
                <a:srgbClr val="0000FF"/>
              </a:solidFill>
            </a:endParaRPr>
          </a:p>
        </p:txBody>
      </p:sp>
      <p:sp>
        <p:nvSpPr>
          <p:cNvPr id="3" name="Content Placeholder 2">
            <a:extLst>
              <a:ext uri="{FF2B5EF4-FFF2-40B4-BE49-F238E27FC236}">
                <a16:creationId xmlns:a16="http://schemas.microsoft.com/office/drawing/2014/main" id="{5216DCE9-409B-00FB-4A31-E507520E3828}"/>
              </a:ext>
            </a:extLst>
          </p:cNvPr>
          <p:cNvSpPr>
            <a:spLocks noGrp="1"/>
          </p:cNvSpPr>
          <p:nvPr>
            <p:ph idx="1"/>
          </p:nvPr>
        </p:nvSpPr>
        <p:spPr/>
        <p:txBody>
          <a:bodyPr>
            <a:noAutofit/>
          </a:bodyPr>
          <a:lstStyle/>
          <a:p>
            <a:pPr algn="just">
              <a:buFont typeface="Wingdings" panose="05000000000000000000" pitchFamily="2" charset="2"/>
              <a:buChar char="§"/>
            </a:pPr>
            <a:r>
              <a:rPr lang="en-US" sz="1700" dirty="0" err="1"/>
              <a:t>Feleten</a:t>
            </a:r>
            <a:r>
              <a:rPr lang="en-US" sz="1700" dirty="0"/>
              <a:t>, Peter, and Lambert, Leo M. (2020) Relationship-Rich Education: How Human Connections Drive Success in College, </a:t>
            </a:r>
            <a:r>
              <a:rPr lang="en-US" sz="1700" i="1" dirty="0"/>
              <a:t>Johns Hopkins Press</a:t>
            </a:r>
            <a:r>
              <a:rPr lang="en-US" sz="1700" dirty="0"/>
              <a:t>, ISBN13: </a:t>
            </a:r>
            <a:r>
              <a:rPr lang="en-IN" sz="1700" dirty="0"/>
              <a:t>‎ 978-1421439365</a:t>
            </a:r>
            <a:r>
              <a:rPr lang="en-US" sz="1700" dirty="0"/>
              <a:t> </a:t>
            </a:r>
          </a:p>
          <a:p>
            <a:pPr algn="just">
              <a:buFont typeface="Wingdings" panose="05000000000000000000" pitchFamily="2" charset="2"/>
              <a:buChar char="§"/>
            </a:pPr>
            <a:r>
              <a:rPr lang="en-US" sz="1700" dirty="0"/>
              <a:t>Fink, L. D. (2013), Creating Significant Learning Experiences: An Integrated Approach to Designing College Courses, </a:t>
            </a:r>
            <a:r>
              <a:rPr lang="en-US" sz="1700" i="1" dirty="0"/>
              <a:t>Wiley</a:t>
            </a:r>
            <a:r>
              <a:rPr lang="en-US" sz="1700" dirty="0"/>
              <a:t>, ISBN13: </a:t>
            </a:r>
            <a:r>
              <a:rPr lang="en-IN" sz="1700" dirty="0"/>
              <a:t>978-1-118-12425-3</a:t>
            </a:r>
            <a:r>
              <a:rPr lang="en-US" sz="1700" dirty="0"/>
              <a:t> </a:t>
            </a:r>
          </a:p>
          <a:p>
            <a:pPr algn="just">
              <a:buFont typeface="Wingdings" panose="05000000000000000000" pitchFamily="2" charset="2"/>
              <a:buChar char="§"/>
            </a:pPr>
            <a:r>
              <a:rPr lang="en-US" sz="1700" dirty="0"/>
              <a:t>Gannon, Kevin M. (2020), Radical Hope: A Teaching Manifesto, </a:t>
            </a:r>
            <a:r>
              <a:rPr lang="en-US" sz="1700" i="1" dirty="0"/>
              <a:t>West Virginia University Press</a:t>
            </a:r>
            <a:r>
              <a:rPr lang="en-US" sz="1700" dirty="0"/>
              <a:t>, ISBN13: </a:t>
            </a:r>
            <a:r>
              <a:rPr lang="en-IN" sz="1700" dirty="0"/>
              <a:t>978-1949199512</a:t>
            </a:r>
            <a:endParaRPr lang="en-US" sz="1700" dirty="0"/>
          </a:p>
          <a:p>
            <a:pPr algn="just">
              <a:buFont typeface="Wingdings" panose="05000000000000000000" pitchFamily="2" charset="2"/>
              <a:buChar char="§"/>
            </a:pPr>
            <a:r>
              <a:rPr lang="en-US" sz="1700" dirty="0"/>
              <a:t>Hooks, B. (2004), Teaching Community: A Pedagogy of Hope, Routledge, ISBN13: </a:t>
            </a:r>
            <a:r>
              <a:rPr lang="en-IN" sz="1700" dirty="0"/>
              <a:t>9781138299887</a:t>
            </a:r>
            <a:endParaRPr lang="en-US" sz="1700" dirty="0"/>
          </a:p>
          <a:p>
            <a:pPr algn="just">
              <a:buFont typeface="Wingdings" panose="05000000000000000000" pitchFamily="2" charset="2"/>
              <a:buChar char="§"/>
            </a:pPr>
            <a:r>
              <a:rPr lang="en-US" sz="1700" dirty="0" err="1"/>
              <a:t>Kuh</a:t>
            </a:r>
            <a:r>
              <a:rPr lang="en-US" sz="1700" dirty="0"/>
              <a:t>, George D. (2008), High-Impact Educational Practices: What They Are, Who Has Access to Them, and Why They Matter, </a:t>
            </a:r>
            <a:r>
              <a:rPr lang="en-US" sz="1700" i="1" dirty="0"/>
              <a:t>American Association of Colleges and Universities</a:t>
            </a:r>
            <a:r>
              <a:rPr lang="en-US" sz="1700" dirty="0"/>
              <a:t>, ISBN13: </a:t>
            </a:r>
            <a:r>
              <a:rPr lang="en-IN" sz="1700" dirty="0"/>
              <a:t>978-0-9796181-4-7</a:t>
            </a:r>
          </a:p>
        </p:txBody>
      </p:sp>
      <p:sp>
        <p:nvSpPr>
          <p:cNvPr id="4" name="Date Placeholder 3">
            <a:extLst>
              <a:ext uri="{FF2B5EF4-FFF2-40B4-BE49-F238E27FC236}">
                <a16:creationId xmlns:a16="http://schemas.microsoft.com/office/drawing/2014/main" id="{0BDD29CC-693D-AE20-F56D-36E907086F66}"/>
              </a:ext>
            </a:extLst>
          </p:cNvPr>
          <p:cNvSpPr>
            <a:spLocks noGrp="1"/>
          </p:cNvSpPr>
          <p:nvPr>
            <p:ph type="dt" sz="half" idx="10"/>
          </p:nvPr>
        </p:nvSpPr>
        <p:spPr/>
        <p:txBody>
          <a:bodyPr/>
          <a:lstStyle/>
          <a:p>
            <a:r>
              <a:rPr lang="en-US"/>
              <a:t>20-Dec-22</a:t>
            </a:r>
            <a:endParaRPr lang="en-IN" dirty="0"/>
          </a:p>
        </p:txBody>
      </p:sp>
      <p:sp>
        <p:nvSpPr>
          <p:cNvPr id="5" name="Footer Placeholder 4">
            <a:extLst>
              <a:ext uri="{FF2B5EF4-FFF2-40B4-BE49-F238E27FC236}">
                <a16:creationId xmlns:a16="http://schemas.microsoft.com/office/drawing/2014/main" id="{6A4BA1FD-D580-7245-AD14-724DB0E5D863}"/>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9A537B0D-7725-CD3E-1B16-89865B728DD2}"/>
              </a:ext>
            </a:extLst>
          </p:cNvPr>
          <p:cNvSpPr>
            <a:spLocks noGrp="1"/>
          </p:cNvSpPr>
          <p:nvPr>
            <p:ph type="sldNum" sz="quarter" idx="12"/>
          </p:nvPr>
        </p:nvSpPr>
        <p:spPr/>
        <p:txBody>
          <a:bodyPr/>
          <a:lstStyle/>
          <a:p>
            <a:fld id="{3044608B-638C-4877-9F58-B36F0D0CCEEA}" type="slidenum">
              <a:rPr lang="en-IN" smtClean="0"/>
              <a:t>56</a:t>
            </a:fld>
            <a:endParaRPr lang="en-IN"/>
          </a:p>
        </p:txBody>
      </p:sp>
    </p:spTree>
    <p:extLst>
      <p:ext uri="{BB962C8B-B14F-4D97-AF65-F5344CB8AC3E}">
        <p14:creationId xmlns:p14="http://schemas.microsoft.com/office/powerpoint/2010/main" val="22213032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9A360-5D42-CDF8-CA8A-9C99DD4CF3A0}"/>
              </a:ext>
            </a:extLst>
          </p:cNvPr>
          <p:cNvSpPr>
            <a:spLocks noGrp="1"/>
          </p:cNvSpPr>
          <p:nvPr>
            <p:ph type="title"/>
          </p:nvPr>
        </p:nvSpPr>
        <p:spPr/>
        <p:txBody>
          <a:bodyPr/>
          <a:lstStyle/>
          <a:p>
            <a:pPr algn="ctr"/>
            <a:r>
              <a:rPr lang="en-US" dirty="0">
                <a:solidFill>
                  <a:srgbClr val="0000FF"/>
                </a:solidFill>
              </a:rPr>
              <a:t>References (Teaching)</a:t>
            </a:r>
            <a:endParaRPr lang="en-IN" dirty="0">
              <a:solidFill>
                <a:srgbClr val="0000FF"/>
              </a:solidFill>
            </a:endParaRPr>
          </a:p>
        </p:txBody>
      </p:sp>
      <p:sp>
        <p:nvSpPr>
          <p:cNvPr id="3" name="Content Placeholder 2">
            <a:extLst>
              <a:ext uri="{FF2B5EF4-FFF2-40B4-BE49-F238E27FC236}">
                <a16:creationId xmlns:a16="http://schemas.microsoft.com/office/drawing/2014/main" id="{5216DCE9-409B-00FB-4A31-E507520E3828}"/>
              </a:ext>
            </a:extLst>
          </p:cNvPr>
          <p:cNvSpPr>
            <a:spLocks noGrp="1"/>
          </p:cNvSpPr>
          <p:nvPr>
            <p:ph idx="1"/>
          </p:nvPr>
        </p:nvSpPr>
        <p:spPr/>
        <p:txBody>
          <a:bodyPr>
            <a:noAutofit/>
          </a:bodyPr>
          <a:lstStyle/>
          <a:p>
            <a:pPr algn="just">
              <a:buFont typeface="Wingdings" panose="05000000000000000000" pitchFamily="2" charset="2"/>
              <a:buChar char="§"/>
            </a:pPr>
            <a:r>
              <a:rPr lang="en-US" sz="1500" dirty="0"/>
              <a:t>Lang, James M. (2020), Distracted: Why Students Can’t Focus and What You can Do About It, </a:t>
            </a:r>
            <a:r>
              <a:rPr lang="en-US" sz="1500" i="1" dirty="0"/>
              <a:t>Basic Books</a:t>
            </a:r>
            <a:r>
              <a:rPr lang="en-US" sz="1500" dirty="0"/>
              <a:t>, ISBN13: </a:t>
            </a:r>
            <a:r>
              <a:rPr lang="en-IN" sz="1500" dirty="0"/>
              <a:t>978-1541699809</a:t>
            </a:r>
          </a:p>
          <a:p>
            <a:pPr algn="just">
              <a:buFont typeface="Wingdings" panose="05000000000000000000" pitchFamily="2" charset="2"/>
              <a:buChar char="§"/>
            </a:pPr>
            <a:r>
              <a:rPr lang="en-US" sz="1500" dirty="0"/>
              <a:t>Lang, James M. (2016), Small Teaching: Everyday Lessons from the Science of Learning, </a:t>
            </a:r>
            <a:r>
              <a:rPr lang="en-US" sz="1500" i="1" dirty="0"/>
              <a:t>Wiley</a:t>
            </a:r>
            <a:r>
              <a:rPr lang="en-US" sz="1500" dirty="0"/>
              <a:t>, ISBN13: </a:t>
            </a:r>
            <a:r>
              <a:rPr lang="en-IN" sz="1500" dirty="0"/>
              <a:t>978-1-119-75554-8</a:t>
            </a:r>
            <a:endParaRPr lang="en-US" sz="1500" dirty="0"/>
          </a:p>
          <a:p>
            <a:pPr algn="just">
              <a:buFont typeface="Wingdings" panose="05000000000000000000" pitchFamily="2" charset="2"/>
              <a:buChar char="§"/>
            </a:pPr>
            <a:r>
              <a:rPr lang="en-US" sz="1500" dirty="0"/>
              <a:t>McGuire, Saundra Y. and McGuire S. (2015), Teach Students How to Learn: Strategies You Can Incorporate Into Any Course to Improve Student Metacognition, Study Skills, and Motivation. Sterling, </a:t>
            </a:r>
            <a:r>
              <a:rPr lang="en-US" sz="1500" i="1" dirty="0"/>
              <a:t>Stylus Publishing</a:t>
            </a:r>
            <a:r>
              <a:rPr lang="en-US" sz="1500" dirty="0"/>
              <a:t>, ISBN13: </a:t>
            </a:r>
            <a:r>
              <a:rPr lang="en-IN" sz="1500" dirty="0"/>
              <a:t>978-1620363164</a:t>
            </a:r>
            <a:endParaRPr lang="en-US" sz="1500" dirty="0"/>
          </a:p>
          <a:p>
            <a:pPr algn="just">
              <a:buFont typeface="Wingdings" panose="05000000000000000000" pitchFamily="2" charset="2"/>
              <a:buChar char="§"/>
            </a:pPr>
            <a:r>
              <a:rPr lang="en-US" sz="1500" dirty="0"/>
              <a:t>Neuhaus, J. (2019), Geeky Pedagogy: A Guide for Intellectuals, Introverts, and Nerds Who Want to Be Effective Teachers. West Virginia University Press, ISBN13: </a:t>
            </a:r>
            <a:r>
              <a:rPr lang="en-IN" sz="1500" dirty="0"/>
              <a:t>978-1949199062</a:t>
            </a:r>
            <a:endParaRPr lang="en-US" sz="1500" dirty="0"/>
          </a:p>
          <a:p>
            <a:pPr algn="just">
              <a:buFont typeface="Wingdings" panose="05000000000000000000" pitchFamily="2" charset="2"/>
              <a:buChar char="§"/>
            </a:pPr>
            <a:r>
              <a:rPr lang="en-US" sz="1500" dirty="0" err="1"/>
              <a:t>Nilson</a:t>
            </a:r>
            <a:r>
              <a:rPr lang="en-US" sz="1500" dirty="0"/>
              <a:t>, Linda, B. and Goodson </a:t>
            </a:r>
            <a:r>
              <a:rPr lang="en-US" sz="1500" dirty="0" err="1"/>
              <a:t>Ludwika</a:t>
            </a:r>
            <a:r>
              <a:rPr lang="en-US" sz="1500" dirty="0"/>
              <a:t> A. (2017), Online Teaching at Its Best: Merging Instructional Design with Teaching and Learning Research, </a:t>
            </a:r>
            <a:r>
              <a:rPr lang="en-US" sz="1500" i="1" dirty="0"/>
              <a:t>Wiley</a:t>
            </a:r>
            <a:r>
              <a:rPr lang="en-US" sz="1500" dirty="0"/>
              <a:t>, ISBN13: </a:t>
            </a:r>
            <a:r>
              <a:rPr lang="en-IN" sz="1500" dirty="0"/>
              <a:t>978-1-119-76501-1</a:t>
            </a:r>
            <a:r>
              <a:rPr lang="en-US" sz="1500" dirty="0"/>
              <a:t> </a:t>
            </a:r>
            <a:endParaRPr lang="en-IN" sz="1500" dirty="0"/>
          </a:p>
        </p:txBody>
      </p:sp>
      <p:sp>
        <p:nvSpPr>
          <p:cNvPr id="4" name="Date Placeholder 3">
            <a:extLst>
              <a:ext uri="{FF2B5EF4-FFF2-40B4-BE49-F238E27FC236}">
                <a16:creationId xmlns:a16="http://schemas.microsoft.com/office/drawing/2014/main" id="{0BDD29CC-693D-AE20-F56D-36E907086F66}"/>
              </a:ext>
            </a:extLst>
          </p:cNvPr>
          <p:cNvSpPr>
            <a:spLocks noGrp="1"/>
          </p:cNvSpPr>
          <p:nvPr>
            <p:ph type="dt" sz="half" idx="10"/>
          </p:nvPr>
        </p:nvSpPr>
        <p:spPr/>
        <p:txBody>
          <a:bodyPr/>
          <a:lstStyle/>
          <a:p>
            <a:r>
              <a:rPr lang="en-US"/>
              <a:t>20-Dec-22</a:t>
            </a:r>
            <a:endParaRPr lang="en-IN" dirty="0"/>
          </a:p>
        </p:txBody>
      </p:sp>
      <p:sp>
        <p:nvSpPr>
          <p:cNvPr id="5" name="Footer Placeholder 4">
            <a:extLst>
              <a:ext uri="{FF2B5EF4-FFF2-40B4-BE49-F238E27FC236}">
                <a16:creationId xmlns:a16="http://schemas.microsoft.com/office/drawing/2014/main" id="{6A4BA1FD-D580-7245-AD14-724DB0E5D863}"/>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9A537B0D-7725-CD3E-1B16-89865B728DD2}"/>
              </a:ext>
            </a:extLst>
          </p:cNvPr>
          <p:cNvSpPr>
            <a:spLocks noGrp="1"/>
          </p:cNvSpPr>
          <p:nvPr>
            <p:ph type="sldNum" sz="quarter" idx="12"/>
          </p:nvPr>
        </p:nvSpPr>
        <p:spPr/>
        <p:txBody>
          <a:bodyPr/>
          <a:lstStyle/>
          <a:p>
            <a:fld id="{3044608B-638C-4877-9F58-B36F0D0CCEEA}" type="slidenum">
              <a:rPr lang="en-IN" smtClean="0"/>
              <a:t>57</a:t>
            </a:fld>
            <a:endParaRPr lang="en-IN"/>
          </a:p>
        </p:txBody>
      </p:sp>
    </p:spTree>
    <p:extLst>
      <p:ext uri="{BB962C8B-B14F-4D97-AF65-F5344CB8AC3E}">
        <p14:creationId xmlns:p14="http://schemas.microsoft.com/office/powerpoint/2010/main" val="20722385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9A360-5D42-CDF8-CA8A-9C99DD4CF3A0}"/>
              </a:ext>
            </a:extLst>
          </p:cNvPr>
          <p:cNvSpPr>
            <a:spLocks noGrp="1"/>
          </p:cNvSpPr>
          <p:nvPr>
            <p:ph type="title"/>
          </p:nvPr>
        </p:nvSpPr>
        <p:spPr/>
        <p:txBody>
          <a:bodyPr/>
          <a:lstStyle/>
          <a:p>
            <a:pPr algn="ctr"/>
            <a:r>
              <a:rPr lang="en-US" dirty="0">
                <a:solidFill>
                  <a:srgbClr val="0000FF"/>
                </a:solidFill>
              </a:rPr>
              <a:t>References (Teaching)</a:t>
            </a:r>
            <a:endParaRPr lang="en-IN" dirty="0">
              <a:solidFill>
                <a:srgbClr val="0000FF"/>
              </a:solidFill>
            </a:endParaRPr>
          </a:p>
        </p:txBody>
      </p:sp>
      <p:sp>
        <p:nvSpPr>
          <p:cNvPr id="3" name="Content Placeholder 2">
            <a:extLst>
              <a:ext uri="{FF2B5EF4-FFF2-40B4-BE49-F238E27FC236}">
                <a16:creationId xmlns:a16="http://schemas.microsoft.com/office/drawing/2014/main" id="{5216DCE9-409B-00FB-4A31-E507520E3828}"/>
              </a:ext>
            </a:extLst>
          </p:cNvPr>
          <p:cNvSpPr>
            <a:spLocks noGrp="1"/>
          </p:cNvSpPr>
          <p:nvPr>
            <p:ph idx="1"/>
          </p:nvPr>
        </p:nvSpPr>
        <p:spPr/>
        <p:txBody>
          <a:bodyPr>
            <a:noAutofit/>
          </a:bodyPr>
          <a:lstStyle/>
          <a:p>
            <a:pPr algn="just">
              <a:buFont typeface="Wingdings" panose="05000000000000000000" pitchFamily="2" charset="2"/>
              <a:buChar char="§"/>
            </a:pPr>
            <a:r>
              <a:rPr lang="en-US" sz="2100" dirty="0"/>
              <a:t>Palmer, Parker J. (1998), The Courage to Teach: Exploring the Inner Landscape of a Teacher's Life, </a:t>
            </a:r>
            <a:r>
              <a:rPr lang="en-US" sz="2100" i="1" dirty="0"/>
              <a:t>Wiley</a:t>
            </a:r>
            <a:r>
              <a:rPr lang="en-US" sz="2100" dirty="0"/>
              <a:t>, ISBN13: </a:t>
            </a:r>
            <a:r>
              <a:rPr lang="en-IN" sz="2100" dirty="0"/>
              <a:t>978-1-119-41304-2</a:t>
            </a:r>
            <a:endParaRPr lang="en-US" sz="2100" dirty="0"/>
          </a:p>
          <a:p>
            <a:pPr algn="just">
              <a:buFont typeface="Wingdings" panose="05000000000000000000" pitchFamily="2" charset="2"/>
              <a:buChar char="§"/>
            </a:pPr>
            <a:r>
              <a:rPr lang="en-US" sz="2100" dirty="0"/>
              <a:t>Sousa, David A. (2017), How the brain learns, </a:t>
            </a:r>
            <a:r>
              <a:rPr lang="en-US" sz="2100" i="1" dirty="0"/>
              <a:t>Corwin Press</a:t>
            </a:r>
            <a:r>
              <a:rPr lang="en-US" sz="2100" dirty="0"/>
              <a:t>, ISBN13: </a:t>
            </a:r>
            <a:r>
              <a:rPr lang="en-IN" sz="2100" dirty="0"/>
              <a:t>‎ 978-1506346304</a:t>
            </a:r>
            <a:endParaRPr lang="en-US" sz="2100" dirty="0"/>
          </a:p>
          <a:p>
            <a:pPr algn="just">
              <a:buFont typeface="Wingdings" panose="05000000000000000000" pitchFamily="2" charset="2"/>
              <a:buChar char="§"/>
            </a:pPr>
            <a:r>
              <a:rPr lang="en-US" sz="2100" dirty="0"/>
              <a:t>Walvoord, Barbara E. and Johnson Anderson, V. (2010), Effective grading: A tool for learning and assessment in college, </a:t>
            </a:r>
            <a:r>
              <a:rPr lang="en-US" sz="2100" i="1" dirty="0"/>
              <a:t>Wiley</a:t>
            </a:r>
            <a:r>
              <a:rPr lang="en-US" sz="2100" dirty="0"/>
              <a:t>, ISBN13: </a:t>
            </a:r>
            <a:r>
              <a:rPr lang="en-IN" sz="2100" dirty="0"/>
              <a:t>978-0470502150</a:t>
            </a:r>
            <a:endParaRPr lang="en-US" sz="2100" dirty="0"/>
          </a:p>
          <a:p>
            <a:pPr algn="just">
              <a:buFont typeface="Wingdings" panose="05000000000000000000" pitchFamily="2" charset="2"/>
              <a:buChar char="§"/>
            </a:pPr>
            <a:r>
              <a:rPr lang="en-US" sz="2100" dirty="0" err="1"/>
              <a:t>Wlodkowski</a:t>
            </a:r>
            <a:r>
              <a:rPr lang="en-US" sz="2100" dirty="0"/>
              <a:t>, R. and Ginsberg, Margery B. (2017), Enhancing adult motivation to learn: A comprehensive guide for teaching all adults, Wiley, ISBN13: </a:t>
            </a:r>
            <a:r>
              <a:rPr lang="en-IN" sz="2100" dirty="0"/>
              <a:t>978-1-119-07799-2</a:t>
            </a:r>
          </a:p>
        </p:txBody>
      </p:sp>
      <p:sp>
        <p:nvSpPr>
          <p:cNvPr id="4" name="Date Placeholder 3">
            <a:extLst>
              <a:ext uri="{FF2B5EF4-FFF2-40B4-BE49-F238E27FC236}">
                <a16:creationId xmlns:a16="http://schemas.microsoft.com/office/drawing/2014/main" id="{0BDD29CC-693D-AE20-F56D-36E907086F66}"/>
              </a:ext>
            </a:extLst>
          </p:cNvPr>
          <p:cNvSpPr>
            <a:spLocks noGrp="1"/>
          </p:cNvSpPr>
          <p:nvPr>
            <p:ph type="dt" sz="half" idx="10"/>
          </p:nvPr>
        </p:nvSpPr>
        <p:spPr/>
        <p:txBody>
          <a:bodyPr/>
          <a:lstStyle/>
          <a:p>
            <a:r>
              <a:rPr lang="en-US"/>
              <a:t>20-Dec-22</a:t>
            </a:r>
            <a:endParaRPr lang="en-IN" dirty="0"/>
          </a:p>
        </p:txBody>
      </p:sp>
      <p:sp>
        <p:nvSpPr>
          <p:cNvPr id="5" name="Footer Placeholder 4">
            <a:extLst>
              <a:ext uri="{FF2B5EF4-FFF2-40B4-BE49-F238E27FC236}">
                <a16:creationId xmlns:a16="http://schemas.microsoft.com/office/drawing/2014/main" id="{6A4BA1FD-D580-7245-AD14-724DB0E5D863}"/>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9A537B0D-7725-CD3E-1B16-89865B728DD2}"/>
              </a:ext>
            </a:extLst>
          </p:cNvPr>
          <p:cNvSpPr>
            <a:spLocks noGrp="1"/>
          </p:cNvSpPr>
          <p:nvPr>
            <p:ph type="sldNum" sz="quarter" idx="12"/>
          </p:nvPr>
        </p:nvSpPr>
        <p:spPr/>
        <p:txBody>
          <a:bodyPr/>
          <a:lstStyle/>
          <a:p>
            <a:fld id="{3044608B-638C-4877-9F58-B36F0D0CCEEA}" type="slidenum">
              <a:rPr lang="en-IN" smtClean="0"/>
              <a:t>58</a:t>
            </a:fld>
            <a:endParaRPr lang="en-IN"/>
          </a:p>
        </p:txBody>
      </p:sp>
    </p:spTree>
    <p:extLst>
      <p:ext uri="{BB962C8B-B14F-4D97-AF65-F5344CB8AC3E}">
        <p14:creationId xmlns:p14="http://schemas.microsoft.com/office/powerpoint/2010/main" val="3361232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9A360-5D42-CDF8-CA8A-9C99DD4CF3A0}"/>
              </a:ext>
            </a:extLst>
          </p:cNvPr>
          <p:cNvSpPr>
            <a:spLocks noGrp="1"/>
          </p:cNvSpPr>
          <p:nvPr>
            <p:ph type="title"/>
          </p:nvPr>
        </p:nvSpPr>
        <p:spPr/>
        <p:txBody>
          <a:bodyPr/>
          <a:lstStyle/>
          <a:p>
            <a:pPr algn="ctr"/>
            <a:r>
              <a:rPr lang="en-US" dirty="0">
                <a:solidFill>
                  <a:srgbClr val="0000FF"/>
                </a:solidFill>
              </a:rPr>
              <a:t>Useful links (for online education)</a:t>
            </a:r>
            <a:endParaRPr lang="en-IN" dirty="0">
              <a:solidFill>
                <a:srgbClr val="0000FF"/>
              </a:solidFill>
            </a:endParaRPr>
          </a:p>
        </p:txBody>
      </p:sp>
      <p:sp>
        <p:nvSpPr>
          <p:cNvPr id="3" name="Content Placeholder 2">
            <a:extLst>
              <a:ext uri="{FF2B5EF4-FFF2-40B4-BE49-F238E27FC236}">
                <a16:creationId xmlns:a16="http://schemas.microsoft.com/office/drawing/2014/main" id="{5216DCE9-409B-00FB-4A31-E507520E3828}"/>
              </a:ext>
            </a:extLst>
          </p:cNvPr>
          <p:cNvSpPr>
            <a:spLocks noGrp="1"/>
          </p:cNvSpPr>
          <p:nvPr>
            <p:ph idx="1"/>
          </p:nvPr>
        </p:nvSpPr>
        <p:spPr/>
        <p:txBody>
          <a:bodyPr>
            <a:noAutofit/>
          </a:bodyPr>
          <a:lstStyle/>
          <a:p>
            <a:pPr algn="just">
              <a:lnSpc>
                <a:spcPct val="100000"/>
              </a:lnSpc>
              <a:spcBef>
                <a:spcPts val="0"/>
              </a:spcBef>
              <a:buFont typeface="Wingdings" panose="05000000000000000000" pitchFamily="2" charset="2"/>
              <a:buChar char="§"/>
            </a:pPr>
            <a:r>
              <a:rPr lang="en-US" dirty="0"/>
              <a:t>National </a:t>
            </a:r>
            <a:r>
              <a:rPr lang="en-US" dirty="0" err="1"/>
              <a:t>Programme</a:t>
            </a:r>
            <a:r>
              <a:rPr lang="en-US" dirty="0"/>
              <a:t> on Technology Enhanced Learning (NPTEL): </a:t>
            </a:r>
            <a:r>
              <a:rPr lang="en-US" dirty="0">
                <a:hlinkClick r:id="rId2"/>
              </a:rPr>
              <a:t>https://nptel.ac.in/</a:t>
            </a:r>
            <a:endParaRPr lang="en-US" dirty="0"/>
          </a:p>
          <a:p>
            <a:pPr algn="just">
              <a:lnSpc>
                <a:spcPct val="100000"/>
              </a:lnSpc>
              <a:spcBef>
                <a:spcPts val="0"/>
              </a:spcBef>
              <a:buFont typeface="Wingdings" panose="05000000000000000000" pitchFamily="2" charset="2"/>
              <a:buChar char="§"/>
            </a:pPr>
            <a:r>
              <a:rPr lang="en-US" dirty="0"/>
              <a:t>Swayam Prabha </a:t>
            </a:r>
            <a:r>
              <a:rPr lang="en-US" dirty="0">
                <a:hlinkClick r:id="rId3"/>
              </a:rPr>
              <a:t>https://www.swayamprabha.gov.in/</a:t>
            </a:r>
            <a:endParaRPr lang="en-US" dirty="0"/>
          </a:p>
          <a:p>
            <a:pPr algn="just">
              <a:lnSpc>
                <a:spcPct val="100000"/>
              </a:lnSpc>
              <a:spcBef>
                <a:spcPts val="0"/>
              </a:spcBef>
              <a:buFont typeface="Wingdings" panose="05000000000000000000" pitchFamily="2" charset="2"/>
              <a:buChar char="§"/>
            </a:pPr>
            <a:r>
              <a:rPr lang="en-IN" dirty="0"/>
              <a:t>MIT </a:t>
            </a:r>
            <a:r>
              <a:rPr lang="en-IN" dirty="0" err="1"/>
              <a:t>OpenCourseWare</a:t>
            </a:r>
            <a:r>
              <a:rPr lang="en-IN" dirty="0"/>
              <a:t>: </a:t>
            </a:r>
            <a:r>
              <a:rPr lang="en-IN" dirty="0">
                <a:hlinkClick r:id="rId4"/>
              </a:rPr>
              <a:t>https://ocw.mit.edu/</a:t>
            </a:r>
            <a:endParaRPr lang="en-IN" dirty="0"/>
          </a:p>
          <a:p>
            <a:pPr algn="just">
              <a:lnSpc>
                <a:spcPct val="100000"/>
              </a:lnSpc>
              <a:spcBef>
                <a:spcPts val="0"/>
              </a:spcBef>
              <a:buFont typeface="Wingdings" panose="05000000000000000000" pitchFamily="2" charset="2"/>
              <a:buChar char="§"/>
            </a:pPr>
            <a:r>
              <a:rPr lang="en-IN" dirty="0"/>
              <a:t>Stanford Online: </a:t>
            </a:r>
            <a:r>
              <a:rPr lang="en-IN" dirty="0">
                <a:hlinkClick r:id="rId5"/>
              </a:rPr>
              <a:t>https://online.stanford.edu/free-courses</a:t>
            </a:r>
            <a:endParaRPr lang="en-IN" dirty="0"/>
          </a:p>
          <a:p>
            <a:pPr algn="just">
              <a:lnSpc>
                <a:spcPct val="100000"/>
              </a:lnSpc>
              <a:spcBef>
                <a:spcPts val="0"/>
              </a:spcBef>
              <a:buFont typeface="Wingdings" panose="05000000000000000000" pitchFamily="2" charset="2"/>
              <a:buChar char="§"/>
            </a:pPr>
            <a:r>
              <a:rPr lang="en-IN" dirty="0"/>
              <a:t>Cornell Online Education Program (</a:t>
            </a:r>
            <a:r>
              <a:rPr lang="en-IN" dirty="0" err="1"/>
              <a:t>eCornell</a:t>
            </a:r>
            <a:r>
              <a:rPr lang="en-IN" dirty="0"/>
              <a:t>): </a:t>
            </a:r>
            <a:r>
              <a:rPr lang="en-IN" dirty="0">
                <a:hlinkClick r:id="rId6"/>
              </a:rPr>
              <a:t>https://ecornell.cornell.edu/</a:t>
            </a:r>
            <a:endParaRPr lang="en-IN" dirty="0"/>
          </a:p>
          <a:p>
            <a:pPr algn="just">
              <a:lnSpc>
                <a:spcPct val="100000"/>
              </a:lnSpc>
              <a:spcBef>
                <a:spcPts val="0"/>
              </a:spcBef>
              <a:buFont typeface="Wingdings" panose="05000000000000000000" pitchFamily="2" charset="2"/>
              <a:buChar char="§"/>
            </a:pPr>
            <a:r>
              <a:rPr lang="en-US" dirty="0"/>
              <a:t>Harvard Business School, HBS Online: </a:t>
            </a:r>
            <a:r>
              <a:rPr lang="en-US" dirty="0">
                <a:hlinkClick r:id="rId7"/>
              </a:rPr>
              <a:t>https://online.hbs.edu/</a:t>
            </a:r>
            <a:endParaRPr lang="en-IN" dirty="0"/>
          </a:p>
          <a:p>
            <a:pPr algn="just">
              <a:lnSpc>
                <a:spcPct val="100000"/>
              </a:lnSpc>
              <a:spcBef>
                <a:spcPts val="0"/>
              </a:spcBef>
              <a:buFont typeface="Wingdings" panose="05000000000000000000" pitchFamily="2" charset="2"/>
              <a:buChar char="§"/>
            </a:pPr>
            <a:r>
              <a:rPr lang="en-IN" dirty="0"/>
              <a:t>ETH: </a:t>
            </a:r>
            <a:r>
              <a:rPr lang="en-IN" dirty="0">
                <a:hlinkClick r:id="rId8"/>
              </a:rPr>
              <a:t>https://online.ethz.ch/</a:t>
            </a:r>
            <a:endParaRPr lang="en-IN" dirty="0"/>
          </a:p>
          <a:p>
            <a:pPr algn="just">
              <a:lnSpc>
                <a:spcPct val="100000"/>
              </a:lnSpc>
              <a:spcBef>
                <a:spcPts val="0"/>
              </a:spcBef>
              <a:buFont typeface="Wingdings" panose="05000000000000000000" pitchFamily="2" charset="2"/>
              <a:buChar char="§"/>
            </a:pPr>
            <a:r>
              <a:rPr lang="en-IN" dirty="0"/>
              <a:t>NTU: </a:t>
            </a:r>
            <a:r>
              <a:rPr lang="en-IN" dirty="0">
                <a:hlinkClick r:id="rId9"/>
              </a:rPr>
              <a:t>https://www.ntu.edu.sg/admissions/matriculation/mooc</a:t>
            </a:r>
            <a:endParaRPr lang="en-IN" dirty="0"/>
          </a:p>
          <a:p>
            <a:pPr algn="just">
              <a:lnSpc>
                <a:spcPct val="100000"/>
              </a:lnSpc>
              <a:spcBef>
                <a:spcPts val="0"/>
              </a:spcBef>
              <a:buFont typeface="Wingdings" panose="05000000000000000000" pitchFamily="2" charset="2"/>
              <a:buChar char="§"/>
            </a:pPr>
            <a:r>
              <a:rPr lang="en-IN" dirty="0"/>
              <a:t>Coursera: </a:t>
            </a:r>
            <a:r>
              <a:rPr lang="en-IN" dirty="0">
                <a:hlinkClick r:id="rId10"/>
              </a:rPr>
              <a:t>https://in.coursera.org/</a:t>
            </a:r>
            <a:endParaRPr lang="en-IN" dirty="0"/>
          </a:p>
          <a:p>
            <a:pPr algn="just">
              <a:lnSpc>
                <a:spcPct val="100000"/>
              </a:lnSpc>
              <a:spcBef>
                <a:spcPts val="0"/>
              </a:spcBef>
              <a:buFont typeface="Wingdings" panose="05000000000000000000" pitchFamily="2" charset="2"/>
              <a:buChar char="§"/>
            </a:pPr>
            <a:r>
              <a:rPr lang="en-IN" dirty="0"/>
              <a:t>Edu-Ex: </a:t>
            </a:r>
            <a:r>
              <a:rPr lang="en-IN" dirty="0">
                <a:hlinkClick r:id="rId11"/>
              </a:rPr>
              <a:t>https://edu-ex.com/</a:t>
            </a:r>
            <a:endParaRPr lang="en-IN" dirty="0"/>
          </a:p>
        </p:txBody>
      </p:sp>
      <p:sp>
        <p:nvSpPr>
          <p:cNvPr id="4" name="Date Placeholder 3">
            <a:extLst>
              <a:ext uri="{FF2B5EF4-FFF2-40B4-BE49-F238E27FC236}">
                <a16:creationId xmlns:a16="http://schemas.microsoft.com/office/drawing/2014/main" id="{0BDD29CC-693D-AE20-F56D-36E907086F66}"/>
              </a:ext>
            </a:extLst>
          </p:cNvPr>
          <p:cNvSpPr>
            <a:spLocks noGrp="1"/>
          </p:cNvSpPr>
          <p:nvPr>
            <p:ph type="dt" sz="half" idx="10"/>
          </p:nvPr>
        </p:nvSpPr>
        <p:spPr/>
        <p:txBody>
          <a:bodyPr/>
          <a:lstStyle/>
          <a:p>
            <a:r>
              <a:rPr lang="en-US"/>
              <a:t>20-Dec-22</a:t>
            </a:r>
            <a:endParaRPr lang="en-IN" dirty="0"/>
          </a:p>
        </p:txBody>
      </p:sp>
      <p:sp>
        <p:nvSpPr>
          <p:cNvPr id="5" name="Footer Placeholder 4">
            <a:extLst>
              <a:ext uri="{FF2B5EF4-FFF2-40B4-BE49-F238E27FC236}">
                <a16:creationId xmlns:a16="http://schemas.microsoft.com/office/drawing/2014/main" id="{6A4BA1FD-D580-7245-AD14-724DB0E5D863}"/>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9A537B0D-7725-CD3E-1B16-89865B728DD2}"/>
              </a:ext>
            </a:extLst>
          </p:cNvPr>
          <p:cNvSpPr>
            <a:spLocks noGrp="1"/>
          </p:cNvSpPr>
          <p:nvPr>
            <p:ph type="sldNum" sz="quarter" idx="12"/>
          </p:nvPr>
        </p:nvSpPr>
        <p:spPr/>
        <p:txBody>
          <a:bodyPr/>
          <a:lstStyle/>
          <a:p>
            <a:fld id="{3044608B-638C-4877-9F58-B36F0D0CCEEA}" type="slidenum">
              <a:rPr lang="en-IN" smtClean="0"/>
              <a:t>59</a:t>
            </a:fld>
            <a:endParaRPr lang="en-IN"/>
          </a:p>
        </p:txBody>
      </p:sp>
    </p:spTree>
    <p:extLst>
      <p:ext uri="{BB962C8B-B14F-4D97-AF65-F5344CB8AC3E}">
        <p14:creationId xmlns:p14="http://schemas.microsoft.com/office/powerpoint/2010/main" val="3852443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BEE47-2B3A-0C11-2C64-4BE9DB4CD908}"/>
              </a:ext>
            </a:extLst>
          </p:cNvPr>
          <p:cNvSpPr>
            <a:spLocks noGrp="1"/>
          </p:cNvSpPr>
          <p:nvPr>
            <p:ph type="title"/>
          </p:nvPr>
        </p:nvSpPr>
        <p:spPr/>
        <p:txBody>
          <a:bodyPr/>
          <a:lstStyle/>
          <a:p>
            <a:pPr algn="ctr"/>
            <a:r>
              <a:rPr lang="en-IN" dirty="0">
                <a:solidFill>
                  <a:srgbClr val="0000FF"/>
                </a:solidFill>
              </a:rPr>
              <a:t>Research (History)</a:t>
            </a:r>
            <a:endParaRPr lang="en-IN" dirty="0"/>
          </a:p>
        </p:txBody>
      </p:sp>
      <p:sp>
        <p:nvSpPr>
          <p:cNvPr id="3" name="Content Placeholder 2">
            <a:extLst>
              <a:ext uri="{FF2B5EF4-FFF2-40B4-BE49-F238E27FC236}">
                <a16:creationId xmlns:a16="http://schemas.microsoft.com/office/drawing/2014/main" id="{08B5C89D-F22B-132D-5A7E-644AEF9F51D9}"/>
              </a:ext>
            </a:extLst>
          </p:cNvPr>
          <p:cNvSpPr>
            <a:spLocks noGrp="1"/>
          </p:cNvSpPr>
          <p:nvPr>
            <p:ph idx="1"/>
          </p:nvPr>
        </p:nvSpPr>
        <p:spPr/>
        <p:txBody>
          <a:bodyPr>
            <a:noAutofit/>
          </a:bodyPr>
          <a:lstStyle/>
          <a:p>
            <a:pPr algn="just">
              <a:lnSpc>
                <a:spcPct val="100000"/>
              </a:lnSpc>
              <a:spcBef>
                <a:spcPts val="500"/>
              </a:spcBef>
              <a:buFont typeface="Wingdings" panose="05000000000000000000" pitchFamily="2" charset="2"/>
              <a:buChar char="§"/>
            </a:pPr>
            <a:r>
              <a:rPr lang="en-IN" sz="2400" dirty="0"/>
              <a:t>Rationalist interpretation of nature appeared in ancient </a:t>
            </a:r>
            <a:r>
              <a:rPr lang="en-IN" sz="2400" dirty="0">
                <a:solidFill>
                  <a:srgbClr val="0000FF"/>
                </a:solidFill>
              </a:rPr>
              <a:t>Greek</a:t>
            </a:r>
            <a:r>
              <a:rPr lang="en-IN" sz="2400" dirty="0"/>
              <a:t> (Leucippus, Democritus), </a:t>
            </a:r>
            <a:r>
              <a:rPr lang="en-IN" sz="2400" dirty="0">
                <a:solidFill>
                  <a:srgbClr val="0000FF"/>
                </a:solidFill>
              </a:rPr>
              <a:t>India</a:t>
            </a:r>
            <a:r>
              <a:rPr lang="en-IN" sz="2400" dirty="0"/>
              <a:t> (</a:t>
            </a:r>
            <a:r>
              <a:rPr lang="en-IN" sz="2400" dirty="0" err="1"/>
              <a:t>Nyāya</a:t>
            </a:r>
            <a:r>
              <a:rPr lang="en-IN" sz="2400" dirty="0"/>
              <a:t>, </a:t>
            </a:r>
            <a:r>
              <a:rPr lang="en-IN" sz="2400" dirty="0" err="1"/>
              <a:t>Vaiśeṣika</a:t>
            </a:r>
            <a:r>
              <a:rPr lang="en-IN" sz="2400" dirty="0"/>
              <a:t>, </a:t>
            </a:r>
            <a:r>
              <a:rPr lang="en-IN" sz="2400" dirty="0" err="1"/>
              <a:t>Cārvāka</a:t>
            </a:r>
            <a:r>
              <a:rPr lang="en-IN" sz="2400" dirty="0"/>
              <a:t>), </a:t>
            </a:r>
            <a:r>
              <a:rPr lang="en-IN" sz="2400" dirty="0">
                <a:solidFill>
                  <a:srgbClr val="0000FF"/>
                </a:solidFill>
              </a:rPr>
              <a:t>Buddhist</a:t>
            </a:r>
            <a:r>
              <a:rPr lang="en-IN" sz="2400" dirty="0"/>
              <a:t> and </a:t>
            </a:r>
            <a:r>
              <a:rPr lang="en-IN" sz="2400" dirty="0">
                <a:solidFill>
                  <a:srgbClr val="0000FF"/>
                </a:solidFill>
              </a:rPr>
              <a:t>Islamic</a:t>
            </a:r>
            <a:r>
              <a:rPr lang="en-IN" sz="2400" dirty="0"/>
              <a:t> culture</a:t>
            </a:r>
          </a:p>
          <a:p>
            <a:pPr algn="just">
              <a:lnSpc>
                <a:spcPct val="100000"/>
              </a:lnSpc>
              <a:spcBef>
                <a:spcPts val="500"/>
              </a:spcBef>
              <a:buFont typeface="Wingdings" panose="05000000000000000000" pitchFamily="2" charset="2"/>
              <a:buChar char="§"/>
            </a:pPr>
            <a:r>
              <a:rPr lang="en-US" sz="2400" dirty="0"/>
              <a:t>It can be said that Aristotle pioneered the idea of scientific methodology of study/analysis</a:t>
            </a:r>
          </a:p>
          <a:p>
            <a:pPr algn="just">
              <a:lnSpc>
                <a:spcPct val="100000"/>
              </a:lnSpc>
              <a:spcBef>
                <a:spcPts val="500"/>
              </a:spcBef>
              <a:buFont typeface="Wingdings" panose="05000000000000000000" pitchFamily="2" charset="2"/>
              <a:buChar char="§"/>
            </a:pPr>
            <a:r>
              <a:rPr lang="en-US" sz="2400" dirty="0"/>
              <a:t>Other noticeable people in this field: Thales of Miletus, Ibn </a:t>
            </a:r>
            <a:r>
              <a:rPr lang="en-US" sz="2400" dirty="0" err="1"/>
              <a:t>al-Haytham</a:t>
            </a:r>
            <a:r>
              <a:rPr lang="en-US" sz="2400" dirty="0"/>
              <a:t>, Ptolemy, Euclid, Al-</a:t>
            </a:r>
            <a:r>
              <a:rPr lang="en-US" sz="2400" dirty="0" err="1"/>
              <a:t>Biruni</a:t>
            </a:r>
            <a:r>
              <a:rPr lang="en-US" sz="2400" dirty="0"/>
              <a:t>, Ibn </a:t>
            </a:r>
            <a:r>
              <a:rPr lang="en-US" sz="2400" dirty="0" err="1"/>
              <a:t>Sina</a:t>
            </a:r>
            <a:r>
              <a:rPr lang="en-US" sz="2400" dirty="0"/>
              <a:t>, René Descartes, Galileo Galilei, </a:t>
            </a:r>
            <a:r>
              <a:rPr lang="en-US" sz="2400" dirty="0" err="1"/>
              <a:t>Issac</a:t>
            </a:r>
            <a:r>
              <a:rPr lang="en-US" sz="2400" dirty="0"/>
              <a:t> Newton, Robert Grosseteste, Roger Bacon, Francis Bacon</a:t>
            </a:r>
            <a:endParaRPr lang="en-IN" sz="2400" dirty="0"/>
          </a:p>
        </p:txBody>
      </p:sp>
      <p:sp>
        <p:nvSpPr>
          <p:cNvPr id="4" name="Date Placeholder 3">
            <a:extLst>
              <a:ext uri="{FF2B5EF4-FFF2-40B4-BE49-F238E27FC236}">
                <a16:creationId xmlns:a16="http://schemas.microsoft.com/office/drawing/2014/main" id="{631E64A2-BBD9-943F-69C4-9CC29ED4F89A}"/>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B7D32ED0-FD29-972C-D301-4536F7499AF1}"/>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56B9A48E-EF05-5706-23B6-2A9A77EAD1AE}"/>
              </a:ext>
            </a:extLst>
          </p:cNvPr>
          <p:cNvSpPr>
            <a:spLocks noGrp="1"/>
          </p:cNvSpPr>
          <p:nvPr>
            <p:ph type="sldNum" sz="quarter" idx="12"/>
          </p:nvPr>
        </p:nvSpPr>
        <p:spPr/>
        <p:txBody>
          <a:bodyPr/>
          <a:lstStyle/>
          <a:p>
            <a:fld id="{3044608B-638C-4877-9F58-B36F0D0CCEEA}" type="slidenum">
              <a:rPr lang="en-IN" smtClean="0"/>
              <a:t>6</a:t>
            </a:fld>
            <a:endParaRPr lang="en-IN"/>
          </a:p>
        </p:txBody>
      </p:sp>
    </p:spTree>
    <p:extLst>
      <p:ext uri="{BB962C8B-B14F-4D97-AF65-F5344CB8AC3E}">
        <p14:creationId xmlns:p14="http://schemas.microsoft.com/office/powerpoint/2010/main" val="186083220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9A360-5D42-CDF8-CA8A-9C99DD4CF3A0}"/>
              </a:ext>
            </a:extLst>
          </p:cNvPr>
          <p:cNvSpPr>
            <a:spLocks noGrp="1"/>
          </p:cNvSpPr>
          <p:nvPr>
            <p:ph type="title"/>
          </p:nvPr>
        </p:nvSpPr>
        <p:spPr/>
        <p:txBody>
          <a:bodyPr/>
          <a:lstStyle/>
          <a:p>
            <a:pPr algn="ctr"/>
            <a:r>
              <a:rPr lang="en-US">
                <a:solidFill>
                  <a:srgbClr val="0000FF"/>
                </a:solidFill>
              </a:rPr>
              <a:t>SOME Useful </a:t>
            </a:r>
            <a:r>
              <a:rPr lang="en-US" dirty="0">
                <a:solidFill>
                  <a:srgbClr val="0000FF"/>
                </a:solidFill>
              </a:rPr>
              <a:t>links (for VIDEOS)</a:t>
            </a:r>
            <a:endParaRPr lang="en-IN" dirty="0">
              <a:solidFill>
                <a:srgbClr val="0000FF"/>
              </a:solidFill>
            </a:endParaRPr>
          </a:p>
        </p:txBody>
      </p:sp>
      <p:sp>
        <p:nvSpPr>
          <p:cNvPr id="3" name="Content Placeholder 2">
            <a:extLst>
              <a:ext uri="{FF2B5EF4-FFF2-40B4-BE49-F238E27FC236}">
                <a16:creationId xmlns:a16="http://schemas.microsoft.com/office/drawing/2014/main" id="{5216DCE9-409B-00FB-4A31-E507520E3828}"/>
              </a:ext>
            </a:extLst>
          </p:cNvPr>
          <p:cNvSpPr>
            <a:spLocks noGrp="1"/>
          </p:cNvSpPr>
          <p:nvPr>
            <p:ph idx="1"/>
          </p:nvPr>
        </p:nvSpPr>
        <p:spPr/>
        <p:txBody>
          <a:bodyPr>
            <a:noAutofit/>
          </a:bodyPr>
          <a:lstStyle/>
          <a:p>
            <a:pPr algn="just">
              <a:lnSpc>
                <a:spcPct val="100000"/>
              </a:lnSpc>
              <a:spcBef>
                <a:spcPts val="0"/>
              </a:spcBef>
              <a:buFont typeface="Wingdings" panose="05000000000000000000" pitchFamily="2" charset="2"/>
              <a:buChar char="§"/>
            </a:pPr>
            <a:r>
              <a:rPr lang="en-US" sz="2500" dirty="0"/>
              <a:t>How to Speak (Academic related): Patrick Henry Winston,  MIT, USA</a:t>
            </a:r>
          </a:p>
          <a:p>
            <a:pPr marL="0" indent="0" algn="just">
              <a:lnSpc>
                <a:spcPct val="100000"/>
              </a:lnSpc>
              <a:spcBef>
                <a:spcPts val="0"/>
              </a:spcBef>
              <a:buNone/>
            </a:pPr>
            <a:r>
              <a:rPr lang="en-US" sz="2500" dirty="0">
                <a:hlinkClick r:id="rId2"/>
              </a:rPr>
              <a:t>https://www.youtube.com/watch?v=Unzc731iCUY</a:t>
            </a:r>
            <a:endParaRPr lang="en-US" sz="2500" dirty="0"/>
          </a:p>
          <a:p>
            <a:pPr algn="just">
              <a:lnSpc>
                <a:spcPct val="100000"/>
              </a:lnSpc>
              <a:spcBef>
                <a:spcPts val="0"/>
              </a:spcBef>
              <a:buFont typeface="Wingdings" panose="05000000000000000000" pitchFamily="2" charset="2"/>
              <a:buChar char="§"/>
            </a:pPr>
            <a:r>
              <a:rPr lang="en-US" sz="2500" dirty="0"/>
              <a:t>The Craft of Writing Effectively: Larry </a:t>
            </a:r>
            <a:r>
              <a:rPr lang="en-US" sz="2500" dirty="0" err="1"/>
              <a:t>McEnerney</a:t>
            </a:r>
            <a:r>
              <a:rPr lang="en-US" sz="2500" dirty="0"/>
              <a:t>, University of Chicago, USA</a:t>
            </a:r>
          </a:p>
          <a:p>
            <a:pPr marL="0" indent="0" algn="just">
              <a:lnSpc>
                <a:spcPct val="100000"/>
              </a:lnSpc>
              <a:spcBef>
                <a:spcPts val="0"/>
              </a:spcBef>
              <a:buNone/>
            </a:pPr>
            <a:r>
              <a:rPr lang="en-US" sz="2500" dirty="0">
                <a:hlinkClick r:id="rId3"/>
              </a:rPr>
              <a:t>https://www.youtube.com/watch?v=vtIzMaLkCaM</a:t>
            </a:r>
            <a:endParaRPr lang="en-US" sz="2500" dirty="0"/>
          </a:p>
          <a:p>
            <a:pPr algn="just">
              <a:lnSpc>
                <a:spcPct val="100000"/>
              </a:lnSpc>
              <a:spcBef>
                <a:spcPts val="0"/>
              </a:spcBef>
              <a:buFont typeface="Wingdings" panose="05000000000000000000" pitchFamily="2" charset="2"/>
              <a:buChar char="§"/>
            </a:pPr>
            <a:r>
              <a:rPr lang="en-US" sz="2500" dirty="0"/>
              <a:t>General Talk: H.C. Verma, IIT Kanpur, INDIA</a:t>
            </a:r>
          </a:p>
          <a:p>
            <a:pPr marL="0" indent="0" algn="just">
              <a:lnSpc>
                <a:spcPct val="100000"/>
              </a:lnSpc>
              <a:spcBef>
                <a:spcPts val="0"/>
              </a:spcBef>
              <a:buNone/>
            </a:pPr>
            <a:r>
              <a:rPr lang="en-US" sz="2500" dirty="0">
                <a:hlinkClick r:id="rId4"/>
              </a:rPr>
              <a:t>https://www.youtube.com/watch?v=o2mERiqlxZg</a:t>
            </a:r>
            <a:endParaRPr lang="en-US" sz="2500" dirty="0"/>
          </a:p>
          <a:p>
            <a:pPr algn="just">
              <a:lnSpc>
                <a:spcPct val="100000"/>
              </a:lnSpc>
              <a:spcBef>
                <a:spcPts val="0"/>
              </a:spcBef>
              <a:buFont typeface="Wingdings" panose="05000000000000000000" pitchFamily="2" charset="2"/>
              <a:buChar char="§"/>
            </a:pPr>
            <a:r>
              <a:rPr lang="en-US" sz="2500" dirty="0"/>
              <a:t>Kinematics Of Machines: </a:t>
            </a:r>
            <a:r>
              <a:rPr lang="en-US" sz="2500" dirty="0" err="1"/>
              <a:t>Asok</a:t>
            </a:r>
            <a:r>
              <a:rPr lang="en-US" sz="2500" dirty="0"/>
              <a:t> Kumar Malik, IIT Kanpur, INDIA</a:t>
            </a:r>
          </a:p>
          <a:p>
            <a:pPr marL="0" indent="0" algn="just">
              <a:lnSpc>
                <a:spcPct val="100000"/>
              </a:lnSpc>
              <a:spcBef>
                <a:spcPts val="0"/>
              </a:spcBef>
              <a:buNone/>
            </a:pPr>
            <a:r>
              <a:rPr lang="en-US" sz="2500" dirty="0">
                <a:hlinkClick r:id="rId5"/>
              </a:rPr>
              <a:t>https://www.youtube.com/playlist?list=PLBEA57F7E7560C8E8</a:t>
            </a:r>
            <a:endParaRPr lang="en-IN" sz="2500" dirty="0"/>
          </a:p>
        </p:txBody>
      </p:sp>
      <p:sp>
        <p:nvSpPr>
          <p:cNvPr id="4" name="Date Placeholder 3">
            <a:extLst>
              <a:ext uri="{FF2B5EF4-FFF2-40B4-BE49-F238E27FC236}">
                <a16:creationId xmlns:a16="http://schemas.microsoft.com/office/drawing/2014/main" id="{0BDD29CC-693D-AE20-F56D-36E907086F66}"/>
              </a:ext>
            </a:extLst>
          </p:cNvPr>
          <p:cNvSpPr>
            <a:spLocks noGrp="1"/>
          </p:cNvSpPr>
          <p:nvPr>
            <p:ph type="dt" sz="half" idx="10"/>
          </p:nvPr>
        </p:nvSpPr>
        <p:spPr/>
        <p:txBody>
          <a:bodyPr/>
          <a:lstStyle/>
          <a:p>
            <a:r>
              <a:rPr lang="en-US"/>
              <a:t>20-Dec-22</a:t>
            </a:r>
            <a:endParaRPr lang="en-IN" dirty="0"/>
          </a:p>
        </p:txBody>
      </p:sp>
      <p:sp>
        <p:nvSpPr>
          <p:cNvPr id="5" name="Footer Placeholder 4">
            <a:extLst>
              <a:ext uri="{FF2B5EF4-FFF2-40B4-BE49-F238E27FC236}">
                <a16:creationId xmlns:a16="http://schemas.microsoft.com/office/drawing/2014/main" id="{6A4BA1FD-D580-7245-AD14-724DB0E5D863}"/>
              </a:ext>
            </a:extLst>
          </p:cNvPr>
          <p:cNvSpPr>
            <a:spLocks noGrp="1"/>
          </p:cNvSpPr>
          <p:nvPr>
            <p:ph type="ftr" sz="quarter" idx="11"/>
          </p:nvPr>
        </p:nvSpPr>
        <p:spPr/>
        <p:txBody>
          <a:bodyPr/>
          <a:lstStyle/>
          <a:p>
            <a:r>
              <a:rPr lang="en-IN" dirty="0" err="1"/>
              <a:t>RNSengupta,IME</a:t>
            </a:r>
            <a:r>
              <a:rPr lang="en-IN" dirty="0"/>
              <a:t> </a:t>
            </a:r>
            <a:r>
              <a:rPr lang="en-IN" dirty="0" err="1"/>
              <a:t>Dept.,IIT</a:t>
            </a:r>
            <a:r>
              <a:rPr lang="en-IN" dirty="0"/>
              <a:t> </a:t>
            </a:r>
            <a:r>
              <a:rPr lang="en-IN" dirty="0" err="1"/>
              <a:t>Kanpur,INDIA</a:t>
            </a:r>
            <a:r>
              <a:rPr lang="en-IN" dirty="0"/>
              <a:t>, Presentation at BIT </a:t>
            </a:r>
            <a:r>
              <a:rPr lang="en-IN" dirty="0" err="1"/>
              <a:t>Mesra,INDIA</a:t>
            </a:r>
            <a:endParaRPr lang="en-IN" dirty="0"/>
          </a:p>
        </p:txBody>
      </p:sp>
      <p:sp>
        <p:nvSpPr>
          <p:cNvPr id="6" name="Slide Number Placeholder 5">
            <a:extLst>
              <a:ext uri="{FF2B5EF4-FFF2-40B4-BE49-F238E27FC236}">
                <a16:creationId xmlns:a16="http://schemas.microsoft.com/office/drawing/2014/main" id="{9A537B0D-7725-CD3E-1B16-89865B728DD2}"/>
              </a:ext>
            </a:extLst>
          </p:cNvPr>
          <p:cNvSpPr>
            <a:spLocks noGrp="1"/>
          </p:cNvSpPr>
          <p:nvPr>
            <p:ph type="sldNum" sz="quarter" idx="12"/>
          </p:nvPr>
        </p:nvSpPr>
        <p:spPr/>
        <p:txBody>
          <a:bodyPr/>
          <a:lstStyle/>
          <a:p>
            <a:fld id="{3044608B-638C-4877-9F58-B36F0D0CCEEA}" type="slidenum">
              <a:rPr lang="en-IN" smtClean="0"/>
              <a:t>60</a:t>
            </a:fld>
            <a:endParaRPr lang="en-IN"/>
          </a:p>
        </p:txBody>
      </p:sp>
    </p:spTree>
    <p:extLst>
      <p:ext uri="{BB962C8B-B14F-4D97-AF65-F5344CB8AC3E}">
        <p14:creationId xmlns:p14="http://schemas.microsoft.com/office/powerpoint/2010/main" val="1335834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BEE47-2B3A-0C11-2C64-4BE9DB4CD908}"/>
              </a:ext>
            </a:extLst>
          </p:cNvPr>
          <p:cNvSpPr>
            <a:spLocks noGrp="1"/>
          </p:cNvSpPr>
          <p:nvPr>
            <p:ph type="title"/>
          </p:nvPr>
        </p:nvSpPr>
        <p:spPr/>
        <p:txBody>
          <a:bodyPr/>
          <a:lstStyle/>
          <a:p>
            <a:pPr algn="ctr"/>
            <a:r>
              <a:rPr lang="en-IN" dirty="0">
                <a:solidFill>
                  <a:srgbClr val="0000FF"/>
                </a:solidFill>
              </a:rPr>
              <a:t>Research (Indian Stalwarts)</a:t>
            </a:r>
            <a:endParaRPr lang="en-IN" dirty="0"/>
          </a:p>
        </p:txBody>
      </p:sp>
      <p:sp>
        <p:nvSpPr>
          <p:cNvPr id="3" name="Content Placeholder 2">
            <a:extLst>
              <a:ext uri="{FF2B5EF4-FFF2-40B4-BE49-F238E27FC236}">
                <a16:creationId xmlns:a16="http://schemas.microsoft.com/office/drawing/2014/main" id="{08B5C89D-F22B-132D-5A7E-644AEF9F51D9}"/>
              </a:ext>
            </a:extLst>
          </p:cNvPr>
          <p:cNvSpPr>
            <a:spLocks noGrp="1"/>
          </p:cNvSpPr>
          <p:nvPr>
            <p:ph idx="1"/>
          </p:nvPr>
        </p:nvSpPr>
        <p:spPr/>
        <p:txBody>
          <a:bodyPr>
            <a:noAutofit/>
          </a:bodyPr>
          <a:lstStyle/>
          <a:p>
            <a:pPr algn="just">
              <a:lnSpc>
                <a:spcPct val="100000"/>
              </a:lnSpc>
              <a:spcBef>
                <a:spcPts val="500"/>
              </a:spcBef>
              <a:buFont typeface="Wingdings" panose="05000000000000000000" pitchFamily="2" charset="2"/>
              <a:buChar char="§"/>
            </a:pPr>
            <a:r>
              <a:rPr lang="en-US" sz="2500" dirty="0"/>
              <a:t>C. V. Raman, </a:t>
            </a:r>
            <a:r>
              <a:rPr lang="en-US" sz="2500" dirty="0" err="1"/>
              <a:t>Homi</a:t>
            </a:r>
            <a:r>
              <a:rPr lang="en-US" sz="2500" dirty="0"/>
              <a:t> J. Bhabha, </a:t>
            </a:r>
            <a:r>
              <a:rPr lang="en-US" sz="2500" dirty="0" err="1"/>
              <a:t>Meghnad</a:t>
            </a:r>
            <a:r>
              <a:rPr lang="en-US" sz="2500" dirty="0"/>
              <a:t> </a:t>
            </a:r>
            <a:r>
              <a:rPr lang="en-US" sz="2500" dirty="0" err="1"/>
              <a:t>Saha</a:t>
            </a:r>
            <a:r>
              <a:rPr lang="en-US" sz="2500" dirty="0"/>
              <a:t>, A. P. J. Abdul Kalam, Jagadish Chandra Bose, Srinivasa Ramanujan, Satyendra Nath Bose, </a:t>
            </a:r>
            <a:r>
              <a:rPr lang="en-US" sz="2500" dirty="0" err="1"/>
              <a:t>Subrahmanyan</a:t>
            </a:r>
            <a:r>
              <a:rPr lang="en-US" sz="2500" dirty="0"/>
              <a:t> Chandrasekhar, Har Gobind Khorana, Birbal </a:t>
            </a:r>
            <a:r>
              <a:rPr lang="en-US" sz="2500" dirty="0" err="1"/>
              <a:t>Sahni</a:t>
            </a:r>
            <a:r>
              <a:rPr lang="en-US" sz="2500" dirty="0"/>
              <a:t>, Salim Ali, Vikram Sarabhai, Prafulla Chandra Ray, Prasanta Chandra </a:t>
            </a:r>
            <a:r>
              <a:rPr lang="en-US" sz="2500" dirty="0" err="1"/>
              <a:t>Mahalanobis</a:t>
            </a:r>
            <a:r>
              <a:rPr lang="en-US" sz="2500" dirty="0"/>
              <a:t>, </a:t>
            </a:r>
            <a:r>
              <a:rPr lang="en-US" sz="2500" dirty="0" err="1"/>
              <a:t>Asima</a:t>
            </a:r>
            <a:r>
              <a:rPr lang="en-US" sz="2500" dirty="0"/>
              <a:t> Chatterjee, Janaki Ammal, M. S. Swaminathan, Kamala </a:t>
            </a:r>
            <a:r>
              <a:rPr lang="en-US" sz="2500" dirty="0" err="1"/>
              <a:t>Sohonie</a:t>
            </a:r>
            <a:r>
              <a:rPr lang="en-US" sz="2500" dirty="0"/>
              <a:t>, Raja </a:t>
            </a:r>
            <a:r>
              <a:rPr lang="en-US" sz="2500" dirty="0" err="1"/>
              <a:t>Ramanna</a:t>
            </a:r>
            <a:r>
              <a:rPr lang="en-US" sz="2500" dirty="0"/>
              <a:t>, M. G. K. Menon, Ashoke Sen, Anil </a:t>
            </a:r>
            <a:r>
              <a:rPr lang="en-US" sz="2500" dirty="0" err="1"/>
              <a:t>Kakodkar</a:t>
            </a:r>
            <a:r>
              <a:rPr lang="en-US" sz="2500" dirty="0"/>
              <a:t>, G. N. Ramachandran, Jayant </a:t>
            </a:r>
            <a:r>
              <a:rPr lang="en-US" sz="2500" dirty="0" err="1"/>
              <a:t>Narlikar</a:t>
            </a:r>
            <a:r>
              <a:rPr lang="en-US" sz="2500" dirty="0"/>
              <a:t>, Amal Kumar Raychaudhuri</a:t>
            </a:r>
            <a:endParaRPr lang="en-IN" sz="2500" dirty="0"/>
          </a:p>
        </p:txBody>
      </p:sp>
      <p:sp>
        <p:nvSpPr>
          <p:cNvPr id="4" name="Date Placeholder 3">
            <a:extLst>
              <a:ext uri="{FF2B5EF4-FFF2-40B4-BE49-F238E27FC236}">
                <a16:creationId xmlns:a16="http://schemas.microsoft.com/office/drawing/2014/main" id="{631E64A2-BBD9-943F-69C4-9CC29ED4F89A}"/>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B7D32ED0-FD29-972C-D301-4536F7499AF1}"/>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56B9A48E-EF05-5706-23B6-2A9A77EAD1AE}"/>
              </a:ext>
            </a:extLst>
          </p:cNvPr>
          <p:cNvSpPr>
            <a:spLocks noGrp="1"/>
          </p:cNvSpPr>
          <p:nvPr>
            <p:ph type="sldNum" sz="quarter" idx="12"/>
          </p:nvPr>
        </p:nvSpPr>
        <p:spPr/>
        <p:txBody>
          <a:bodyPr/>
          <a:lstStyle/>
          <a:p>
            <a:fld id="{3044608B-638C-4877-9F58-B36F0D0CCEEA}" type="slidenum">
              <a:rPr lang="en-IN" smtClean="0"/>
              <a:t>7</a:t>
            </a:fld>
            <a:endParaRPr lang="en-IN"/>
          </a:p>
        </p:txBody>
      </p:sp>
    </p:spTree>
    <p:extLst>
      <p:ext uri="{BB962C8B-B14F-4D97-AF65-F5344CB8AC3E}">
        <p14:creationId xmlns:p14="http://schemas.microsoft.com/office/powerpoint/2010/main" val="862168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DB1A2-3D2D-72E7-C37A-289144C370C6}"/>
              </a:ext>
            </a:extLst>
          </p:cNvPr>
          <p:cNvSpPr>
            <a:spLocks noGrp="1"/>
          </p:cNvSpPr>
          <p:nvPr>
            <p:ph type="title"/>
          </p:nvPr>
        </p:nvSpPr>
        <p:spPr/>
        <p:txBody>
          <a:bodyPr/>
          <a:lstStyle/>
          <a:p>
            <a:pPr algn="ctr"/>
            <a:r>
              <a:rPr lang="en-IN" dirty="0">
                <a:solidFill>
                  <a:srgbClr val="0000FF"/>
                </a:solidFill>
              </a:rPr>
              <a:t>Research (Details)</a:t>
            </a:r>
            <a:endParaRPr lang="en-IN" dirty="0"/>
          </a:p>
        </p:txBody>
      </p:sp>
      <p:sp>
        <p:nvSpPr>
          <p:cNvPr id="3" name="Content Placeholder 2">
            <a:extLst>
              <a:ext uri="{FF2B5EF4-FFF2-40B4-BE49-F238E27FC236}">
                <a16:creationId xmlns:a16="http://schemas.microsoft.com/office/drawing/2014/main" id="{B046898A-C7EE-A0D6-8466-8A727AE18EC7}"/>
              </a:ext>
            </a:extLst>
          </p:cNvPr>
          <p:cNvSpPr>
            <a:spLocks noGrp="1"/>
          </p:cNvSpPr>
          <p:nvPr>
            <p:ph idx="1"/>
          </p:nvPr>
        </p:nvSpPr>
        <p:spPr/>
        <p:txBody>
          <a:bodyPr>
            <a:noAutofit/>
          </a:bodyPr>
          <a:lstStyle/>
          <a:p>
            <a:pPr algn="just">
              <a:lnSpc>
                <a:spcPct val="100000"/>
              </a:lnSpc>
              <a:spcBef>
                <a:spcPts val="600"/>
              </a:spcBef>
              <a:buFont typeface="Wingdings" panose="05000000000000000000" pitchFamily="2" charset="2"/>
              <a:buChar char="§"/>
            </a:pPr>
            <a:r>
              <a:rPr lang="en-US" sz="2700" i="1" dirty="0"/>
              <a:t>Personal values play an important role in the selection of a topic for research. Social scientists with different values choose different topics for investigation. Of course, personal values are not the only determinant in selecting a topic for inquiry; social conditions do often shape the preference of investigators in a subtle and imperceptible way. There are also a number of powerful inducements to selection of one topic rather than another</a:t>
            </a:r>
            <a:endParaRPr lang="en-IN" sz="2700" dirty="0"/>
          </a:p>
        </p:txBody>
      </p:sp>
      <p:sp>
        <p:nvSpPr>
          <p:cNvPr id="4" name="Date Placeholder 3">
            <a:extLst>
              <a:ext uri="{FF2B5EF4-FFF2-40B4-BE49-F238E27FC236}">
                <a16:creationId xmlns:a16="http://schemas.microsoft.com/office/drawing/2014/main" id="{F4D36802-E3F5-2C20-0481-5BC285E9B609}"/>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B6248A0B-720D-F6DB-C7AE-AE93A4D03688}"/>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9CCD3978-B3FC-EAD0-462A-6E9EC09452E6}"/>
              </a:ext>
            </a:extLst>
          </p:cNvPr>
          <p:cNvSpPr>
            <a:spLocks noGrp="1"/>
          </p:cNvSpPr>
          <p:nvPr>
            <p:ph type="sldNum" sz="quarter" idx="12"/>
          </p:nvPr>
        </p:nvSpPr>
        <p:spPr/>
        <p:txBody>
          <a:bodyPr/>
          <a:lstStyle/>
          <a:p>
            <a:fld id="{3044608B-638C-4877-9F58-B36F0D0CCEEA}" type="slidenum">
              <a:rPr lang="en-IN" smtClean="0"/>
              <a:t>8</a:t>
            </a:fld>
            <a:endParaRPr lang="en-IN"/>
          </a:p>
        </p:txBody>
      </p:sp>
    </p:spTree>
    <p:extLst>
      <p:ext uri="{BB962C8B-B14F-4D97-AF65-F5344CB8AC3E}">
        <p14:creationId xmlns:p14="http://schemas.microsoft.com/office/powerpoint/2010/main" val="27862343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A6295-A0D3-28DB-7A6D-967952ADEBE4}"/>
              </a:ext>
            </a:extLst>
          </p:cNvPr>
          <p:cNvSpPr>
            <a:spLocks noGrp="1"/>
          </p:cNvSpPr>
          <p:nvPr>
            <p:ph type="title"/>
          </p:nvPr>
        </p:nvSpPr>
        <p:spPr/>
        <p:txBody>
          <a:bodyPr/>
          <a:lstStyle/>
          <a:p>
            <a:pPr algn="ctr"/>
            <a:r>
              <a:rPr lang="en-IN" dirty="0">
                <a:solidFill>
                  <a:srgbClr val="0000FF"/>
                </a:solidFill>
              </a:rPr>
              <a:t>Research (What it means)</a:t>
            </a:r>
            <a:endParaRPr lang="en-IN" dirty="0"/>
          </a:p>
        </p:txBody>
      </p:sp>
      <p:sp>
        <p:nvSpPr>
          <p:cNvPr id="3" name="Content Placeholder 2">
            <a:extLst>
              <a:ext uri="{FF2B5EF4-FFF2-40B4-BE49-F238E27FC236}">
                <a16:creationId xmlns:a16="http://schemas.microsoft.com/office/drawing/2014/main" id="{53882665-2684-C37A-5408-C75B0D3A54C1}"/>
              </a:ext>
            </a:extLst>
          </p:cNvPr>
          <p:cNvSpPr>
            <a:spLocks noGrp="1"/>
          </p:cNvSpPr>
          <p:nvPr>
            <p:ph idx="1"/>
          </p:nvPr>
        </p:nvSpPr>
        <p:spPr/>
        <p:txBody>
          <a:bodyPr>
            <a:noAutofit/>
          </a:bodyPr>
          <a:lstStyle/>
          <a:p>
            <a:pPr algn="just">
              <a:lnSpc>
                <a:spcPct val="100000"/>
              </a:lnSpc>
              <a:spcBef>
                <a:spcPts val="600"/>
              </a:spcBef>
              <a:buFont typeface="Wingdings" panose="05000000000000000000" pitchFamily="2" charset="2"/>
              <a:buChar char="§"/>
            </a:pPr>
            <a:r>
              <a:rPr lang="en-US" sz="3000" dirty="0"/>
              <a:t>Small progress to the body of knowledge, disseminated for posterity</a:t>
            </a:r>
          </a:p>
          <a:p>
            <a:pPr algn="just">
              <a:lnSpc>
                <a:spcPct val="100000"/>
              </a:lnSpc>
              <a:spcBef>
                <a:spcPts val="600"/>
              </a:spcBef>
              <a:buFont typeface="Wingdings" panose="05000000000000000000" pitchFamily="2" charset="2"/>
              <a:buChar char="§"/>
            </a:pPr>
            <a:r>
              <a:rPr lang="en-US" sz="3000" dirty="0"/>
              <a:t>Future researchers understand/appreciate its relevance</a:t>
            </a:r>
          </a:p>
          <a:p>
            <a:pPr algn="just">
              <a:lnSpc>
                <a:spcPct val="100000"/>
              </a:lnSpc>
              <a:spcBef>
                <a:spcPts val="600"/>
              </a:spcBef>
              <a:buFont typeface="Wingdings" panose="05000000000000000000" pitchFamily="2" charset="2"/>
              <a:buChar char="§"/>
            </a:pPr>
            <a:r>
              <a:rPr lang="en-US" sz="3000" dirty="0"/>
              <a:t>Augments intellect to think rationally and out of the box</a:t>
            </a:r>
          </a:p>
          <a:p>
            <a:pPr algn="just">
              <a:lnSpc>
                <a:spcPct val="100000"/>
              </a:lnSpc>
              <a:spcBef>
                <a:spcPts val="600"/>
              </a:spcBef>
              <a:buFont typeface="Wingdings" panose="05000000000000000000" pitchFamily="2" charset="2"/>
              <a:buChar char="§"/>
            </a:pPr>
            <a:r>
              <a:rPr lang="en-US" sz="3000" dirty="0"/>
              <a:t>Equips mind to tackle existing problems for benefit of human race</a:t>
            </a:r>
          </a:p>
        </p:txBody>
      </p:sp>
      <p:sp>
        <p:nvSpPr>
          <p:cNvPr id="4" name="Date Placeholder 3">
            <a:extLst>
              <a:ext uri="{FF2B5EF4-FFF2-40B4-BE49-F238E27FC236}">
                <a16:creationId xmlns:a16="http://schemas.microsoft.com/office/drawing/2014/main" id="{F830205A-3BC0-ECEA-6CD4-3B3F92D0926A}"/>
              </a:ext>
            </a:extLst>
          </p:cNvPr>
          <p:cNvSpPr>
            <a:spLocks noGrp="1"/>
          </p:cNvSpPr>
          <p:nvPr>
            <p:ph type="dt" sz="half" idx="10"/>
          </p:nvPr>
        </p:nvSpPr>
        <p:spPr/>
        <p:txBody>
          <a:bodyPr/>
          <a:lstStyle/>
          <a:p>
            <a:r>
              <a:rPr lang="en-US"/>
              <a:t>20-Dec-22</a:t>
            </a:r>
            <a:endParaRPr lang="en-IN"/>
          </a:p>
        </p:txBody>
      </p:sp>
      <p:sp>
        <p:nvSpPr>
          <p:cNvPr id="5" name="Footer Placeholder 4">
            <a:extLst>
              <a:ext uri="{FF2B5EF4-FFF2-40B4-BE49-F238E27FC236}">
                <a16:creationId xmlns:a16="http://schemas.microsoft.com/office/drawing/2014/main" id="{8B944E77-A4F5-5009-A97F-51193E64BCBF}"/>
              </a:ext>
            </a:extLst>
          </p:cNvPr>
          <p:cNvSpPr>
            <a:spLocks noGrp="1"/>
          </p:cNvSpPr>
          <p:nvPr>
            <p:ph type="ftr" sz="quarter" idx="11"/>
          </p:nvPr>
        </p:nvSpPr>
        <p:spPr/>
        <p:txBody>
          <a:bodyPr/>
          <a:lstStyle/>
          <a:p>
            <a:r>
              <a:rPr lang="en-IN"/>
              <a:t>RNSengupta,IME Dept.,IIT Kanpur,INDIA, Presentation at BIT Mesra,INDIA</a:t>
            </a:r>
          </a:p>
        </p:txBody>
      </p:sp>
      <p:sp>
        <p:nvSpPr>
          <p:cNvPr id="6" name="Slide Number Placeholder 5">
            <a:extLst>
              <a:ext uri="{FF2B5EF4-FFF2-40B4-BE49-F238E27FC236}">
                <a16:creationId xmlns:a16="http://schemas.microsoft.com/office/drawing/2014/main" id="{AF5C8EA6-45AA-398C-50D8-3A3897D60493}"/>
              </a:ext>
            </a:extLst>
          </p:cNvPr>
          <p:cNvSpPr>
            <a:spLocks noGrp="1"/>
          </p:cNvSpPr>
          <p:nvPr>
            <p:ph type="sldNum" sz="quarter" idx="12"/>
          </p:nvPr>
        </p:nvSpPr>
        <p:spPr/>
        <p:txBody>
          <a:bodyPr/>
          <a:lstStyle/>
          <a:p>
            <a:fld id="{3044608B-638C-4877-9F58-B36F0D0CCEEA}" type="slidenum">
              <a:rPr lang="en-IN" smtClean="0"/>
              <a:t>9</a:t>
            </a:fld>
            <a:endParaRPr lang="en-IN"/>
          </a:p>
        </p:txBody>
      </p:sp>
    </p:spTree>
    <p:extLst>
      <p:ext uri="{BB962C8B-B14F-4D97-AF65-F5344CB8AC3E}">
        <p14:creationId xmlns:p14="http://schemas.microsoft.com/office/powerpoint/2010/main" val="1092884068"/>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5ff9a3d7-ae57-4075-a74f-0c1f0c8334e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0DEADC3C2F7DA4CBAF4A6B32731B3F2" ma:contentTypeVersion="15" ma:contentTypeDescription="Create a new document." ma:contentTypeScope="" ma:versionID="62772e3f570425440b9a322648637eba">
  <xsd:schema xmlns:xsd="http://www.w3.org/2001/XMLSchema" xmlns:xs="http://www.w3.org/2001/XMLSchema" xmlns:p="http://schemas.microsoft.com/office/2006/metadata/properties" xmlns:ns3="5ff9a3d7-ae57-4075-a74f-0c1f0c8334e9" xmlns:ns4="1c7e621b-3535-4309-a8b4-72c18e949133" targetNamespace="http://schemas.microsoft.com/office/2006/metadata/properties" ma:root="true" ma:fieldsID="b52131690fa528dce5ae42c4448e9a0a" ns3:_="" ns4:_="">
    <xsd:import namespace="5ff9a3d7-ae57-4075-a74f-0c1f0c8334e9"/>
    <xsd:import namespace="1c7e621b-3535-4309-a8b4-72c18e949133"/>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4:SharedWithUsers" minOccurs="0"/>
                <xsd:element ref="ns4:SharedWithDetails" minOccurs="0"/>
                <xsd:element ref="ns4:SharingHintHash" minOccurs="0"/>
                <xsd:element ref="ns3:MediaServiceSearchPropertie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f9a3d7-ae57-4075-a74f-0c1f0c8334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_activity" ma:index="22"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c7e621b-3535-4309-a8b4-72c18e94913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80AC8F6-C3A1-40DC-83A2-450A9C9762B1}">
  <ds:schemaRefs>
    <ds:schemaRef ds:uri="http://schemas.microsoft.com/office/infopath/2007/PartnerControls"/>
    <ds:schemaRef ds:uri="5ff9a3d7-ae57-4075-a74f-0c1f0c8334e9"/>
    <ds:schemaRef ds:uri="http://www.w3.org/XML/1998/namespace"/>
    <ds:schemaRef ds:uri="http://purl.org/dc/terms/"/>
    <ds:schemaRef ds:uri="http://schemas.openxmlformats.org/package/2006/metadata/core-properties"/>
    <ds:schemaRef ds:uri="http://schemas.microsoft.com/office/2006/documentManagement/types"/>
    <ds:schemaRef ds:uri="http://purl.org/dc/elements/1.1/"/>
    <ds:schemaRef ds:uri="1c7e621b-3535-4309-a8b4-72c18e949133"/>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0F498E8E-23E4-49E0-8CED-4BE7A7598474}">
  <ds:schemaRefs>
    <ds:schemaRef ds:uri="http://schemas.microsoft.com/sharepoint/v3/contenttype/forms"/>
  </ds:schemaRefs>
</ds:datastoreItem>
</file>

<file path=customXml/itemProps3.xml><?xml version="1.0" encoding="utf-8"?>
<ds:datastoreItem xmlns:ds="http://schemas.openxmlformats.org/officeDocument/2006/customXml" ds:itemID="{4A506E67-7F3B-40B1-9BB7-9045E1F8929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ff9a3d7-ae57-4075-a74f-0c1f0c8334e9"/>
    <ds:schemaRef ds:uri="1c7e621b-3535-4309-a8b4-72c18e9491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Gallery</Template>
  <TotalTime>5988</TotalTime>
  <Words>5422</Words>
  <Application>Microsoft Office PowerPoint</Application>
  <PresentationFormat>Widescreen</PresentationFormat>
  <Paragraphs>548</Paragraphs>
  <Slides>60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60</vt:i4>
      </vt:variant>
    </vt:vector>
  </HeadingPairs>
  <TitlesOfParts>
    <vt:vector size="65" baseType="lpstr">
      <vt:lpstr>Arial</vt:lpstr>
      <vt:lpstr>Calibri</vt:lpstr>
      <vt:lpstr>Gill Sans MT</vt:lpstr>
      <vt:lpstr>Wingdings</vt:lpstr>
      <vt:lpstr>Gallery</vt:lpstr>
      <vt:lpstr>Research, Teaching, Publication: Three Pillars for Academia</vt:lpstr>
      <vt:lpstr>Abstract</vt:lpstr>
      <vt:lpstr>PowerPoint Presentation</vt:lpstr>
      <vt:lpstr>Research (Definition and How)</vt:lpstr>
      <vt:lpstr>Research (Definition: Basic v/s Applied)</vt:lpstr>
      <vt:lpstr>Research (History)</vt:lpstr>
      <vt:lpstr>Research (Indian Stalwarts)</vt:lpstr>
      <vt:lpstr>Research (Details)</vt:lpstr>
      <vt:lpstr>Research (What it means)</vt:lpstr>
      <vt:lpstr>Research (What may be the benefits?)</vt:lpstr>
      <vt:lpstr>Research (Importance)</vt:lpstr>
      <vt:lpstr>Research (What happens WITHOUT it?)</vt:lpstr>
      <vt:lpstr>Research (Importance: Applied, Clinical, Social Science)</vt:lpstr>
      <vt:lpstr>Research (How to start)</vt:lpstr>
      <vt:lpstr>Research (How to start)</vt:lpstr>
      <vt:lpstr>Research (Steps)</vt:lpstr>
      <vt:lpstr>Research (Steps)</vt:lpstr>
      <vt:lpstr>Research (General outline/flow/cycle)</vt:lpstr>
      <vt:lpstr>Research (What it should imbibe)</vt:lpstr>
      <vt:lpstr>Research (What it should imbibe)</vt:lpstr>
      <vt:lpstr>Research (Publication Houses)</vt:lpstr>
      <vt:lpstr>Research (Publication Houses)</vt:lpstr>
      <vt:lpstr>Research (Publication Houses)</vt:lpstr>
      <vt:lpstr>Research (Other Resources)</vt:lpstr>
      <vt:lpstr>PowerPoint Presentation</vt:lpstr>
      <vt:lpstr>Teaching (What it means)</vt:lpstr>
      <vt:lpstr>Teaching (What is good teaching?)</vt:lpstr>
      <vt:lpstr>Teaching (What is good teaching?)</vt:lpstr>
      <vt:lpstr>Teaching (Qualities of a good teacher)</vt:lpstr>
      <vt:lpstr>Teaching (Qualities of a good teacher)</vt:lpstr>
      <vt:lpstr>Teaching (Skill Set of a Teacher)</vt:lpstr>
      <vt:lpstr>Teaching (Skill Set of a Teacher)</vt:lpstr>
      <vt:lpstr>Teaching (Elements of Good Teaching)</vt:lpstr>
      <vt:lpstr>Teaching (General Framework FOR GOOD TEACHING)</vt:lpstr>
      <vt:lpstr>Teaching (General Framework FOR GOOD TEACHING)</vt:lpstr>
      <vt:lpstr>Teaching (Synergy diagram)</vt:lpstr>
      <vt:lpstr>PowerPoint Presentation</vt:lpstr>
      <vt:lpstr>Publication (Why publish?)</vt:lpstr>
      <vt:lpstr>Publication (Why publish?)</vt:lpstr>
      <vt:lpstr>Publication (General outline/flow/cycle)</vt:lpstr>
      <vt:lpstr>Publication (CHOOSE THE RIGHT JOURNAL)</vt:lpstr>
      <vt:lpstr>Publication (CHOOSE THE RIGHT JOURNAL)</vt:lpstr>
      <vt:lpstr>Publication (TIPS FOR PUBLICATION)</vt:lpstr>
      <vt:lpstr>Publication (TIPS FOR PUBLICATION)</vt:lpstr>
      <vt:lpstr>Publication (What reviewers consider?) </vt:lpstr>
      <vt:lpstr>Publication (What reviewers consider?) </vt:lpstr>
      <vt:lpstr>Publication (What reviewers consider?) </vt:lpstr>
      <vt:lpstr>Publication (GENERAL SET OF THINGS NEEDED BY JOURNAL)</vt:lpstr>
      <vt:lpstr>Publication (GENERAL SET OF THINGS NEEDED BY JOURNAL)</vt:lpstr>
      <vt:lpstr>Core thought</vt:lpstr>
      <vt:lpstr>References (Research)</vt:lpstr>
      <vt:lpstr>References (Research)</vt:lpstr>
      <vt:lpstr>References (Research)</vt:lpstr>
      <vt:lpstr>References (Teaching)</vt:lpstr>
      <vt:lpstr>References (Teaching)</vt:lpstr>
      <vt:lpstr>References (Teaching)</vt:lpstr>
      <vt:lpstr>References (Teaching)</vt:lpstr>
      <vt:lpstr>References (Teaching)</vt:lpstr>
      <vt:lpstr>Useful links (for online education)</vt:lpstr>
      <vt:lpstr>SOME Useful links (for VIDEOS)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Teaching, Publication: Three Pillars of Academia</dc:title>
  <dc:creator>RNSengupta</dc:creator>
  <cp:lastModifiedBy>RNSengupta</cp:lastModifiedBy>
  <cp:revision>95</cp:revision>
  <cp:lastPrinted>2022-12-14T03:55:16Z</cp:lastPrinted>
  <dcterms:created xsi:type="dcterms:W3CDTF">2022-11-29T17:32:29Z</dcterms:created>
  <dcterms:modified xsi:type="dcterms:W3CDTF">2026-06-13T07:00:05Z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0x01010070DEADC3C2F7DA4CBAF4A6B32731B3F2</vt:lpwstr>
  </property>
</Properties>
</file>