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9"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BCC26-1B33-433F-9693-74B85DC3973E}" type="datetimeFigureOut">
              <a:rPr lang="en-IN" smtClean="0"/>
              <a:t>13-06-2026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10220-F0BF-451D-95EE-573CAEBFF432}" type="slidenum">
              <a:rPr lang="en-IN" smtClean="0"/>
              <a:t>‹#›</a:t>
            </a:fld>
            <a:endParaRPr lang="en-IN"/>
          </a:p>
        </p:txBody>
      </p:sp>
    </p:spTree>
    <p:extLst>
      <p:ext uri="{BB962C8B-B14F-4D97-AF65-F5344CB8AC3E}">
        <p14:creationId xmlns:p14="http://schemas.microsoft.com/office/powerpoint/2010/main" val="1642625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017F-DB5F-7EF6-F8D2-9208AE1429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554B808-523D-B57D-DF66-A63407226B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7C50036-EADF-C729-3B98-3A999E044B25}"/>
              </a:ext>
            </a:extLst>
          </p:cNvPr>
          <p:cNvSpPr>
            <a:spLocks noGrp="1"/>
          </p:cNvSpPr>
          <p:nvPr>
            <p:ph type="dt" sz="half" idx="10"/>
          </p:nvPr>
        </p:nvSpPr>
        <p:spPr/>
        <p:txBody>
          <a:bodyPr/>
          <a:lstStyle/>
          <a:p>
            <a:r>
              <a:rPr lang="en-US"/>
              <a:t>RNSengupta,IME Dept.,IIT Kanpur,INDIA</a:t>
            </a:r>
            <a:endParaRPr lang="en-IN"/>
          </a:p>
        </p:txBody>
      </p:sp>
      <p:sp>
        <p:nvSpPr>
          <p:cNvPr id="5" name="Footer Placeholder 4">
            <a:extLst>
              <a:ext uri="{FF2B5EF4-FFF2-40B4-BE49-F238E27FC236}">
                <a16:creationId xmlns:a16="http://schemas.microsoft.com/office/drawing/2014/main" id="{977E2BFD-DA48-4D60-21D8-C6C87F146C83}"/>
              </a:ext>
            </a:extLst>
          </p:cNvPr>
          <p:cNvSpPr>
            <a:spLocks noGrp="1"/>
          </p:cNvSpPr>
          <p:nvPr>
            <p:ph type="ftr" sz="quarter" idx="11"/>
          </p:nvPr>
        </p:nvSpPr>
        <p:spPr/>
        <p:txBody>
          <a:body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E7B21493-0353-4864-43E9-FA9619D916D1}"/>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1332670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34EDE-71E3-FA61-7668-FE9F2935063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DD18BB3-A754-479B-ED16-316531C312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07F454D-4D7A-1A4A-0FDF-A39BC14FC090}"/>
              </a:ext>
            </a:extLst>
          </p:cNvPr>
          <p:cNvSpPr>
            <a:spLocks noGrp="1"/>
          </p:cNvSpPr>
          <p:nvPr>
            <p:ph type="dt" sz="half" idx="10"/>
          </p:nvPr>
        </p:nvSpPr>
        <p:spPr/>
        <p:txBody>
          <a:bodyPr/>
          <a:lstStyle/>
          <a:p>
            <a:r>
              <a:rPr lang="en-US"/>
              <a:t>RNSengupta,IME Dept.,IIT Kanpur,INDIA</a:t>
            </a:r>
            <a:endParaRPr lang="en-IN"/>
          </a:p>
        </p:txBody>
      </p:sp>
      <p:sp>
        <p:nvSpPr>
          <p:cNvPr id="5" name="Footer Placeholder 4">
            <a:extLst>
              <a:ext uri="{FF2B5EF4-FFF2-40B4-BE49-F238E27FC236}">
                <a16:creationId xmlns:a16="http://schemas.microsoft.com/office/drawing/2014/main" id="{E897AC71-C81A-0D49-3FE8-A4B1DFDB8000}"/>
              </a:ext>
            </a:extLst>
          </p:cNvPr>
          <p:cNvSpPr>
            <a:spLocks noGrp="1"/>
          </p:cNvSpPr>
          <p:nvPr>
            <p:ph type="ftr" sz="quarter" idx="11"/>
          </p:nvPr>
        </p:nvSpPr>
        <p:spPr/>
        <p:txBody>
          <a:body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908B49DC-F8B9-0D22-BB64-0724CE6987CB}"/>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660010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2DF1E1-BB81-2372-66EA-788D739E43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2C0E3AE-F277-4F16-54B6-BE35AAC6E8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696E7D-A37A-D13D-FF72-6E097CE16D89}"/>
              </a:ext>
            </a:extLst>
          </p:cNvPr>
          <p:cNvSpPr>
            <a:spLocks noGrp="1"/>
          </p:cNvSpPr>
          <p:nvPr>
            <p:ph type="dt" sz="half" idx="10"/>
          </p:nvPr>
        </p:nvSpPr>
        <p:spPr/>
        <p:txBody>
          <a:bodyPr/>
          <a:lstStyle/>
          <a:p>
            <a:r>
              <a:rPr lang="en-US"/>
              <a:t>RNSengupta,IME Dept.,IIT Kanpur,INDIA</a:t>
            </a:r>
            <a:endParaRPr lang="en-IN"/>
          </a:p>
        </p:txBody>
      </p:sp>
      <p:sp>
        <p:nvSpPr>
          <p:cNvPr id="5" name="Footer Placeholder 4">
            <a:extLst>
              <a:ext uri="{FF2B5EF4-FFF2-40B4-BE49-F238E27FC236}">
                <a16:creationId xmlns:a16="http://schemas.microsoft.com/office/drawing/2014/main" id="{00354EDA-58DF-8776-3ECA-2C3E84C3A687}"/>
              </a:ext>
            </a:extLst>
          </p:cNvPr>
          <p:cNvSpPr>
            <a:spLocks noGrp="1"/>
          </p:cNvSpPr>
          <p:nvPr>
            <p:ph type="ftr" sz="quarter" idx="11"/>
          </p:nvPr>
        </p:nvSpPr>
        <p:spPr/>
        <p:txBody>
          <a:body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8CC1EDFC-0D98-FF23-C3DB-55F33CA7FB68}"/>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4262262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BED2F-0D65-9FC0-3F95-0DED365B71A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79A41E6-823A-D2E2-8191-672164DD2D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5AEA113-57E6-5BAB-8FFD-504D175D2388}"/>
              </a:ext>
            </a:extLst>
          </p:cNvPr>
          <p:cNvSpPr>
            <a:spLocks noGrp="1"/>
          </p:cNvSpPr>
          <p:nvPr>
            <p:ph type="dt" sz="half" idx="10"/>
          </p:nvPr>
        </p:nvSpPr>
        <p:spPr/>
        <p:txBody>
          <a:bodyPr/>
          <a:lstStyle/>
          <a:p>
            <a:r>
              <a:rPr lang="en-US"/>
              <a:t>RNSengupta,IME Dept.,IIT Kanpur,INDIA</a:t>
            </a:r>
            <a:endParaRPr lang="en-IN"/>
          </a:p>
        </p:txBody>
      </p:sp>
      <p:sp>
        <p:nvSpPr>
          <p:cNvPr id="5" name="Footer Placeholder 4">
            <a:extLst>
              <a:ext uri="{FF2B5EF4-FFF2-40B4-BE49-F238E27FC236}">
                <a16:creationId xmlns:a16="http://schemas.microsoft.com/office/drawing/2014/main" id="{411A2887-3C53-CDF2-7778-15D91F385321}"/>
              </a:ext>
            </a:extLst>
          </p:cNvPr>
          <p:cNvSpPr>
            <a:spLocks noGrp="1"/>
          </p:cNvSpPr>
          <p:nvPr>
            <p:ph type="ftr" sz="quarter" idx="11"/>
          </p:nvPr>
        </p:nvSpPr>
        <p:spPr/>
        <p:txBody>
          <a:body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55A273EC-D779-3D61-5304-4A882CA9AD09}"/>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3032692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0CA1D-020F-941C-47A0-8CC6D4099D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F15B381-1921-0989-1A19-489CBD5A59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A6AA19-372D-258C-4459-00AB4C417823}"/>
              </a:ext>
            </a:extLst>
          </p:cNvPr>
          <p:cNvSpPr>
            <a:spLocks noGrp="1"/>
          </p:cNvSpPr>
          <p:nvPr>
            <p:ph type="dt" sz="half" idx="10"/>
          </p:nvPr>
        </p:nvSpPr>
        <p:spPr/>
        <p:txBody>
          <a:bodyPr/>
          <a:lstStyle/>
          <a:p>
            <a:r>
              <a:rPr lang="en-US"/>
              <a:t>RNSengupta,IME Dept.,IIT Kanpur,INDIA</a:t>
            </a:r>
            <a:endParaRPr lang="en-IN"/>
          </a:p>
        </p:txBody>
      </p:sp>
      <p:sp>
        <p:nvSpPr>
          <p:cNvPr id="5" name="Footer Placeholder 4">
            <a:extLst>
              <a:ext uri="{FF2B5EF4-FFF2-40B4-BE49-F238E27FC236}">
                <a16:creationId xmlns:a16="http://schemas.microsoft.com/office/drawing/2014/main" id="{53FAC952-53B7-6A18-5506-97C01F9F5AF6}"/>
              </a:ext>
            </a:extLst>
          </p:cNvPr>
          <p:cNvSpPr>
            <a:spLocks noGrp="1"/>
          </p:cNvSpPr>
          <p:nvPr>
            <p:ph type="ftr" sz="quarter" idx="11"/>
          </p:nvPr>
        </p:nvSpPr>
        <p:spPr/>
        <p:txBody>
          <a:body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E17BB82B-77C9-2B12-F8DE-C0637A345F7A}"/>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242395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0F379-F366-19EF-D14A-A9211022FB3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A17E855-B118-49B9-D277-D2EC7E902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5DA38D9-6DE8-D0AB-B7EC-9DB0DCC203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B81C5B6-B3B1-48D4-2728-8543DF581E63}"/>
              </a:ext>
            </a:extLst>
          </p:cNvPr>
          <p:cNvSpPr>
            <a:spLocks noGrp="1"/>
          </p:cNvSpPr>
          <p:nvPr>
            <p:ph type="dt" sz="half" idx="10"/>
          </p:nvPr>
        </p:nvSpPr>
        <p:spPr/>
        <p:txBody>
          <a:bodyPr/>
          <a:lstStyle/>
          <a:p>
            <a:r>
              <a:rPr lang="en-US"/>
              <a:t>RNSengupta,IME Dept.,IIT Kanpur,INDIA</a:t>
            </a:r>
            <a:endParaRPr lang="en-IN"/>
          </a:p>
        </p:txBody>
      </p:sp>
      <p:sp>
        <p:nvSpPr>
          <p:cNvPr id="6" name="Footer Placeholder 5">
            <a:extLst>
              <a:ext uri="{FF2B5EF4-FFF2-40B4-BE49-F238E27FC236}">
                <a16:creationId xmlns:a16="http://schemas.microsoft.com/office/drawing/2014/main" id="{21A646F5-AE8B-A2B1-9920-F5F602F6528C}"/>
              </a:ext>
            </a:extLst>
          </p:cNvPr>
          <p:cNvSpPr>
            <a:spLocks noGrp="1"/>
          </p:cNvSpPr>
          <p:nvPr>
            <p:ph type="ftr" sz="quarter" idx="11"/>
          </p:nvPr>
        </p:nvSpPr>
        <p:spPr/>
        <p:txBody>
          <a:bodyPr/>
          <a:lstStyle/>
          <a:p>
            <a:r>
              <a:rPr lang="en-US"/>
              <a:t>UGC, Foreign University Norms,10-Apr-2023</a:t>
            </a:r>
            <a:endParaRPr lang="en-IN"/>
          </a:p>
        </p:txBody>
      </p:sp>
      <p:sp>
        <p:nvSpPr>
          <p:cNvPr id="7" name="Slide Number Placeholder 6">
            <a:extLst>
              <a:ext uri="{FF2B5EF4-FFF2-40B4-BE49-F238E27FC236}">
                <a16:creationId xmlns:a16="http://schemas.microsoft.com/office/drawing/2014/main" id="{D4C6A15E-659D-76FE-A700-650B2BD85057}"/>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59681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53089-E4A9-C8E9-0033-58260F76C3E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F9B4EAA-094A-2FF7-7098-7B15144BD0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B7FC4C-D455-6AED-FFFA-A5E70D7D4D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72F5C7E-5CE3-417F-8A4B-E70EA99FE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BD198A-9BD2-F4B7-31CD-1885122042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B1B1533-58B6-C463-F245-9D0A0A0B1388}"/>
              </a:ext>
            </a:extLst>
          </p:cNvPr>
          <p:cNvSpPr>
            <a:spLocks noGrp="1"/>
          </p:cNvSpPr>
          <p:nvPr>
            <p:ph type="dt" sz="half" idx="10"/>
          </p:nvPr>
        </p:nvSpPr>
        <p:spPr/>
        <p:txBody>
          <a:bodyPr/>
          <a:lstStyle/>
          <a:p>
            <a:r>
              <a:rPr lang="en-US"/>
              <a:t>RNSengupta,IME Dept.,IIT Kanpur,INDIA</a:t>
            </a:r>
            <a:endParaRPr lang="en-IN"/>
          </a:p>
        </p:txBody>
      </p:sp>
      <p:sp>
        <p:nvSpPr>
          <p:cNvPr id="8" name="Footer Placeholder 7">
            <a:extLst>
              <a:ext uri="{FF2B5EF4-FFF2-40B4-BE49-F238E27FC236}">
                <a16:creationId xmlns:a16="http://schemas.microsoft.com/office/drawing/2014/main" id="{34228288-74A2-B654-55F2-1187C6009B0C}"/>
              </a:ext>
            </a:extLst>
          </p:cNvPr>
          <p:cNvSpPr>
            <a:spLocks noGrp="1"/>
          </p:cNvSpPr>
          <p:nvPr>
            <p:ph type="ftr" sz="quarter" idx="11"/>
          </p:nvPr>
        </p:nvSpPr>
        <p:spPr/>
        <p:txBody>
          <a:bodyPr/>
          <a:lstStyle/>
          <a:p>
            <a:r>
              <a:rPr lang="en-US"/>
              <a:t>UGC, Foreign University Norms,10-Apr-2023</a:t>
            </a:r>
            <a:endParaRPr lang="en-IN"/>
          </a:p>
        </p:txBody>
      </p:sp>
      <p:sp>
        <p:nvSpPr>
          <p:cNvPr id="9" name="Slide Number Placeholder 8">
            <a:extLst>
              <a:ext uri="{FF2B5EF4-FFF2-40B4-BE49-F238E27FC236}">
                <a16:creationId xmlns:a16="http://schemas.microsoft.com/office/drawing/2014/main" id="{8D137D1A-B429-7AE4-C4A6-091BC09E4B71}"/>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295829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CD8CA-C0D7-A3B3-B735-0A69049A29C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C1DB82D-F8F0-2880-8A17-E97AB6503370}"/>
              </a:ext>
            </a:extLst>
          </p:cNvPr>
          <p:cNvSpPr>
            <a:spLocks noGrp="1"/>
          </p:cNvSpPr>
          <p:nvPr>
            <p:ph type="dt" sz="half" idx="10"/>
          </p:nvPr>
        </p:nvSpPr>
        <p:spPr/>
        <p:txBody>
          <a:bodyPr/>
          <a:lstStyle/>
          <a:p>
            <a:r>
              <a:rPr lang="en-US"/>
              <a:t>RNSengupta,IME Dept.,IIT Kanpur,INDIA</a:t>
            </a:r>
            <a:endParaRPr lang="en-IN"/>
          </a:p>
        </p:txBody>
      </p:sp>
      <p:sp>
        <p:nvSpPr>
          <p:cNvPr id="4" name="Footer Placeholder 3">
            <a:extLst>
              <a:ext uri="{FF2B5EF4-FFF2-40B4-BE49-F238E27FC236}">
                <a16:creationId xmlns:a16="http://schemas.microsoft.com/office/drawing/2014/main" id="{5DB4F363-5FD4-599B-8A80-11733E34A1E3}"/>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E9CEFD4E-D049-BA61-5842-41A8529ECEE5}"/>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3084411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02BA5B-E273-8EA1-B870-78109FA95F18}"/>
              </a:ext>
            </a:extLst>
          </p:cNvPr>
          <p:cNvSpPr>
            <a:spLocks noGrp="1"/>
          </p:cNvSpPr>
          <p:nvPr>
            <p:ph type="dt" sz="half" idx="10"/>
          </p:nvPr>
        </p:nvSpPr>
        <p:spPr/>
        <p:txBody>
          <a:bodyPr/>
          <a:lstStyle/>
          <a:p>
            <a:r>
              <a:rPr lang="en-US"/>
              <a:t>RNSengupta,IME Dept.,IIT Kanpur,INDIA</a:t>
            </a:r>
            <a:endParaRPr lang="en-IN"/>
          </a:p>
        </p:txBody>
      </p:sp>
      <p:sp>
        <p:nvSpPr>
          <p:cNvPr id="3" name="Footer Placeholder 2">
            <a:extLst>
              <a:ext uri="{FF2B5EF4-FFF2-40B4-BE49-F238E27FC236}">
                <a16:creationId xmlns:a16="http://schemas.microsoft.com/office/drawing/2014/main" id="{735A385D-9DB5-34AB-B8D4-26E52748A76D}"/>
              </a:ext>
            </a:extLst>
          </p:cNvPr>
          <p:cNvSpPr>
            <a:spLocks noGrp="1"/>
          </p:cNvSpPr>
          <p:nvPr>
            <p:ph type="ftr" sz="quarter" idx="11"/>
          </p:nvPr>
        </p:nvSpPr>
        <p:spPr/>
        <p:txBody>
          <a:bodyPr/>
          <a:lstStyle/>
          <a:p>
            <a:r>
              <a:rPr lang="en-US"/>
              <a:t>UGC, Foreign University Norms,10-Apr-2023</a:t>
            </a:r>
            <a:endParaRPr lang="en-IN"/>
          </a:p>
        </p:txBody>
      </p:sp>
      <p:sp>
        <p:nvSpPr>
          <p:cNvPr id="4" name="Slide Number Placeholder 3">
            <a:extLst>
              <a:ext uri="{FF2B5EF4-FFF2-40B4-BE49-F238E27FC236}">
                <a16:creationId xmlns:a16="http://schemas.microsoft.com/office/drawing/2014/main" id="{6A41C616-AD35-19F0-6B35-11EF7A9EC714}"/>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410713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BB86E-4B67-5A80-A02B-089C741082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72E662-7EE6-9FDE-8FFE-6A4732DE93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3337F33-F89A-4278-DE70-438740E28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27B2CA-64CC-C162-3652-60452E6960C3}"/>
              </a:ext>
            </a:extLst>
          </p:cNvPr>
          <p:cNvSpPr>
            <a:spLocks noGrp="1"/>
          </p:cNvSpPr>
          <p:nvPr>
            <p:ph type="dt" sz="half" idx="10"/>
          </p:nvPr>
        </p:nvSpPr>
        <p:spPr/>
        <p:txBody>
          <a:bodyPr/>
          <a:lstStyle/>
          <a:p>
            <a:r>
              <a:rPr lang="en-US"/>
              <a:t>RNSengupta,IME Dept.,IIT Kanpur,INDIA</a:t>
            </a:r>
            <a:endParaRPr lang="en-IN"/>
          </a:p>
        </p:txBody>
      </p:sp>
      <p:sp>
        <p:nvSpPr>
          <p:cNvPr id="6" name="Footer Placeholder 5">
            <a:extLst>
              <a:ext uri="{FF2B5EF4-FFF2-40B4-BE49-F238E27FC236}">
                <a16:creationId xmlns:a16="http://schemas.microsoft.com/office/drawing/2014/main" id="{377A42FD-D309-1FDA-0A47-18D069C6BF6B}"/>
              </a:ext>
            </a:extLst>
          </p:cNvPr>
          <p:cNvSpPr>
            <a:spLocks noGrp="1"/>
          </p:cNvSpPr>
          <p:nvPr>
            <p:ph type="ftr" sz="quarter" idx="11"/>
          </p:nvPr>
        </p:nvSpPr>
        <p:spPr/>
        <p:txBody>
          <a:bodyPr/>
          <a:lstStyle/>
          <a:p>
            <a:r>
              <a:rPr lang="en-US"/>
              <a:t>UGC, Foreign University Norms,10-Apr-2023</a:t>
            </a:r>
            <a:endParaRPr lang="en-IN"/>
          </a:p>
        </p:txBody>
      </p:sp>
      <p:sp>
        <p:nvSpPr>
          <p:cNvPr id="7" name="Slide Number Placeholder 6">
            <a:extLst>
              <a:ext uri="{FF2B5EF4-FFF2-40B4-BE49-F238E27FC236}">
                <a16:creationId xmlns:a16="http://schemas.microsoft.com/office/drawing/2014/main" id="{CFD2165D-D3A1-ADE5-65ED-988803E485E0}"/>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359416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66FF1-4078-B843-EEC9-0853AB9D2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61B97FF-E676-04EB-A777-B9307CE2BE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1CD61F2-736F-E807-421E-074DB9D97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F8FC4D-7024-26C5-3FEB-DCD00BB96594}"/>
              </a:ext>
            </a:extLst>
          </p:cNvPr>
          <p:cNvSpPr>
            <a:spLocks noGrp="1"/>
          </p:cNvSpPr>
          <p:nvPr>
            <p:ph type="dt" sz="half" idx="10"/>
          </p:nvPr>
        </p:nvSpPr>
        <p:spPr/>
        <p:txBody>
          <a:bodyPr/>
          <a:lstStyle/>
          <a:p>
            <a:r>
              <a:rPr lang="en-US"/>
              <a:t>RNSengupta,IME Dept.,IIT Kanpur,INDIA</a:t>
            </a:r>
            <a:endParaRPr lang="en-IN"/>
          </a:p>
        </p:txBody>
      </p:sp>
      <p:sp>
        <p:nvSpPr>
          <p:cNvPr id="6" name="Footer Placeholder 5">
            <a:extLst>
              <a:ext uri="{FF2B5EF4-FFF2-40B4-BE49-F238E27FC236}">
                <a16:creationId xmlns:a16="http://schemas.microsoft.com/office/drawing/2014/main" id="{90BA7D29-5A2E-D932-E40B-150899AC94A6}"/>
              </a:ext>
            </a:extLst>
          </p:cNvPr>
          <p:cNvSpPr>
            <a:spLocks noGrp="1"/>
          </p:cNvSpPr>
          <p:nvPr>
            <p:ph type="ftr" sz="quarter" idx="11"/>
          </p:nvPr>
        </p:nvSpPr>
        <p:spPr/>
        <p:txBody>
          <a:bodyPr/>
          <a:lstStyle/>
          <a:p>
            <a:r>
              <a:rPr lang="en-US"/>
              <a:t>UGC, Foreign University Norms,10-Apr-2023</a:t>
            </a:r>
            <a:endParaRPr lang="en-IN"/>
          </a:p>
        </p:txBody>
      </p:sp>
      <p:sp>
        <p:nvSpPr>
          <p:cNvPr id="7" name="Slide Number Placeholder 6">
            <a:extLst>
              <a:ext uri="{FF2B5EF4-FFF2-40B4-BE49-F238E27FC236}">
                <a16:creationId xmlns:a16="http://schemas.microsoft.com/office/drawing/2014/main" id="{D37F22E5-2813-51D8-6DA1-29EEE1E0DFB0}"/>
              </a:ext>
            </a:extLst>
          </p:cNvPr>
          <p:cNvSpPr>
            <a:spLocks noGrp="1"/>
          </p:cNvSpPr>
          <p:nvPr>
            <p:ph type="sldNum" sz="quarter" idx="12"/>
          </p:nvPr>
        </p:nvSpPr>
        <p:spPr/>
        <p:txBody>
          <a:bodyPr/>
          <a:lstStyle/>
          <a:p>
            <a:fld id="{249ABF91-8722-4C7E-8137-2812E2476EFD}" type="slidenum">
              <a:rPr lang="en-IN" smtClean="0"/>
              <a:t>‹#›</a:t>
            </a:fld>
            <a:endParaRPr lang="en-IN"/>
          </a:p>
        </p:txBody>
      </p:sp>
    </p:spTree>
    <p:extLst>
      <p:ext uri="{BB962C8B-B14F-4D97-AF65-F5344CB8AC3E}">
        <p14:creationId xmlns:p14="http://schemas.microsoft.com/office/powerpoint/2010/main" val="891996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736A9C-4D39-8E8C-F1AA-00A18E9141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FD2BA67-C1B7-016C-2B85-9990183E29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8F4A85-93A1-BEC4-5F5B-4EF7C87DAC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RNSengupta,IME Dept.,IIT Kanpur,INDIA</a:t>
            </a:r>
            <a:endParaRPr lang="en-IN"/>
          </a:p>
        </p:txBody>
      </p:sp>
      <p:sp>
        <p:nvSpPr>
          <p:cNvPr id="5" name="Footer Placeholder 4">
            <a:extLst>
              <a:ext uri="{FF2B5EF4-FFF2-40B4-BE49-F238E27FC236}">
                <a16:creationId xmlns:a16="http://schemas.microsoft.com/office/drawing/2014/main" id="{A06F0F6D-F2D6-4A9B-E3BF-CD70F7D0EB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UGC, Foreign University Norms,10-Apr-2023</a:t>
            </a:r>
            <a:endParaRPr lang="en-IN"/>
          </a:p>
        </p:txBody>
      </p:sp>
      <p:sp>
        <p:nvSpPr>
          <p:cNvPr id="6" name="Slide Number Placeholder 5">
            <a:extLst>
              <a:ext uri="{FF2B5EF4-FFF2-40B4-BE49-F238E27FC236}">
                <a16:creationId xmlns:a16="http://schemas.microsoft.com/office/drawing/2014/main" id="{AA759853-6B32-755B-CCC1-74268EB01C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9ABF91-8722-4C7E-8137-2812E2476EFD}" type="slidenum">
              <a:rPr lang="en-IN" smtClean="0"/>
              <a:t>‹#›</a:t>
            </a:fld>
            <a:endParaRPr lang="en-IN"/>
          </a:p>
        </p:txBody>
      </p:sp>
    </p:spTree>
    <p:extLst>
      <p:ext uri="{BB962C8B-B14F-4D97-AF65-F5344CB8AC3E}">
        <p14:creationId xmlns:p14="http://schemas.microsoft.com/office/powerpoint/2010/main" val="2573766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itk.ac.in/raghu-nandan-sengupta" TargetMode="External"/><Relationship Id="rId2" Type="http://schemas.openxmlformats.org/officeDocument/2006/relationships/hyperlink" Target="mailto:raghus@iitk.ac.in"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613B2-FA35-44DD-35C7-B635C424C422}"/>
              </a:ext>
            </a:extLst>
          </p:cNvPr>
          <p:cNvSpPr>
            <a:spLocks noGrp="1"/>
          </p:cNvSpPr>
          <p:nvPr>
            <p:ph type="ctrTitle"/>
          </p:nvPr>
        </p:nvSpPr>
        <p:spPr>
          <a:xfrm>
            <a:off x="1524000" y="615820"/>
            <a:ext cx="9144000" cy="1987421"/>
          </a:xfrm>
        </p:spPr>
        <p:txBody>
          <a:bodyPr>
            <a:noAutofit/>
          </a:bodyPr>
          <a:lstStyle/>
          <a:p>
            <a:r>
              <a:rPr lang="en-US" sz="6500" b="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UGC Norms for Foreign Universities/Institutions</a:t>
            </a:r>
            <a:endParaRPr lang="en-IN" sz="6500" b="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ubtitle 2">
            <a:extLst>
              <a:ext uri="{FF2B5EF4-FFF2-40B4-BE49-F238E27FC236}">
                <a16:creationId xmlns:a16="http://schemas.microsoft.com/office/drawing/2014/main" id="{F71F1A81-31BB-E368-DFDF-32C7D5315276}"/>
              </a:ext>
            </a:extLst>
          </p:cNvPr>
          <p:cNvSpPr>
            <a:spLocks noGrp="1"/>
          </p:cNvSpPr>
          <p:nvPr>
            <p:ph type="subTitle" idx="1"/>
          </p:nvPr>
        </p:nvSpPr>
        <p:spPr>
          <a:xfrm>
            <a:off x="1524000" y="2603241"/>
            <a:ext cx="9144000" cy="3314480"/>
          </a:xfrm>
        </p:spPr>
        <p:txBody>
          <a:bodyPr>
            <a:normAutofit/>
          </a:bodyPr>
          <a:lstStyle/>
          <a:p>
            <a:r>
              <a:rPr lang="en-US" sz="3000" b="1" dirty="0">
                <a:solidFill>
                  <a:srgbClr val="FF0000"/>
                </a:solidFill>
              </a:rPr>
              <a:t>Raghu Nandan SENGUPTA</a:t>
            </a:r>
          </a:p>
          <a:p>
            <a:r>
              <a:rPr lang="en-US" sz="3000" b="1" dirty="0">
                <a:solidFill>
                  <a:srgbClr val="FF0000"/>
                </a:solidFill>
              </a:rPr>
              <a:t>IME Department, IIT </a:t>
            </a:r>
            <a:r>
              <a:rPr lang="en-US" sz="3000" b="1" dirty="0" err="1">
                <a:solidFill>
                  <a:srgbClr val="FF0000"/>
                </a:solidFill>
              </a:rPr>
              <a:t>Kanpur,INDIA</a:t>
            </a:r>
            <a:endParaRPr lang="en-US" sz="3000" b="1" dirty="0">
              <a:solidFill>
                <a:srgbClr val="FF0000"/>
              </a:solidFill>
            </a:endParaRPr>
          </a:p>
          <a:p>
            <a:r>
              <a:rPr lang="en-US" sz="3000" b="1" dirty="0">
                <a:solidFill>
                  <a:srgbClr val="FF0000"/>
                </a:solidFill>
              </a:rPr>
              <a:t>Email:</a:t>
            </a:r>
            <a:r>
              <a:rPr lang="en-US" sz="3000" b="1" dirty="0">
                <a:solidFill>
                  <a:srgbClr val="7030A0"/>
                </a:solidFill>
              </a:rPr>
              <a:t> </a:t>
            </a:r>
            <a:r>
              <a:rPr lang="en-US" sz="3000" b="1" dirty="0">
                <a:solidFill>
                  <a:srgbClr val="0000FF"/>
                </a:solidFill>
                <a:hlinkClick r:id="rId2">
                  <a:extLst>
                    <a:ext uri="{A12FA001-AC4F-418D-AE19-62706E023703}">
                      <ahyp:hlinkClr xmlns:ahyp="http://schemas.microsoft.com/office/drawing/2018/hyperlinkcolor" val="tx"/>
                    </a:ext>
                  </a:extLst>
                </a:hlinkClick>
              </a:rPr>
              <a:t>raghus@i</a:t>
            </a:r>
            <a:r>
              <a:rPr lang="en-US" sz="3000" b="1" dirty="0">
                <a:solidFill>
                  <a:srgbClr val="FF0000"/>
                </a:solidFill>
                <a:hlinkClick r:id="rId2">
                  <a:extLst>
                    <a:ext uri="{A12FA001-AC4F-418D-AE19-62706E023703}">
                      <ahyp:hlinkClr xmlns:ahyp="http://schemas.microsoft.com/office/drawing/2018/hyperlinkcolor" val="tx"/>
                    </a:ext>
                  </a:extLst>
                </a:hlinkClick>
              </a:rPr>
              <a:t>itk.ac.in</a:t>
            </a:r>
            <a:endParaRPr lang="en-US" sz="3000" b="1" dirty="0">
              <a:solidFill>
                <a:srgbClr val="FF0000"/>
              </a:solidFill>
            </a:endParaRPr>
          </a:p>
          <a:p>
            <a:r>
              <a:rPr lang="en-US" sz="3000" b="1" dirty="0">
                <a:solidFill>
                  <a:srgbClr val="FF0000"/>
                </a:solidFill>
              </a:rPr>
              <a:t>URL:</a:t>
            </a:r>
            <a:r>
              <a:rPr lang="en-US" sz="3000" b="1" dirty="0">
                <a:solidFill>
                  <a:srgbClr val="7030A0"/>
                </a:solidFill>
              </a:rPr>
              <a:t> </a:t>
            </a:r>
            <a:r>
              <a:rPr lang="en-US" sz="3000" b="1" dirty="0">
                <a:solidFill>
                  <a:srgbClr val="0000FF"/>
                </a:solidFill>
                <a:hlinkClick r:id="rId3">
                  <a:extLst>
                    <a:ext uri="{A12FA001-AC4F-418D-AE19-62706E023703}">
                      <ahyp:hlinkClr xmlns:ahyp="http://schemas.microsoft.com/office/drawing/2018/hyperlinkcolor" val="tx"/>
                    </a:ext>
                  </a:extLst>
                </a:hlinkClick>
              </a:rPr>
              <a:t>https://www.iitk.ac.in/raghu-nandan-sengupta</a:t>
            </a:r>
            <a:endParaRPr lang="en-IN" sz="3000" b="1" dirty="0">
              <a:solidFill>
                <a:srgbClr val="0000FF"/>
              </a:solidFill>
            </a:endParaRPr>
          </a:p>
        </p:txBody>
      </p:sp>
      <p:graphicFrame>
        <p:nvGraphicFramePr>
          <p:cNvPr id="5" name="Object 1">
            <a:extLst>
              <a:ext uri="{FF2B5EF4-FFF2-40B4-BE49-F238E27FC236}">
                <a16:creationId xmlns:a16="http://schemas.microsoft.com/office/drawing/2014/main" id="{0F5A67CE-524B-63BC-2EFC-4F8E30CFE05F}"/>
              </a:ext>
            </a:extLst>
          </p:cNvPr>
          <p:cNvGraphicFramePr>
            <a:graphicFrameLocks noChangeAspect="1"/>
          </p:cNvGraphicFramePr>
          <p:nvPr>
            <p:extLst>
              <p:ext uri="{D42A27DB-BD31-4B8C-83A1-F6EECF244321}">
                <p14:modId xmlns:p14="http://schemas.microsoft.com/office/powerpoint/2010/main" val="2731595130"/>
              </p:ext>
            </p:extLst>
          </p:nvPr>
        </p:nvGraphicFramePr>
        <p:xfrm>
          <a:off x="5486400" y="4715142"/>
          <a:ext cx="1039815" cy="992551"/>
        </p:xfrm>
        <a:graphic>
          <a:graphicData uri="http://schemas.openxmlformats.org/presentationml/2006/ole">
            <mc:AlternateContent xmlns:mc="http://schemas.openxmlformats.org/markup-compatibility/2006">
              <mc:Choice xmlns:v="urn:schemas-microsoft-com:vml" Requires="v">
                <p:oleObj r:id="rId4" imgW="1943371" imgH="1848108" progId="">
                  <p:embed/>
                </p:oleObj>
              </mc:Choice>
              <mc:Fallback>
                <p:oleObj r:id="rId4" imgW="1943371" imgH="1848108" progId="">
                  <p:embed/>
                  <p:pic>
                    <p:nvPicPr>
                      <p:cNvPr id="77825"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4715142"/>
                        <a:ext cx="1039815" cy="992551"/>
                      </a:xfrm>
                      <a:prstGeom prst="rect">
                        <a:avLst/>
                      </a:prstGeom>
                      <a:solidFill>
                        <a:srgbClr val="CCFFFF"/>
                      </a:solidFill>
                    </p:spPr>
                  </p:pic>
                </p:oleObj>
              </mc:Fallback>
            </mc:AlternateContent>
          </a:graphicData>
        </a:graphic>
      </p:graphicFrame>
    </p:spTree>
    <p:extLst>
      <p:ext uri="{BB962C8B-B14F-4D97-AF65-F5344CB8AC3E}">
        <p14:creationId xmlns:p14="http://schemas.microsoft.com/office/powerpoint/2010/main" val="4183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B16A-1DD9-2C5B-5502-EBB9C503080A}"/>
              </a:ext>
            </a:extLst>
          </p:cNvPr>
          <p:cNvSpPr>
            <a:spLocks noGrp="1"/>
          </p:cNvSpPr>
          <p:nvPr>
            <p:ph type="title"/>
          </p:nvPr>
        </p:nvSpPr>
        <p:spPr/>
        <p:txBody>
          <a:bodyPr>
            <a:normAutofit/>
          </a:bodyPr>
          <a:lstStyle/>
          <a:p>
            <a:pPr algn="ctr"/>
            <a:r>
              <a:rPr lang="en-US" sz="6500" b="1" dirty="0">
                <a:solidFill>
                  <a:srgbClr val="0000FF"/>
                </a:solidFill>
              </a:rPr>
              <a:t>General Conditions</a:t>
            </a:r>
            <a:endParaRPr lang="en-IN" sz="6500" dirty="0"/>
          </a:p>
        </p:txBody>
      </p:sp>
      <p:sp>
        <p:nvSpPr>
          <p:cNvPr id="3" name="Content Placeholder 2">
            <a:extLst>
              <a:ext uri="{FF2B5EF4-FFF2-40B4-BE49-F238E27FC236}">
                <a16:creationId xmlns:a16="http://schemas.microsoft.com/office/drawing/2014/main" id="{CCF3A518-2453-68EE-534B-72756F7C4158}"/>
              </a:ext>
            </a:extLst>
          </p:cNvPr>
          <p:cNvSpPr>
            <a:spLocks noGrp="1"/>
          </p:cNvSpPr>
          <p:nvPr>
            <p:ph idx="1"/>
          </p:nvPr>
        </p:nvSpPr>
        <p:spPr/>
        <p:txBody>
          <a:bodyPr>
            <a:normAutofit fontScale="92500" lnSpcReduction="20000"/>
          </a:bodyPr>
          <a:lstStyle/>
          <a:p>
            <a:pPr marL="514350" indent="-514350">
              <a:buFont typeface="+mj-lt"/>
              <a:buAutoNum type="arabicParenR" startAt="8"/>
            </a:pPr>
            <a:r>
              <a:rPr lang="en-US" dirty="0"/>
              <a:t>FHEI </a:t>
            </a:r>
            <a:r>
              <a:rPr lang="en-US" b="1" u="sng" dirty="0">
                <a:solidFill>
                  <a:srgbClr val="FF0000"/>
                </a:solidFill>
              </a:rPr>
              <a:t>SHOULD</a:t>
            </a:r>
            <a:r>
              <a:rPr lang="en-US" dirty="0"/>
              <a:t> not offer any </a:t>
            </a:r>
            <a:r>
              <a:rPr lang="en-US" dirty="0" err="1"/>
              <a:t>programme</a:t>
            </a:r>
            <a:r>
              <a:rPr lang="en-US" dirty="0"/>
              <a:t> that </a:t>
            </a:r>
            <a:r>
              <a:rPr lang="en-US" dirty="0" err="1"/>
              <a:t>jeopardises</a:t>
            </a:r>
            <a:r>
              <a:rPr lang="en-US" dirty="0"/>
              <a:t> India's national interest, quality of education, sovereignty, integrity, security, public order, harmony, morality, relationship with other countries, etc.</a:t>
            </a:r>
          </a:p>
          <a:p>
            <a:pPr marL="514350" indent="-514350">
              <a:buFont typeface="+mj-lt"/>
              <a:buAutoNum type="arabicParenR" startAt="8"/>
            </a:pPr>
            <a:r>
              <a:rPr lang="en-US" dirty="0"/>
              <a:t>FHEI </a:t>
            </a:r>
            <a:r>
              <a:rPr lang="en-US" b="1" u="sng" dirty="0">
                <a:solidFill>
                  <a:srgbClr val="FF0000"/>
                </a:solidFill>
              </a:rPr>
              <a:t>SHOULD ABIDE</a:t>
            </a:r>
            <a:r>
              <a:rPr lang="en-US" dirty="0"/>
              <a:t> by </a:t>
            </a:r>
            <a:r>
              <a:rPr lang="en-US" b="1" u="sng" dirty="0">
                <a:solidFill>
                  <a:srgbClr val="FF0000"/>
                </a:solidFill>
              </a:rPr>
              <a:t>ALL</a:t>
            </a:r>
            <a:r>
              <a:rPr lang="en-US" dirty="0"/>
              <a:t> the rules and regulations which are there and which may be added from time to time</a:t>
            </a:r>
          </a:p>
          <a:p>
            <a:pPr marL="514350" indent="-514350">
              <a:buFont typeface="+mj-lt"/>
              <a:buAutoNum type="arabicParenR" startAt="8"/>
            </a:pPr>
            <a:r>
              <a:rPr lang="en-US" dirty="0"/>
              <a:t>FHEL mission/vision in Indian </a:t>
            </a:r>
            <a:r>
              <a:rPr lang="en-US" b="1" u="sng" dirty="0">
                <a:solidFill>
                  <a:srgbClr val="FF0000"/>
                </a:solidFill>
              </a:rPr>
              <a:t>SHOULD</a:t>
            </a:r>
            <a:r>
              <a:rPr lang="en-US" dirty="0"/>
              <a:t> be in accordance to its mission/vision in the home country</a:t>
            </a:r>
          </a:p>
          <a:p>
            <a:pPr marL="514350" indent="-514350">
              <a:buFont typeface="+mj-lt"/>
              <a:buAutoNum type="arabicParenR" startAt="8"/>
            </a:pPr>
            <a:r>
              <a:rPr lang="en-US" dirty="0"/>
              <a:t>FHEI should </a:t>
            </a:r>
            <a:r>
              <a:rPr lang="en-US" b="1" u="sng" dirty="0">
                <a:solidFill>
                  <a:srgbClr val="FF0000"/>
                </a:solidFill>
              </a:rPr>
              <a:t>NOT</a:t>
            </a:r>
            <a:r>
              <a:rPr lang="en-US" dirty="0"/>
              <a:t> act as a representative office of the Parent Entity to undertake promotional activities for their </a:t>
            </a:r>
            <a:r>
              <a:rPr lang="en-US" dirty="0" err="1"/>
              <a:t>programmes</a:t>
            </a:r>
            <a:r>
              <a:rPr lang="en-US" dirty="0"/>
              <a:t> in their home jurisdiction or any other jurisdiction outside India </a:t>
            </a:r>
          </a:p>
          <a:p>
            <a:pPr marL="514350" indent="-514350">
              <a:buFont typeface="+mj-lt"/>
              <a:buAutoNum type="arabicParenR" startAt="8"/>
            </a:pPr>
            <a:r>
              <a:rPr lang="en-US" dirty="0"/>
              <a:t>FHEI </a:t>
            </a:r>
            <a:r>
              <a:rPr lang="en-US" b="1" u="sng" dirty="0">
                <a:solidFill>
                  <a:srgbClr val="FF0000"/>
                </a:solidFill>
              </a:rPr>
              <a:t>SHOULD</a:t>
            </a:r>
            <a:r>
              <a:rPr lang="en-US" dirty="0"/>
              <a:t> undergo quality assurance for education/</a:t>
            </a:r>
            <a:r>
              <a:rPr lang="en-US" dirty="0" err="1"/>
              <a:t>infratructure</a:t>
            </a:r>
            <a:r>
              <a:rPr lang="en-US" dirty="0"/>
              <a:t>/faculty/staff/</a:t>
            </a:r>
            <a:r>
              <a:rPr lang="en-US" dirty="0" err="1"/>
              <a:t>programme</a:t>
            </a:r>
            <a:r>
              <a:rPr lang="en-US" dirty="0"/>
              <a:t>, etc., and submit reports to UGC on a regular basis</a:t>
            </a:r>
            <a:endParaRPr lang="en-IN" dirty="0"/>
          </a:p>
        </p:txBody>
      </p:sp>
      <p:sp>
        <p:nvSpPr>
          <p:cNvPr id="4" name="Footer Placeholder 3">
            <a:extLst>
              <a:ext uri="{FF2B5EF4-FFF2-40B4-BE49-F238E27FC236}">
                <a16:creationId xmlns:a16="http://schemas.microsoft.com/office/drawing/2014/main" id="{A9287A17-12AA-6FBE-2050-CC87A94B4B1F}"/>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6483C211-19FB-8B6E-C013-0EB04A8377B9}"/>
              </a:ext>
            </a:extLst>
          </p:cNvPr>
          <p:cNvSpPr>
            <a:spLocks noGrp="1"/>
          </p:cNvSpPr>
          <p:nvPr>
            <p:ph type="sldNum" sz="quarter" idx="12"/>
          </p:nvPr>
        </p:nvSpPr>
        <p:spPr/>
        <p:txBody>
          <a:bodyPr/>
          <a:lstStyle/>
          <a:p>
            <a:fld id="{249ABF91-8722-4C7E-8137-2812E2476EFD}" type="slidenum">
              <a:rPr lang="en-IN" smtClean="0"/>
              <a:t>10</a:t>
            </a:fld>
            <a:endParaRPr lang="en-IN"/>
          </a:p>
        </p:txBody>
      </p:sp>
      <p:sp>
        <p:nvSpPr>
          <p:cNvPr id="6" name="Date Placeholder 5">
            <a:extLst>
              <a:ext uri="{FF2B5EF4-FFF2-40B4-BE49-F238E27FC236}">
                <a16:creationId xmlns:a16="http://schemas.microsoft.com/office/drawing/2014/main" id="{AB11D144-66B6-F2A4-A080-27A7B6157524}"/>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2865409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B16A-1DD9-2C5B-5502-EBB9C503080A}"/>
              </a:ext>
            </a:extLst>
          </p:cNvPr>
          <p:cNvSpPr>
            <a:spLocks noGrp="1"/>
          </p:cNvSpPr>
          <p:nvPr>
            <p:ph type="title"/>
          </p:nvPr>
        </p:nvSpPr>
        <p:spPr/>
        <p:txBody>
          <a:bodyPr>
            <a:normAutofit/>
          </a:bodyPr>
          <a:lstStyle/>
          <a:p>
            <a:pPr algn="ctr"/>
            <a:r>
              <a:rPr lang="en-US" sz="6500" b="1" dirty="0">
                <a:solidFill>
                  <a:srgbClr val="0000FF"/>
                </a:solidFill>
              </a:rPr>
              <a:t>Annual Report and Finances</a:t>
            </a:r>
            <a:endParaRPr lang="en-IN" sz="6500" dirty="0"/>
          </a:p>
        </p:txBody>
      </p:sp>
      <p:sp>
        <p:nvSpPr>
          <p:cNvPr id="3" name="Content Placeholder 2">
            <a:extLst>
              <a:ext uri="{FF2B5EF4-FFF2-40B4-BE49-F238E27FC236}">
                <a16:creationId xmlns:a16="http://schemas.microsoft.com/office/drawing/2014/main" id="{CCF3A518-2453-68EE-534B-72756F7C4158}"/>
              </a:ext>
            </a:extLst>
          </p:cNvPr>
          <p:cNvSpPr>
            <a:spLocks noGrp="1"/>
          </p:cNvSpPr>
          <p:nvPr>
            <p:ph idx="1"/>
          </p:nvPr>
        </p:nvSpPr>
        <p:spPr/>
        <p:txBody>
          <a:bodyPr>
            <a:normAutofit fontScale="92500" lnSpcReduction="20000"/>
          </a:bodyPr>
          <a:lstStyle/>
          <a:p>
            <a:pPr marL="514350" indent="-514350">
              <a:buFont typeface="+mj-lt"/>
              <a:buAutoNum type="arabicParenR"/>
            </a:pPr>
            <a:r>
              <a:rPr lang="en-US" dirty="0"/>
              <a:t>FHEI </a:t>
            </a:r>
            <a:r>
              <a:rPr lang="en-US" b="1" u="sng" dirty="0">
                <a:solidFill>
                  <a:srgbClr val="FF0000"/>
                </a:solidFill>
              </a:rPr>
              <a:t>SHALL</a:t>
            </a:r>
            <a:r>
              <a:rPr lang="en-US" dirty="0"/>
              <a:t> submit annual report, giving details of </a:t>
            </a:r>
            <a:r>
              <a:rPr lang="en-US" dirty="0" err="1"/>
              <a:t>programmes</a:t>
            </a:r>
            <a:r>
              <a:rPr lang="en-US" dirty="0"/>
              <a:t> offered, the number of students admitted and passed out, and qualifications awarded</a:t>
            </a:r>
          </a:p>
          <a:p>
            <a:pPr marL="514350" indent="-514350">
              <a:buFont typeface="+mj-lt"/>
              <a:buAutoNum type="arabicParenR"/>
            </a:pPr>
            <a:r>
              <a:rPr lang="en-US" dirty="0"/>
              <a:t>Annual report </a:t>
            </a:r>
            <a:r>
              <a:rPr lang="en-US" b="1" u="sng" dirty="0">
                <a:solidFill>
                  <a:srgbClr val="FF0000"/>
                </a:solidFill>
              </a:rPr>
              <a:t>SHOULD</a:t>
            </a:r>
            <a:r>
              <a:rPr lang="en-US" dirty="0"/>
              <a:t> be made available on the website of the FHEI or its campus</a:t>
            </a:r>
          </a:p>
          <a:p>
            <a:pPr marL="514350" indent="-514350">
              <a:buFont typeface="+mj-lt"/>
              <a:buAutoNum type="arabicParenR"/>
            </a:pPr>
            <a:r>
              <a:rPr lang="en-US" dirty="0"/>
              <a:t>Cross-border movement of funds and maintenance of Foreign Currency Accounts, mode of payments, remittance, repatriation, and sale of proceeds, if any, shall be as per the Foreign Exchange Management Act (FEMA) 1999 and its Rules</a:t>
            </a:r>
          </a:p>
          <a:p>
            <a:pPr marL="514350" indent="-514350">
              <a:buFont typeface="+mj-lt"/>
              <a:buAutoNum type="arabicParenR"/>
            </a:pPr>
            <a:r>
              <a:rPr lang="en-US" dirty="0"/>
              <a:t>An Audit Report </a:t>
            </a:r>
            <a:r>
              <a:rPr lang="en-US" b="1" u="sng" dirty="0">
                <a:solidFill>
                  <a:srgbClr val="FF0000"/>
                </a:solidFill>
              </a:rPr>
              <a:t>SHALL</a:t>
            </a:r>
            <a:r>
              <a:rPr lang="en-US" dirty="0"/>
              <a:t> be submitted annually certifying that the operations of the FHEIs in India are in compliance with FEMA 1999 and ALL Rules/Regulations thereunder/Act/Laws/ Rules/Regulations/Guidelines/State Laws/ Rules/Regulations/Policies</a:t>
            </a:r>
            <a:endParaRPr lang="en-IN" dirty="0"/>
          </a:p>
        </p:txBody>
      </p:sp>
      <p:sp>
        <p:nvSpPr>
          <p:cNvPr id="4" name="Footer Placeholder 3">
            <a:extLst>
              <a:ext uri="{FF2B5EF4-FFF2-40B4-BE49-F238E27FC236}">
                <a16:creationId xmlns:a16="http://schemas.microsoft.com/office/drawing/2014/main" id="{C6AB2F5B-22D0-5989-7643-6E7ADC91DD75}"/>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E9802A94-505C-0290-75ED-5CFA4AED44C8}"/>
              </a:ext>
            </a:extLst>
          </p:cNvPr>
          <p:cNvSpPr>
            <a:spLocks noGrp="1"/>
          </p:cNvSpPr>
          <p:nvPr>
            <p:ph type="sldNum" sz="quarter" idx="12"/>
          </p:nvPr>
        </p:nvSpPr>
        <p:spPr/>
        <p:txBody>
          <a:bodyPr/>
          <a:lstStyle/>
          <a:p>
            <a:fld id="{249ABF91-8722-4C7E-8137-2812E2476EFD}" type="slidenum">
              <a:rPr lang="en-IN" smtClean="0"/>
              <a:t>11</a:t>
            </a:fld>
            <a:endParaRPr lang="en-IN"/>
          </a:p>
        </p:txBody>
      </p:sp>
      <p:sp>
        <p:nvSpPr>
          <p:cNvPr id="6" name="Date Placeholder 5">
            <a:extLst>
              <a:ext uri="{FF2B5EF4-FFF2-40B4-BE49-F238E27FC236}">
                <a16:creationId xmlns:a16="http://schemas.microsoft.com/office/drawing/2014/main" id="{C8D6D96B-657A-FC96-A73C-847D8F8312F6}"/>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3948969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B16A-1DD9-2C5B-5502-EBB9C503080A}"/>
              </a:ext>
            </a:extLst>
          </p:cNvPr>
          <p:cNvSpPr>
            <a:spLocks noGrp="1"/>
          </p:cNvSpPr>
          <p:nvPr>
            <p:ph type="title"/>
          </p:nvPr>
        </p:nvSpPr>
        <p:spPr/>
        <p:txBody>
          <a:bodyPr>
            <a:normAutofit/>
          </a:bodyPr>
          <a:lstStyle/>
          <a:p>
            <a:pPr algn="ctr"/>
            <a:r>
              <a:rPr lang="en-US" sz="6500" b="1" dirty="0">
                <a:solidFill>
                  <a:srgbClr val="0000FF"/>
                </a:solidFill>
              </a:rPr>
              <a:t>Student Interests</a:t>
            </a:r>
            <a:endParaRPr lang="en-IN" sz="6500" dirty="0"/>
          </a:p>
        </p:txBody>
      </p:sp>
      <p:sp>
        <p:nvSpPr>
          <p:cNvPr id="3" name="Content Placeholder 2">
            <a:extLst>
              <a:ext uri="{FF2B5EF4-FFF2-40B4-BE49-F238E27FC236}">
                <a16:creationId xmlns:a16="http://schemas.microsoft.com/office/drawing/2014/main" id="{CCF3A518-2453-68EE-534B-72756F7C4158}"/>
              </a:ext>
            </a:extLst>
          </p:cNvPr>
          <p:cNvSpPr>
            <a:spLocks noGrp="1"/>
          </p:cNvSpPr>
          <p:nvPr>
            <p:ph idx="1"/>
          </p:nvPr>
        </p:nvSpPr>
        <p:spPr/>
        <p:txBody>
          <a:bodyPr>
            <a:normAutofit/>
          </a:bodyPr>
          <a:lstStyle/>
          <a:p>
            <a:pPr marL="514350" indent="-514350">
              <a:buFont typeface="+mj-lt"/>
              <a:buAutoNum type="arabicParenR"/>
            </a:pPr>
            <a:r>
              <a:rPr lang="en-US" sz="3200" dirty="0"/>
              <a:t>FHEI </a:t>
            </a:r>
            <a:r>
              <a:rPr lang="en-US" sz="3200" b="1" u="sng" dirty="0">
                <a:solidFill>
                  <a:srgbClr val="FF0000"/>
                </a:solidFill>
              </a:rPr>
              <a:t>SHALL</a:t>
            </a:r>
            <a:r>
              <a:rPr lang="en-US" sz="3200" dirty="0"/>
              <a:t> not discontinue any course or </a:t>
            </a:r>
            <a:r>
              <a:rPr lang="en-US" sz="3200" dirty="0" err="1"/>
              <a:t>programme</a:t>
            </a:r>
            <a:r>
              <a:rPr lang="en-US" sz="3200" dirty="0"/>
              <a:t> or close the campus without the Commission’s prior approval</a:t>
            </a:r>
          </a:p>
          <a:p>
            <a:pPr marL="514350" indent="-514350">
              <a:buFont typeface="+mj-lt"/>
              <a:buAutoNum type="arabicParenR"/>
            </a:pPr>
            <a:r>
              <a:rPr lang="en-US" sz="3200" dirty="0"/>
              <a:t>In the case of a course or </a:t>
            </a:r>
            <a:r>
              <a:rPr lang="en-US" sz="3200" dirty="0" err="1"/>
              <a:t>programme</a:t>
            </a:r>
            <a:r>
              <a:rPr lang="en-US" sz="3200" dirty="0"/>
              <a:t> disruption or discontinuation, the parent FHEI </a:t>
            </a:r>
            <a:r>
              <a:rPr lang="en-US" sz="3200" b="1" u="sng" dirty="0">
                <a:solidFill>
                  <a:srgbClr val="FF0000"/>
                </a:solidFill>
              </a:rPr>
              <a:t>SHALL</a:t>
            </a:r>
            <a:r>
              <a:rPr lang="en-US" sz="3200" dirty="0"/>
              <a:t> be responsible for providing an alternative to the affected students</a:t>
            </a:r>
          </a:p>
          <a:p>
            <a:pPr marL="514350" indent="-514350">
              <a:buFont typeface="+mj-lt"/>
              <a:buAutoNum type="arabicParenR"/>
            </a:pPr>
            <a:r>
              <a:rPr lang="en-US" sz="3200" dirty="0"/>
              <a:t>FHEI </a:t>
            </a:r>
            <a:r>
              <a:rPr lang="en-US" sz="3200" b="1" u="sng" dirty="0">
                <a:solidFill>
                  <a:srgbClr val="FF0000"/>
                </a:solidFill>
              </a:rPr>
              <a:t>SHALL</a:t>
            </a:r>
            <a:r>
              <a:rPr lang="en-US" sz="3200" dirty="0"/>
              <a:t> have a mechanism to address students’ grievances and students </a:t>
            </a:r>
            <a:r>
              <a:rPr lang="en-US" sz="3200" b="1" u="sng" dirty="0">
                <a:solidFill>
                  <a:srgbClr val="FF0000"/>
                </a:solidFill>
              </a:rPr>
              <a:t>HAVE THE PROVISION</a:t>
            </a:r>
            <a:r>
              <a:rPr lang="en-US" sz="3200" dirty="0"/>
              <a:t>  to appeal to Commission if the FHEI does not redress the grievances</a:t>
            </a:r>
          </a:p>
        </p:txBody>
      </p:sp>
      <p:sp>
        <p:nvSpPr>
          <p:cNvPr id="4" name="Footer Placeholder 3">
            <a:extLst>
              <a:ext uri="{FF2B5EF4-FFF2-40B4-BE49-F238E27FC236}">
                <a16:creationId xmlns:a16="http://schemas.microsoft.com/office/drawing/2014/main" id="{C8658CDC-39C8-066A-12B5-7848E17175B1}"/>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5D82219A-9FE1-4019-600B-0DB8964D2F24}"/>
              </a:ext>
            </a:extLst>
          </p:cNvPr>
          <p:cNvSpPr>
            <a:spLocks noGrp="1"/>
          </p:cNvSpPr>
          <p:nvPr>
            <p:ph type="sldNum" sz="quarter" idx="12"/>
          </p:nvPr>
        </p:nvSpPr>
        <p:spPr/>
        <p:txBody>
          <a:bodyPr/>
          <a:lstStyle/>
          <a:p>
            <a:fld id="{249ABF91-8722-4C7E-8137-2812E2476EFD}" type="slidenum">
              <a:rPr lang="en-IN" smtClean="0"/>
              <a:t>12</a:t>
            </a:fld>
            <a:endParaRPr lang="en-IN"/>
          </a:p>
        </p:txBody>
      </p:sp>
      <p:sp>
        <p:nvSpPr>
          <p:cNvPr id="6" name="Date Placeholder 5">
            <a:extLst>
              <a:ext uri="{FF2B5EF4-FFF2-40B4-BE49-F238E27FC236}">
                <a16:creationId xmlns:a16="http://schemas.microsoft.com/office/drawing/2014/main" id="{377F396D-E808-D97E-65B6-DB325BB83F31}"/>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36221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B16A-1DD9-2C5B-5502-EBB9C503080A}"/>
              </a:ext>
            </a:extLst>
          </p:cNvPr>
          <p:cNvSpPr>
            <a:spLocks noGrp="1"/>
          </p:cNvSpPr>
          <p:nvPr>
            <p:ph type="title"/>
          </p:nvPr>
        </p:nvSpPr>
        <p:spPr/>
        <p:txBody>
          <a:bodyPr>
            <a:normAutofit/>
          </a:bodyPr>
          <a:lstStyle/>
          <a:p>
            <a:pPr algn="ctr"/>
            <a:r>
              <a:rPr lang="en-US" sz="6500" b="1" dirty="0">
                <a:solidFill>
                  <a:srgbClr val="0000FF"/>
                </a:solidFill>
              </a:rPr>
              <a:t>Right to Inspect and Violations</a:t>
            </a:r>
            <a:endParaRPr lang="en-IN" sz="6500" dirty="0"/>
          </a:p>
        </p:txBody>
      </p:sp>
      <p:sp>
        <p:nvSpPr>
          <p:cNvPr id="3" name="Content Placeholder 2">
            <a:extLst>
              <a:ext uri="{FF2B5EF4-FFF2-40B4-BE49-F238E27FC236}">
                <a16:creationId xmlns:a16="http://schemas.microsoft.com/office/drawing/2014/main" id="{CCF3A518-2453-68EE-534B-72756F7C4158}"/>
              </a:ext>
            </a:extLst>
          </p:cNvPr>
          <p:cNvSpPr>
            <a:spLocks noGrp="1"/>
          </p:cNvSpPr>
          <p:nvPr>
            <p:ph idx="1"/>
          </p:nvPr>
        </p:nvSpPr>
        <p:spPr/>
        <p:txBody>
          <a:bodyPr>
            <a:normAutofit fontScale="85000" lnSpcReduction="10000"/>
          </a:bodyPr>
          <a:lstStyle/>
          <a:p>
            <a:pPr marL="514350" indent="-514350">
              <a:buFont typeface="+mj-lt"/>
              <a:buAutoNum type="arabicParenR"/>
            </a:pPr>
            <a:r>
              <a:rPr lang="en-US" sz="3200" dirty="0"/>
              <a:t>UGC </a:t>
            </a:r>
            <a:r>
              <a:rPr lang="en-US" sz="3200" b="1" u="sng" dirty="0">
                <a:solidFill>
                  <a:srgbClr val="FF0000"/>
                </a:solidFill>
              </a:rPr>
              <a:t>SHALL</a:t>
            </a:r>
            <a:r>
              <a:rPr lang="en-US" sz="3200" dirty="0"/>
              <a:t> have the right to inspect the campus and its operations at all times to ascertain the infrastructure, academic </a:t>
            </a:r>
            <a:r>
              <a:rPr lang="en-US" sz="3200" dirty="0" err="1"/>
              <a:t>programmes</a:t>
            </a:r>
            <a:r>
              <a:rPr lang="en-US" sz="3200" dirty="0"/>
              <a:t> and overall quality and suitability</a:t>
            </a:r>
          </a:p>
          <a:p>
            <a:pPr marL="514350" indent="-514350">
              <a:buFont typeface="+mj-lt"/>
              <a:buAutoNum type="arabicParenR"/>
            </a:pPr>
            <a:r>
              <a:rPr lang="en-US" sz="3200" dirty="0"/>
              <a:t>UGC </a:t>
            </a:r>
            <a:r>
              <a:rPr lang="en-US" sz="3200" b="1" u="sng" dirty="0">
                <a:solidFill>
                  <a:srgbClr val="FF0000"/>
                </a:solidFill>
              </a:rPr>
              <a:t>SHALL</a:t>
            </a:r>
            <a:r>
              <a:rPr lang="en-US" sz="3200" dirty="0"/>
              <a:t> impose a penalty and/or suspend/withdraw approval at any time in the event of the following:</a:t>
            </a:r>
          </a:p>
          <a:p>
            <a:pPr lvl="1">
              <a:buFont typeface="Wingdings" panose="05000000000000000000" pitchFamily="2" charset="2"/>
              <a:buChar char="v"/>
            </a:pPr>
            <a:r>
              <a:rPr lang="en-US" sz="2800" dirty="0"/>
              <a:t>The campus of FHEI </a:t>
            </a:r>
            <a:r>
              <a:rPr lang="en-US" sz="2800" b="1" u="sng" dirty="0">
                <a:solidFill>
                  <a:srgbClr val="FF0000"/>
                </a:solidFill>
              </a:rPr>
              <a:t>HAS FAILED</a:t>
            </a:r>
            <a:r>
              <a:rPr lang="en-US" sz="2800" dirty="0"/>
              <a:t> to adhere/violated regulations;</a:t>
            </a:r>
          </a:p>
          <a:p>
            <a:pPr lvl="1">
              <a:buFont typeface="Wingdings" panose="05000000000000000000" pitchFamily="2" charset="2"/>
              <a:buChar char="v"/>
            </a:pPr>
            <a:r>
              <a:rPr lang="en-US" sz="2800" dirty="0"/>
              <a:t>Activities or academic </a:t>
            </a:r>
            <a:r>
              <a:rPr lang="en-US" sz="2800" dirty="0" err="1"/>
              <a:t>programmes</a:t>
            </a:r>
            <a:r>
              <a:rPr lang="en-US" sz="2800" dirty="0"/>
              <a:t> of FHEI are </a:t>
            </a:r>
            <a:r>
              <a:rPr lang="en-US" sz="2800" b="1" u="sng" dirty="0">
                <a:solidFill>
                  <a:srgbClr val="FF0000"/>
                </a:solidFill>
              </a:rPr>
              <a:t>AGAINST</a:t>
            </a:r>
            <a:r>
              <a:rPr lang="en-US" sz="2800" dirty="0"/>
              <a:t> the interest of India;</a:t>
            </a:r>
          </a:p>
          <a:p>
            <a:pPr lvl="1">
              <a:buFont typeface="Wingdings" panose="05000000000000000000" pitchFamily="2" charset="2"/>
              <a:buChar char="v"/>
            </a:pPr>
            <a:r>
              <a:rPr lang="en-US" sz="2800" dirty="0"/>
              <a:t>FHEL has </a:t>
            </a:r>
            <a:r>
              <a:rPr lang="en-US" sz="2800" b="1" u="sng" dirty="0">
                <a:solidFill>
                  <a:srgbClr val="FF0000"/>
                </a:solidFill>
              </a:rPr>
              <a:t>FAILED to ABIDE</a:t>
            </a:r>
            <a:r>
              <a:rPr lang="en-US" sz="2800" dirty="0"/>
              <a:t> by the undertaking given at the time of application;</a:t>
            </a:r>
          </a:p>
          <a:p>
            <a:pPr lvl="1">
              <a:buFont typeface="Wingdings" panose="05000000000000000000" pitchFamily="2" charset="2"/>
              <a:buChar char="v"/>
            </a:pPr>
            <a:r>
              <a:rPr lang="en-US" sz="2800" dirty="0"/>
              <a:t>FHEI </a:t>
            </a:r>
            <a:r>
              <a:rPr lang="en-US" sz="2800" b="1" u="sng" dirty="0">
                <a:solidFill>
                  <a:srgbClr val="FF0000"/>
                </a:solidFill>
              </a:rPr>
              <a:t>ENGAGES</a:t>
            </a:r>
            <a:r>
              <a:rPr lang="en-US" sz="2800" dirty="0"/>
              <a:t> in operation (s) other than the one (s) permitted under these Regulations;</a:t>
            </a:r>
          </a:p>
          <a:p>
            <a:pPr lvl="1">
              <a:buFont typeface="Wingdings" panose="05000000000000000000" pitchFamily="2" charset="2"/>
              <a:buChar char="v"/>
            </a:pPr>
            <a:r>
              <a:rPr lang="en-US" sz="2800" b="1" u="sng" dirty="0">
                <a:solidFill>
                  <a:srgbClr val="FF0000"/>
                </a:solidFill>
              </a:rPr>
              <a:t>ADVERSE</a:t>
            </a:r>
            <a:r>
              <a:rPr lang="en-US" sz="2800" dirty="0"/>
              <a:t> finding, misappropriation and suppression of facts</a:t>
            </a:r>
          </a:p>
          <a:p>
            <a:pPr marL="514350" indent="-514350">
              <a:buFont typeface="+mj-lt"/>
              <a:buAutoNum type="arabicParenR"/>
            </a:pPr>
            <a:endParaRPr lang="en-US" sz="3200" dirty="0"/>
          </a:p>
        </p:txBody>
      </p:sp>
      <p:sp>
        <p:nvSpPr>
          <p:cNvPr id="4" name="Footer Placeholder 3">
            <a:extLst>
              <a:ext uri="{FF2B5EF4-FFF2-40B4-BE49-F238E27FC236}">
                <a16:creationId xmlns:a16="http://schemas.microsoft.com/office/drawing/2014/main" id="{3E5D6DDB-A600-A6DD-1B73-B76374BBDCB0}"/>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9D9D2C89-3197-2EE4-EC5A-685279109D00}"/>
              </a:ext>
            </a:extLst>
          </p:cNvPr>
          <p:cNvSpPr>
            <a:spLocks noGrp="1"/>
          </p:cNvSpPr>
          <p:nvPr>
            <p:ph type="sldNum" sz="quarter" idx="12"/>
          </p:nvPr>
        </p:nvSpPr>
        <p:spPr/>
        <p:txBody>
          <a:bodyPr/>
          <a:lstStyle/>
          <a:p>
            <a:fld id="{249ABF91-8722-4C7E-8137-2812E2476EFD}" type="slidenum">
              <a:rPr lang="en-IN" smtClean="0"/>
              <a:t>13</a:t>
            </a:fld>
            <a:endParaRPr lang="en-IN"/>
          </a:p>
        </p:txBody>
      </p:sp>
      <p:sp>
        <p:nvSpPr>
          <p:cNvPr id="6" name="Date Placeholder 5">
            <a:extLst>
              <a:ext uri="{FF2B5EF4-FFF2-40B4-BE49-F238E27FC236}">
                <a16:creationId xmlns:a16="http://schemas.microsoft.com/office/drawing/2014/main" id="{3F3E305D-0B30-ED6A-ACE1-9A179876068B}"/>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3944978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B16A-1DD9-2C5B-5502-EBB9C503080A}"/>
              </a:ext>
            </a:extLst>
          </p:cNvPr>
          <p:cNvSpPr>
            <a:spLocks noGrp="1"/>
          </p:cNvSpPr>
          <p:nvPr>
            <p:ph type="title"/>
          </p:nvPr>
        </p:nvSpPr>
        <p:spPr/>
        <p:txBody>
          <a:bodyPr>
            <a:normAutofit/>
          </a:bodyPr>
          <a:lstStyle/>
          <a:p>
            <a:pPr algn="ctr"/>
            <a:r>
              <a:rPr lang="en-US" sz="6500" b="1" dirty="0">
                <a:solidFill>
                  <a:srgbClr val="0000FF"/>
                </a:solidFill>
              </a:rPr>
              <a:t>Interpretation</a:t>
            </a:r>
            <a:endParaRPr lang="en-IN" sz="6500" dirty="0"/>
          </a:p>
        </p:txBody>
      </p:sp>
      <p:sp>
        <p:nvSpPr>
          <p:cNvPr id="3" name="Content Placeholder 2">
            <a:extLst>
              <a:ext uri="{FF2B5EF4-FFF2-40B4-BE49-F238E27FC236}">
                <a16:creationId xmlns:a16="http://schemas.microsoft.com/office/drawing/2014/main" id="{CCF3A518-2453-68EE-534B-72756F7C4158}"/>
              </a:ext>
            </a:extLst>
          </p:cNvPr>
          <p:cNvSpPr>
            <a:spLocks noGrp="1"/>
          </p:cNvSpPr>
          <p:nvPr>
            <p:ph idx="1"/>
          </p:nvPr>
        </p:nvSpPr>
        <p:spPr/>
        <p:txBody>
          <a:bodyPr>
            <a:normAutofit/>
          </a:bodyPr>
          <a:lstStyle/>
          <a:p>
            <a:pPr marL="514350" indent="-514350">
              <a:buFont typeface="+mj-lt"/>
              <a:buAutoNum type="arabicParenR"/>
            </a:pPr>
            <a:r>
              <a:rPr lang="en-US" sz="3200" dirty="0"/>
              <a:t>UGC </a:t>
            </a:r>
            <a:r>
              <a:rPr lang="en-US" sz="3200" b="1" u="sng" dirty="0">
                <a:solidFill>
                  <a:srgbClr val="FF0000"/>
                </a:solidFill>
              </a:rPr>
              <a:t>SHALL</a:t>
            </a:r>
            <a:r>
              <a:rPr lang="en-US" sz="3200" dirty="0"/>
              <a:t> decide any question as to the interpretation of these Regulations,</a:t>
            </a:r>
          </a:p>
          <a:p>
            <a:pPr marL="514350" indent="-514350">
              <a:buFont typeface="+mj-lt"/>
              <a:buAutoNum type="arabicParenR"/>
            </a:pPr>
            <a:r>
              <a:rPr lang="en-US" sz="3200" dirty="0"/>
              <a:t>UGC decision </a:t>
            </a:r>
            <a:r>
              <a:rPr lang="en-US" sz="3200" b="1" u="sng" dirty="0">
                <a:solidFill>
                  <a:srgbClr val="FF0000"/>
                </a:solidFill>
              </a:rPr>
              <a:t>SHALL</a:t>
            </a:r>
            <a:r>
              <a:rPr lang="en-US" sz="3200" dirty="0"/>
              <a:t> be final and binding</a:t>
            </a:r>
          </a:p>
          <a:p>
            <a:pPr marL="514350" indent="-514350">
              <a:buFont typeface="+mj-lt"/>
              <a:buAutoNum type="arabicParenR"/>
            </a:pPr>
            <a:r>
              <a:rPr lang="en-US" sz="3200"/>
              <a:t>UGC </a:t>
            </a:r>
            <a:r>
              <a:rPr lang="en-US" sz="3200" b="1" u="sng" dirty="0">
                <a:solidFill>
                  <a:srgbClr val="FF0000"/>
                </a:solidFill>
              </a:rPr>
              <a:t>SHALL</a:t>
            </a:r>
            <a:r>
              <a:rPr lang="en-US" sz="3200" dirty="0"/>
              <a:t> have the power to clarify any doubt, difficulty, or anomaly about implementing these regulations</a:t>
            </a:r>
          </a:p>
          <a:p>
            <a:pPr marL="514350" indent="-514350">
              <a:buFont typeface="+mj-lt"/>
              <a:buAutoNum type="arabicParenR"/>
            </a:pPr>
            <a:r>
              <a:rPr lang="en-US" sz="3200" dirty="0"/>
              <a:t>Any disputes in relation to the setting up and operation of the campuses of FHEIs </a:t>
            </a:r>
            <a:r>
              <a:rPr lang="en-US" sz="3200" b="1" u="sng" dirty="0">
                <a:solidFill>
                  <a:srgbClr val="FF0000"/>
                </a:solidFill>
              </a:rPr>
              <a:t>SHALL</a:t>
            </a:r>
            <a:r>
              <a:rPr lang="en-US" sz="3200" dirty="0"/>
              <a:t> be governed by Indian law</a:t>
            </a:r>
          </a:p>
        </p:txBody>
      </p:sp>
      <p:sp>
        <p:nvSpPr>
          <p:cNvPr id="4" name="Footer Placeholder 3">
            <a:extLst>
              <a:ext uri="{FF2B5EF4-FFF2-40B4-BE49-F238E27FC236}">
                <a16:creationId xmlns:a16="http://schemas.microsoft.com/office/drawing/2014/main" id="{3FA6D96D-2E8B-E866-A524-96895342BF24}"/>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75D3C5D8-E5C7-8279-98BC-5AE31B72944D}"/>
              </a:ext>
            </a:extLst>
          </p:cNvPr>
          <p:cNvSpPr>
            <a:spLocks noGrp="1"/>
          </p:cNvSpPr>
          <p:nvPr>
            <p:ph type="sldNum" sz="quarter" idx="12"/>
          </p:nvPr>
        </p:nvSpPr>
        <p:spPr/>
        <p:txBody>
          <a:bodyPr/>
          <a:lstStyle/>
          <a:p>
            <a:fld id="{249ABF91-8722-4C7E-8137-2812E2476EFD}" type="slidenum">
              <a:rPr lang="en-IN" smtClean="0"/>
              <a:t>14</a:t>
            </a:fld>
            <a:endParaRPr lang="en-IN"/>
          </a:p>
        </p:txBody>
      </p:sp>
      <p:sp>
        <p:nvSpPr>
          <p:cNvPr id="6" name="Date Placeholder 5">
            <a:extLst>
              <a:ext uri="{FF2B5EF4-FFF2-40B4-BE49-F238E27FC236}">
                <a16:creationId xmlns:a16="http://schemas.microsoft.com/office/drawing/2014/main" id="{745C0CE7-8328-CBA8-68A0-845E0A8D1160}"/>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4011491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A9EEF-4A2E-33B5-10CF-30BDB992BD68}"/>
              </a:ext>
            </a:extLst>
          </p:cNvPr>
          <p:cNvSpPr>
            <a:spLocks noGrp="1"/>
          </p:cNvSpPr>
          <p:nvPr>
            <p:ph type="title"/>
          </p:nvPr>
        </p:nvSpPr>
        <p:spPr/>
        <p:txBody>
          <a:bodyPr>
            <a:normAutofit/>
          </a:bodyPr>
          <a:lstStyle/>
          <a:p>
            <a:pPr algn="ctr"/>
            <a:r>
              <a:rPr lang="en-US" sz="6500" b="1" dirty="0">
                <a:solidFill>
                  <a:srgbClr val="0000FF"/>
                </a:solidFill>
              </a:rPr>
              <a:t>Eligibility</a:t>
            </a:r>
            <a:endParaRPr lang="en-IN" sz="6500" b="1" dirty="0">
              <a:solidFill>
                <a:srgbClr val="0000FF"/>
              </a:solidFill>
            </a:endParaRPr>
          </a:p>
        </p:txBody>
      </p:sp>
      <p:sp>
        <p:nvSpPr>
          <p:cNvPr id="3" name="Content Placeholder 2">
            <a:extLst>
              <a:ext uri="{FF2B5EF4-FFF2-40B4-BE49-F238E27FC236}">
                <a16:creationId xmlns:a16="http://schemas.microsoft.com/office/drawing/2014/main" id="{10211786-6B43-22D6-75C0-487853314074}"/>
              </a:ext>
            </a:extLst>
          </p:cNvPr>
          <p:cNvSpPr>
            <a:spLocks noGrp="1"/>
          </p:cNvSpPr>
          <p:nvPr>
            <p:ph idx="1"/>
          </p:nvPr>
        </p:nvSpPr>
        <p:spPr/>
        <p:txBody>
          <a:bodyPr>
            <a:normAutofit/>
          </a:bodyPr>
          <a:lstStyle/>
          <a:p>
            <a:pPr>
              <a:buFont typeface="Wingdings" panose="05000000000000000000" pitchFamily="2" charset="2"/>
              <a:buChar char="§"/>
            </a:pPr>
            <a:r>
              <a:rPr lang="en-US" sz="3200" dirty="0"/>
              <a:t>Approval of UGC is </a:t>
            </a:r>
            <a:r>
              <a:rPr lang="en-US" sz="3200" b="1" u="sng" dirty="0">
                <a:solidFill>
                  <a:srgbClr val="FF0000"/>
                </a:solidFill>
              </a:rPr>
              <a:t>mandatory</a:t>
            </a:r>
            <a:r>
              <a:rPr lang="en-US" sz="3200" dirty="0"/>
              <a:t> for Foreign Higher Educational Institutions (FHEIs)</a:t>
            </a:r>
          </a:p>
          <a:p>
            <a:pPr>
              <a:buFont typeface="Wingdings" panose="05000000000000000000" pitchFamily="2" charset="2"/>
              <a:buChar char="§"/>
            </a:pPr>
            <a:r>
              <a:rPr lang="en-US" sz="3200" dirty="0"/>
              <a:t>FHEIs shall fulfil the following criteria:</a:t>
            </a:r>
          </a:p>
          <a:p>
            <a:pPr lvl="1">
              <a:buFont typeface="Wingdings" panose="05000000000000000000" pitchFamily="2" charset="2"/>
              <a:buChar char="v"/>
            </a:pPr>
            <a:r>
              <a:rPr lang="en-US" sz="3200" dirty="0"/>
              <a:t>Secured a </a:t>
            </a:r>
            <a:r>
              <a:rPr lang="en-US" sz="3200" b="1" u="sng" dirty="0">
                <a:solidFill>
                  <a:srgbClr val="FF0000"/>
                </a:solidFill>
              </a:rPr>
              <a:t>position within the top 500</a:t>
            </a:r>
            <a:r>
              <a:rPr lang="en-US" sz="3200" dirty="0"/>
              <a:t> of overall / subject-wise global rankings, as decided by the UGC from time to time;</a:t>
            </a:r>
          </a:p>
          <a:p>
            <a:pPr lvl="1">
              <a:buFont typeface="Wingdings" panose="05000000000000000000" pitchFamily="2" charset="2"/>
              <a:buChar char="v"/>
            </a:pPr>
            <a:r>
              <a:rPr lang="en-US" sz="3200" dirty="0"/>
              <a:t>Foreign educational institution, should be a </a:t>
            </a:r>
            <a:r>
              <a:rPr lang="en-US" sz="3200" b="1" u="sng" dirty="0">
                <a:solidFill>
                  <a:srgbClr val="FF0000"/>
                </a:solidFill>
              </a:rPr>
              <a:t>reputed institution</a:t>
            </a:r>
            <a:r>
              <a:rPr lang="en-US" sz="3200" dirty="0"/>
              <a:t> in its home jurisdiction.</a:t>
            </a:r>
            <a:endParaRPr lang="en-IN" sz="3200" dirty="0"/>
          </a:p>
        </p:txBody>
      </p:sp>
      <p:sp>
        <p:nvSpPr>
          <p:cNvPr id="4" name="Footer Placeholder 3">
            <a:extLst>
              <a:ext uri="{FF2B5EF4-FFF2-40B4-BE49-F238E27FC236}">
                <a16:creationId xmlns:a16="http://schemas.microsoft.com/office/drawing/2014/main" id="{7032E88E-1FA4-B020-5180-F0CB748F9CD3}"/>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E10F9F4E-BA2D-F88E-6C9B-7D545D8368CD}"/>
              </a:ext>
            </a:extLst>
          </p:cNvPr>
          <p:cNvSpPr>
            <a:spLocks noGrp="1"/>
          </p:cNvSpPr>
          <p:nvPr>
            <p:ph type="sldNum" sz="quarter" idx="12"/>
          </p:nvPr>
        </p:nvSpPr>
        <p:spPr/>
        <p:txBody>
          <a:bodyPr/>
          <a:lstStyle/>
          <a:p>
            <a:fld id="{249ABF91-8722-4C7E-8137-2812E2476EFD}" type="slidenum">
              <a:rPr lang="en-IN" smtClean="0"/>
              <a:t>2</a:t>
            </a:fld>
            <a:endParaRPr lang="en-IN"/>
          </a:p>
        </p:txBody>
      </p:sp>
      <p:sp>
        <p:nvSpPr>
          <p:cNvPr id="6" name="Date Placeholder 5">
            <a:extLst>
              <a:ext uri="{FF2B5EF4-FFF2-40B4-BE49-F238E27FC236}">
                <a16:creationId xmlns:a16="http://schemas.microsoft.com/office/drawing/2014/main" id="{06B43C74-F4A0-48F1-F80D-2E5266625621}"/>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143163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0BC5-A98B-AABA-295A-22C38C4667E4}"/>
              </a:ext>
            </a:extLst>
          </p:cNvPr>
          <p:cNvSpPr>
            <a:spLocks noGrp="1"/>
          </p:cNvSpPr>
          <p:nvPr>
            <p:ph type="title"/>
          </p:nvPr>
        </p:nvSpPr>
        <p:spPr/>
        <p:txBody>
          <a:bodyPr>
            <a:normAutofit/>
          </a:bodyPr>
          <a:lstStyle/>
          <a:p>
            <a:pPr algn="ctr"/>
            <a:r>
              <a:rPr lang="en-US" sz="6500" b="1" dirty="0">
                <a:solidFill>
                  <a:srgbClr val="0000FF"/>
                </a:solidFill>
              </a:rPr>
              <a:t>Procedure for Approval</a:t>
            </a:r>
            <a:endParaRPr lang="en-IN" sz="6500" dirty="0"/>
          </a:p>
        </p:txBody>
      </p:sp>
      <p:sp>
        <p:nvSpPr>
          <p:cNvPr id="3" name="Content Placeholder 2">
            <a:extLst>
              <a:ext uri="{FF2B5EF4-FFF2-40B4-BE49-F238E27FC236}">
                <a16:creationId xmlns:a16="http://schemas.microsoft.com/office/drawing/2014/main" id="{9717E447-CFDE-0157-97CA-E508F2EFE6C1}"/>
              </a:ext>
            </a:extLst>
          </p:cNvPr>
          <p:cNvSpPr>
            <a:spLocks noGrp="1"/>
          </p:cNvSpPr>
          <p:nvPr>
            <p:ph idx="1"/>
          </p:nvPr>
        </p:nvSpPr>
        <p:spPr/>
        <p:txBody>
          <a:bodyPr>
            <a:normAutofit fontScale="92500" lnSpcReduction="10000"/>
          </a:bodyPr>
          <a:lstStyle/>
          <a:p>
            <a:pPr>
              <a:buFont typeface="Wingdings" panose="05000000000000000000" pitchFamily="2" charset="2"/>
              <a:buChar char="§"/>
            </a:pPr>
            <a:r>
              <a:rPr lang="en-US" dirty="0"/>
              <a:t>FHEI shall apply online with the non-refundable processing fee</a:t>
            </a:r>
          </a:p>
          <a:p>
            <a:pPr>
              <a:buFont typeface="Wingdings" panose="05000000000000000000" pitchFamily="2" charset="2"/>
              <a:buChar char="§"/>
            </a:pPr>
            <a:r>
              <a:rPr lang="en-US" dirty="0"/>
              <a:t>Documents/Information/Undertaking needed are</a:t>
            </a:r>
          </a:p>
          <a:p>
            <a:pPr lvl="1">
              <a:buFont typeface="Wingdings" panose="05000000000000000000" pitchFamily="2" charset="2"/>
              <a:buChar char="v"/>
            </a:pPr>
            <a:r>
              <a:rPr lang="en-US" b="1" u="sng" dirty="0">
                <a:solidFill>
                  <a:srgbClr val="FF0000"/>
                </a:solidFill>
              </a:rPr>
              <a:t>Permission</a:t>
            </a:r>
            <a:r>
              <a:rPr lang="en-US" dirty="0"/>
              <a:t> by the UGC/Governing Body/Board</a:t>
            </a:r>
          </a:p>
          <a:p>
            <a:pPr lvl="1">
              <a:buFont typeface="Wingdings" panose="05000000000000000000" pitchFamily="2" charset="2"/>
              <a:buChar char="v"/>
            </a:pPr>
            <a:r>
              <a:rPr lang="en-US" dirty="0"/>
              <a:t>About </a:t>
            </a:r>
            <a:r>
              <a:rPr lang="en-US" b="1" u="sng" dirty="0">
                <a:solidFill>
                  <a:srgbClr val="FF0000"/>
                </a:solidFill>
              </a:rPr>
              <a:t>infrastructure facilities, faculty, fee structure, academic </a:t>
            </a:r>
            <a:r>
              <a:rPr lang="en-US" b="1" u="sng" dirty="0" err="1">
                <a:solidFill>
                  <a:srgbClr val="FF0000"/>
                </a:solidFill>
              </a:rPr>
              <a:t>programmes</a:t>
            </a:r>
            <a:r>
              <a:rPr lang="en-US" b="1" u="sng" dirty="0">
                <a:solidFill>
                  <a:srgbClr val="FF0000"/>
                </a:solidFill>
              </a:rPr>
              <a:t>, courses, curricula</a:t>
            </a:r>
            <a:r>
              <a:rPr lang="en-US" dirty="0"/>
              <a:t> and </a:t>
            </a:r>
            <a:r>
              <a:rPr lang="en-US" b="1" u="sng" dirty="0">
                <a:solidFill>
                  <a:srgbClr val="FF0000"/>
                </a:solidFill>
              </a:rPr>
              <a:t>financial resources</a:t>
            </a:r>
          </a:p>
          <a:p>
            <a:pPr lvl="1">
              <a:buFont typeface="Wingdings" panose="05000000000000000000" pitchFamily="2" charset="2"/>
              <a:buChar char="v"/>
            </a:pPr>
            <a:r>
              <a:rPr lang="en-US" b="1" u="sng" dirty="0">
                <a:solidFill>
                  <a:srgbClr val="FF0000"/>
                </a:solidFill>
              </a:rPr>
              <a:t>Alternative arrangements</a:t>
            </a:r>
            <a:r>
              <a:rPr lang="en-US" dirty="0"/>
              <a:t> in the case of a course or </a:t>
            </a:r>
            <a:r>
              <a:rPr lang="en-US" dirty="0" err="1"/>
              <a:t>programme</a:t>
            </a:r>
            <a:r>
              <a:rPr lang="en-US" dirty="0"/>
              <a:t> disruption or discontinuation or closure of the campuses</a:t>
            </a:r>
          </a:p>
          <a:p>
            <a:pPr lvl="1">
              <a:buFont typeface="Wingdings" panose="05000000000000000000" pitchFamily="2" charset="2"/>
              <a:buChar char="v"/>
            </a:pPr>
            <a:r>
              <a:rPr lang="en-US" dirty="0"/>
              <a:t>Quality of education imparted in Indian campus is </a:t>
            </a:r>
            <a:r>
              <a:rPr lang="en-US" b="1" u="sng" dirty="0">
                <a:solidFill>
                  <a:srgbClr val="FF0000"/>
                </a:solidFill>
              </a:rPr>
              <a:t>at par</a:t>
            </a:r>
            <a:r>
              <a:rPr lang="en-US" dirty="0"/>
              <a:t> with that of the main campus in the country of origin</a:t>
            </a:r>
          </a:p>
          <a:p>
            <a:pPr lvl="1">
              <a:buFont typeface="Wingdings" panose="05000000000000000000" pitchFamily="2" charset="2"/>
              <a:buChar char="v"/>
            </a:pPr>
            <a:r>
              <a:rPr lang="en-US" dirty="0"/>
              <a:t>Qualifications awarded in the Indian campus to be </a:t>
            </a:r>
            <a:r>
              <a:rPr lang="en-US" b="1" u="sng" dirty="0">
                <a:solidFill>
                  <a:srgbClr val="FF0000"/>
                </a:solidFill>
              </a:rPr>
              <a:t>recognized/treated as equivalent</a:t>
            </a:r>
            <a:r>
              <a:rPr lang="en-US" dirty="0"/>
              <a:t> to the corresponding qualifications awarded in the main campus</a:t>
            </a:r>
          </a:p>
          <a:p>
            <a:pPr lvl="1">
              <a:buFont typeface="Wingdings" panose="05000000000000000000" pitchFamily="2" charset="2"/>
              <a:buChar char="v"/>
            </a:pPr>
            <a:r>
              <a:rPr lang="en-US" b="1" u="sng" dirty="0">
                <a:solidFill>
                  <a:srgbClr val="FF0000"/>
                </a:solidFill>
              </a:rPr>
              <a:t>Latest Accreditation / Quality Assurance</a:t>
            </a:r>
            <a:r>
              <a:rPr lang="en-US" dirty="0"/>
              <a:t> report</a:t>
            </a:r>
          </a:p>
          <a:p>
            <a:pPr lvl="1">
              <a:buFont typeface="Wingdings" panose="05000000000000000000" pitchFamily="2" charset="2"/>
              <a:buChar char="v"/>
            </a:pPr>
            <a:r>
              <a:rPr lang="en-US" dirty="0"/>
              <a:t>Others as needed</a:t>
            </a:r>
            <a:endParaRPr lang="en-IN" dirty="0"/>
          </a:p>
        </p:txBody>
      </p:sp>
      <p:sp>
        <p:nvSpPr>
          <p:cNvPr id="4" name="Footer Placeholder 3">
            <a:extLst>
              <a:ext uri="{FF2B5EF4-FFF2-40B4-BE49-F238E27FC236}">
                <a16:creationId xmlns:a16="http://schemas.microsoft.com/office/drawing/2014/main" id="{33D52742-B7A9-4DC9-6F99-CB79BB545BDE}"/>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1206E439-3E9B-C3AB-10CC-D7619F8AB7D6}"/>
              </a:ext>
            </a:extLst>
          </p:cNvPr>
          <p:cNvSpPr>
            <a:spLocks noGrp="1"/>
          </p:cNvSpPr>
          <p:nvPr>
            <p:ph type="sldNum" sz="quarter" idx="12"/>
          </p:nvPr>
        </p:nvSpPr>
        <p:spPr/>
        <p:txBody>
          <a:bodyPr/>
          <a:lstStyle/>
          <a:p>
            <a:fld id="{249ABF91-8722-4C7E-8137-2812E2476EFD}" type="slidenum">
              <a:rPr lang="en-IN" smtClean="0"/>
              <a:t>3</a:t>
            </a:fld>
            <a:endParaRPr lang="en-IN"/>
          </a:p>
        </p:txBody>
      </p:sp>
      <p:sp>
        <p:nvSpPr>
          <p:cNvPr id="6" name="Date Placeholder 5">
            <a:extLst>
              <a:ext uri="{FF2B5EF4-FFF2-40B4-BE49-F238E27FC236}">
                <a16:creationId xmlns:a16="http://schemas.microsoft.com/office/drawing/2014/main" id="{EEAEFC23-6BC1-C4DA-57D3-D64E2AF049CC}"/>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2403127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17AF-2B4C-D020-5900-5DB56EF1E5CC}"/>
              </a:ext>
            </a:extLst>
          </p:cNvPr>
          <p:cNvSpPr>
            <a:spLocks noGrp="1"/>
          </p:cNvSpPr>
          <p:nvPr>
            <p:ph type="title"/>
          </p:nvPr>
        </p:nvSpPr>
        <p:spPr/>
        <p:txBody>
          <a:bodyPr>
            <a:normAutofit/>
          </a:bodyPr>
          <a:lstStyle/>
          <a:p>
            <a:pPr algn="ctr"/>
            <a:r>
              <a:rPr lang="en-US" sz="6500" b="1" dirty="0">
                <a:solidFill>
                  <a:srgbClr val="0000FF"/>
                </a:solidFill>
              </a:rPr>
              <a:t>Next Stages for Approval</a:t>
            </a:r>
            <a:endParaRPr lang="en-IN" sz="6500" dirty="0"/>
          </a:p>
        </p:txBody>
      </p:sp>
      <p:sp>
        <p:nvSpPr>
          <p:cNvPr id="3" name="Content Placeholder 2">
            <a:extLst>
              <a:ext uri="{FF2B5EF4-FFF2-40B4-BE49-F238E27FC236}">
                <a16:creationId xmlns:a16="http://schemas.microsoft.com/office/drawing/2014/main" id="{A939164D-88DB-8280-741F-56648985C58B}"/>
              </a:ext>
            </a:extLst>
          </p:cNvPr>
          <p:cNvSpPr>
            <a:spLocks noGrp="1"/>
          </p:cNvSpPr>
          <p:nvPr>
            <p:ph idx="1"/>
          </p:nvPr>
        </p:nvSpPr>
        <p:spPr/>
        <p:txBody>
          <a:bodyPr>
            <a:normAutofit/>
          </a:bodyPr>
          <a:lstStyle/>
          <a:p>
            <a:pPr marL="514350" indent="-514350">
              <a:buFont typeface="+mj-lt"/>
              <a:buAutoNum type="arabicParenR"/>
            </a:pPr>
            <a:r>
              <a:rPr lang="en-US" sz="3500" dirty="0"/>
              <a:t>UGC constitutes a committee to access the application</a:t>
            </a:r>
          </a:p>
          <a:p>
            <a:pPr marL="514350" indent="-514350">
              <a:buFont typeface="+mj-lt"/>
              <a:buAutoNum type="arabicParenR"/>
            </a:pPr>
            <a:r>
              <a:rPr lang="en-US" sz="3500" dirty="0"/>
              <a:t>Committee recommends to UGC</a:t>
            </a:r>
          </a:p>
          <a:p>
            <a:pPr marL="514350" indent="-514350">
              <a:buFont typeface="+mj-lt"/>
              <a:buAutoNum type="arabicParenR"/>
            </a:pPr>
            <a:r>
              <a:rPr lang="en-US" sz="3500" dirty="0"/>
              <a:t>Based on committee recommendation UGC issues a letter of intent to FHEI within 45 days</a:t>
            </a:r>
          </a:p>
          <a:p>
            <a:pPr marL="514350" indent="-514350">
              <a:buFont typeface="+mj-lt"/>
              <a:buAutoNum type="arabicParenR"/>
            </a:pPr>
            <a:r>
              <a:rPr lang="en-US" sz="3500" dirty="0"/>
              <a:t>FHEI conveys it next stage of decision to UGC</a:t>
            </a:r>
          </a:p>
          <a:p>
            <a:pPr marL="514350" indent="-514350">
              <a:buFont typeface="+mj-lt"/>
              <a:buAutoNum type="arabicParenR"/>
            </a:pPr>
            <a:r>
              <a:rPr lang="en-US" sz="3500" dirty="0"/>
              <a:t>Committee does a detailed study of readiness of campus</a:t>
            </a:r>
          </a:p>
        </p:txBody>
      </p:sp>
      <p:sp>
        <p:nvSpPr>
          <p:cNvPr id="4" name="Footer Placeholder 3">
            <a:extLst>
              <a:ext uri="{FF2B5EF4-FFF2-40B4-BE49-F238E27FC236}">
                <a16:creationId xmlns:a16="http://schemas.microsoft.com/office/drawing/2014/main" id="{E2683562-688D-A51B-AE56-50481D988388}"/>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7B391E9D-22D7-762A-3084-C76A5C99AFCB}"/>
              </a:ext>
            </a:extLst>
          </p:cNvPr>
          <p:cNvSpPr>
            <a:spLocks noGrp="1"/>
          </p:cNvSpPr>
          <p:nvPr>
            <p:ph type="sldNum" sz="quarter" idx="12"/>
          </p:nvPr>
        </p:nvSpPr>
        <p:spPr/>
        <p:txBody>
          <a:bodyPr/>
          <a:lstStyle/>
          <a:p>
            <a:fld id="{249ABF91-8722-4C7E-8137-2812E2476EFD}" type="slidenum">
              <a:rPr lang="en-IN" smtClean="0"/>
              <a:t>4</a:t>
            </a:fld>
            <a:endParaRPr lang="en-IN"/>
          </a:p>
        </p:txBody>
      </p:sp>
      <p:sp>
        <p:nvSpPr>
          <p:cNvPr id="6" name="Date Placeholder 5">
            <a:extLst>
              <a:ext uri="{FF2B5EF4-FFF2-40B4-BE49-F238E27FC236}">
                <a16:creationId xmlns:a16="http://schemas.microsoft.com/office/drawing/2014/main" id="{54D348EB-1B77-AF04-4A45-9AEA0274CB26}"/>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3751918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17AF-2B4C-D020-5900-5DB56EF1E5CC}"/>
              </a:ext>
            </a:extLst>
          </p:cNvPr>
          <p:cNvSpPr>
            <a:spLocks noGrp="1"/>
          </p:cNvSpPr>
          <p:nvPr>
            <p:ph type="title"/>
          </p:nvPr>
        </p:nvSpPr>
        <p:spPr/>
        <p:txBody>
          <a:bodyPr>
            <a:normAutofit/>
          </a:bodyPr>
          <a:lstStyle/>
          <a:p>
            <a:pPr algn="ctr"/>
            <a:r>
              <a:rPr lang="en-US" sz="6500" b="1" dirty="0">
                <a:solidFill>
                  <a:srgbClr val="0000FF"/>
                </a:solidFill>
              </a:rPr>
              <a:t>Next Stages for Approval</a:t>
            </a:r>
            <a:endParaRPr lang="en-IN" sz="6500" dirty="0"/>
          </a:p>
        </p:txBody>
      </p:sp>
      <p:sp>
        <p:nvSpPr>
          <p:cNvPr id="3" name="Content Placeholder 2">
            <a:extLst>
              <a:ext uri="{FF2B5EF4-FFF2-40B4-BE49-F238E27FC236}">
                <a16:creationId xmlns:a16="http://schemas.microsoft.com/office/drawing/2014/main" id="{A939164D-88DB-8280-741F-56648985C58B}"/>
              </a:ext>
            </a:extLst>
          </p:cNvPr>
          <p:cNvSpPr>
            <a:spLocks noGrp="1"/>
          </p:cNvSpPr>
          <p:nvPr>
            <p:ph idx="1"/>
          </p:nvPr>
        </p:nvSpPr>
        <p:spPr/>
        <p:txBody>
          <a:bodyPr>
            <a:noAutofit/>
          </a:bodyPr>
          <a:lstStyle/>
          <a:p>
            <a:pPr marL="514350" indent="-514350">
              <a:buFont typeface="+mj-lt"/>
              <a:buAutoNum type="arabicParenR" startAt="6"/>
            </a:pPr>
            <a:r>
              <a:rPr lang="en-US" sz="3200" dirty="0"/>
              <a:t>Committee sends it recommendation to UGC about campus/infrastructure, etc.</a:t>
            </a:r>
          </a:p>
          <a:p>
            <a:pPr marL="514350" indent="-514350">
              <a:buFont typeface="+mj-lt"/>
              <a:buAutoNum type="arabicParenR" startAt="6"/>
            </a:pPr>
            <a:r>
              <a:rPr lang="en-US" sz="3200" dirty="0"/>
              <a:t>Based on committee recommendation UGC issues a notification to FHEI for commencement of operations (duration of 10 years) within 45 days</a:t>
            </a:r>
          </a:p>
          <a:p>
            <a:pPr marL="514350" indent="-514350">
              <a:buFont typeface="+mj-lt"/>
              <a:buAutoNum type="arabicParenR" startAt="6"/>
            </a:pPr>
            <a:r>
              <a:rPr lang="en-US" sz="3200" dirty="0"/>
              <a:t>FHEI follows the norms/regulations and commences its operations</a:t>
            </a:r>
          </a:p>
          <a:p>
            <a:pPr marL="514350" indent="-514350">
              <a:buFont typeface="+mj-lt"/>
              <a:buAutoNum type="arabicParenR" startAt="6"/>
            </a:pPr>
            <a:r>
              <a:rPr lang="en-US" sz="3200" dirty="0"/>
              <a:t>For renewal of operations, FHEI submit its intentions (with all details) at least 1 year before the expiry of the 10 years</a:t>
            </a:r>
            <a:endParaRPr lang="en-IN" sz="3200" dirty="0"/>
          </a:p>
        </p:txBody>
      </p:sp>
      <p:sp>
        <p:nvSpPr>
          <p:cNvPr id="4" name="Footer Placeholder 3">
            <a:extLst>
              <a:ext uri="{FF2B5EF4-FFF2-40B4-BE49-F238E27FC236}">
                <a16:creationId xmlns:a16="http://schemas.microsoft.com/office/drawing/2014/main" id="{AF753492-71DD-9ACD-B677-32FC702140B3}"/>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03137733-9569-C106-BB36-77A9F1F27199}"/>
              </a:ext>
            </a:extLst>
          </p:cNvPr>
          <p:cNvSpPr>
            <a:spLocks noGrp="1"/>
          </p:cNvSpPr>
          <p:nvPr>
            <p:ph type="sldNum" sz="quarter" idx="12"/>
          </p:nvPr>
        </p:nvSpPr>
        <p:spPr/>
        <p:txBody>
          <a:bodyPr/>
          <a:lstStyle/>
          <a:p>
            <a:fld id="{249ABF91-8722-4C7E-8137-2812E2476EFD}" type="slidenum">
              <a:rPr lang="en-IN" smtClean="0"/>
              <a:t>5</a:t>
            </a:fld>
            <a:endParaRPr lang="en-IN"/>
          </a:p>
        </p:txBody>
      </p:sp>
      <p:sp>
        <p:nvSpPr>
          <p:cNvPr id="6" name="Date Placeholder 5">
            <a:extLst>
              <a:ext uri="{FF2B5EF4-FFF2-40B4-BE49-F238E27FC236}">
                <a16:creationId xmlns:a16="http://schemas.microsoft.com/office/drawing/2014/main" id="{C906FB4A-6C23-D2AF-D12C-7EAA741DDB6B}"/>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2547273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A7595-9F98-4C61-A9E5-D2AB9B950977}"/>
              </a:ext>
            </a:extLst>
          </p:cNvPr>
          <p:cNvSpPr>
            <a:spLocks noGrp="1"/>
          </p:cNvSpPr>
          <p:nvPr>
            <p:ph type="title"/>
          </p:nvPr>
        </p:nvSpPr>
        <p:spPr/>
        <p:txBody>
          <a:bodyPr>
            <a:normAutofit/>
          </a:bodyPr>
          <a:lstStyle/>
          <a:p>
            <a:pPr algn="ctr"/>
            <a:r>
              <a:rPr lang="en-US" sz="6500" b="1" dirty="0">
                <a:solidFill>
                  <a:srgbClr val="0000FF"/>
                </a:solidFill>
              </a:rPr>
              <a:t>Admission and Fee Structure</a:t>
            </a:r>
            <a:endParaRPr lang="en-IN" sz="6500" dirty="0"/>
          </a:p>
        </p:txBody>
      </p:sp>
      <p:sp>
        <p:nvSpPr>
          <p:cNvPr id="3" name="Content Placeholder 2">
            <a:extLst>
              <a:ext uri="{FF2B5EF4-FFF2-40B4-BE49-F238E27FC236}">
                <a16:creationId xmlns:a16="http://schemas.microsoft.com/office/drawing/2014/main" id="{7105D4BB-2F53-98CB-1BFA-E21B7C4C795E}"/>
              </a:ext>
            </a:extLst>
          </p:cNvPr>
          <p:cNvSpPr>
            <a:spLocks noGrp="1"/>
          </p:cNvSpPr>
          <p:nvPr>
            <p:ph idx="1"/>
          </p:nvPr>
        </p:nvSpPr>
        <p:spPr/>
        <p:txBody>
          <a:bodyPr>
            <a:normAutofit/>
          </a:bodyPr>
          <a:lstStyle/>
          <a:p>
            <a:pPr>
              <a:buFont typeface="Wingdings" panose="05000000000000000000" pitchFamily="2" charset="2"/>
              <a:buChar char="§"/>
            </a:pPr>
            <a:r>
              <a:rPr lang="en-US" sz="3500" dirty="0"/>
              <a:t>FHEI to make policy of admission and fee structure for </a:t>
            </a:r>
            <a:r>
              <a:rPr lang="en-US" sz="3500" b="1" u="sng" dirty="0">
                <a:solidFill>
                  <a:srgbClr val="FF0000"/>
                </a:solidFill>
              </a:rPr>
              <a:t>BOTH</a:t>
            </a:r>
            <a:r>
              <a:rPr lang="en-US" sz="3500" dirty="0"/>
              <a:t> Indian and foreign students</a:t>
            </a:r>
          </a:p>
          <a:p>
            <a:pPr>
              <a:buFont typeface="Wingdings" panose="05000000000000000000" pitchFamily="2" charset="2"/>
              <a:buChar char="§"/>
            </a:pPr>
            <a:r>
              <a:rPr lang="en-US" sz="3500" dirty="0"/>
              <a:t>Prospectus/Brochure (fee structure, refund policy, seats, eligibility/ qualifications, admission process), etc., for admission should be available at least 60 days prior to commencement of admission</a:t>
            </a:r>
          </a:p>
          <a:p>
            <a:pPr>
              <a:buFont typeface="Wingdings" panose="05000000000000000000" pitchFamily="2" charset="2"/>
              <a:buChar char="§"/>
            </a:pPr>
            <a:r>
              <a:rPr lang="en-US" sz="3500" dirty="0"/>
              <a:t>Full or partial need-based scholarships may be provided by the FHEI</a:t>
            </a:r>
            <a:endParaRPr lang="en-IN" sz="3500" dirty="0"/>
          </a:p>
        </p:txBody>
      </p:sp>
      <p:sp>
        <p:nvSpPr>
          <p:cNvPr id="4" name="Footer Placeholder 3">
            <a:extLst>
              <a:ext uri="{FF2B5EF4-FFF2-40B4-BE49-F238E27FC236}">
                <a16:creationId xmlns:a16="http://schemas.microsoft.com/office/drawing/2014/main" id="{9E3CB722-D351-D84A-5DAB-37909565278E}"/>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0F3ED929-E76D-51BD-FB8B-9F775ABFA32A}"/>
              </a:ext>
            </a:extLst>
          </p:cNvPr>
          <p:cNvSpPr>
            <a:spLocks noGrp="1"/>
          </p:cNvSpPr>
          <p:nvPr>
            <p:ph type="sldNum" sz="quarter" idx="12"/>
          </p:nvPr>
        </p:nvSpPr>
        <p:spPr/>
        <p:txBody>
          <a:bodyPr/>
          <a:lstStyle/>
          <a:p>
            <a:fld id="{249ABF91-8722-4C7E-8137-2812E2476EFD}" type="slidenum">
              <a:rPr lang="en-IN" smtClean="0"/>
              <a:t>6</a:t>
            </a:fld>
            <a:endParaRPr lang="en-IN"/>
          </a:p>
        </p:txBody>
      </p:sp>
      <p:sp>
        <p:nvSpPr>
          <p:cNvPr id="6" name="Date Placeholder 5">
            <a:extLst>
              <a:ext uri="{FF2B5EF4-FFF2-40B4-BE49-F238E27FC236}">
                <a16:creationId xmlns:a16="http://schemas.microsoft.com/office/drawing/2014/main" id="{2D018B8A-BBA8-F6E4-812B-D9AE764E299C}"/>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2827322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D9100-4D7D-0BC0-DA82-CC4D0F1FB662}"/>
              </a:ext>
            </a:extLst>
          </p:cNvPr>
          <p:cNvSpPr>
            <a:spLocks noGrp="1"/>
          </p:cNvSpPr>
          <p:nvPr>
            <p:ph type="title"/>
          </p:nvPr>
        </p:nvSpPr>
        <p:spPr/>
        <p:txBody>
          <a:bodyPr>
            <a:normAutofit/>
          </a:bodyPr>
          <a:lstStyle/>
          <a:p>
            <a:pPr algn="ctr"/>
            <a:r>
              <a:rPr lang="en-US" sz="6500" b="1" dirty="0">
                <a:solidFill>
                  <a:srgbClr val="0000FF"/>
                </a:solidFill>
              </a:rPr>
              <a:t>Faculty, Staff, etc.</a:t>
            </a:r>
            <a:endParaRPr lang="en-IN" sz="6500" dirty="0"/>
          </a:p>
        </p:txBody>
      </p:sp>
      <p:sp>
        <p:nvSpPr>
          <p:cNvPr id="3" name="Content Placeholder 2">
            <a:extLst>
              <a:ext uri="{FF2B5EF4-FFF2-40B4-BE49-F238E27FC236}">
                <a16:creationId xmlns:a16="http://schemas.microsoft.com/office/drawing/2014/main" id="{6B59649F-B58D-D441-0313-BA692E15AB8B}"/>
              </a:ext>
            </a:extLst>
          </p:cNvPr>
          <p:cNvSpPr>
            <a:spLocks noGrp="1"/>
          </p:cNvSpPr>
          <p:nvPr>
            <p:ph idx="1"/>
          </p:nvPr>
        </p:nvSpPr>
        <p:spPr/>
        <p:txBody>
          <a:bodyPr>
            <a:normAutofit/>
          </a:bodyPr>
          <a:lstStyle/>
          <a:p>
            <a:pPr>
              <a:buFont typeface="Wingdings" panose="05000000000000000000" pitchFamily="2" charset="2"/>
              <a:buChar char="§"/>
            </a:pPr>
            <a:r>
              <a:rPr lang="en-US" sz="3500" dirty="0"/>
              <a:t>FHEI has the autonomy to recruit faculty/staff from Indian/abroad as per recruitment norms</a:t>
            </a:r>
          </a:p>
          <a:p>
            <a:pPr>
              <a:buFont typeface="Wingdings" panose="05000000000000000000" pitchFamily="2" charset="2"/>
              <a:buChar char="§"/>
            </a:pPr>
            <a:r>
              <a:rPr lang="en-US" sz="3500" dirty="0"/>
              <a:t>Qualification, salary, benefits, service terms </a:t>
            </a:r>
            <a:r>
              <a:rPr lang="en-US" sz="3500" b="1" u="sng" dirty="0">
                <a:solidFill>
                  <a:srgbClr val="FF0000"/>
                </a:solidFill>
              </a:rPr>
              <a:t>SHALL</a:t>
            </a:r>
            <a:r>
              <a:rPr lang="en-US" sz="3500" dirty="0"/>
              <a:t> be as per the terms of the main campus in the country of origin of FHEI</a:t>
            </a:r>
          </a:p>
          <a:p>
            <a:pPr>
              <a:buFont typeface="Wingdings" panose="05000000000000000000" pitchFamily="2" charset="2"/>
              <a:buChar char="§"/>
            </a:pPr>
            <a:r>
              <a:rPr lang="en-US" sz="3500" dirty="0"/>
              <a:t>Foreign faculty recruited </a:t>
            </a:r>
            <a:r>
              <a:rPr lang="en-US" sz="3500" b="1" u="sng" dirty="0">
                <a:solidFill>
                  <a:srgbClr val="FF0000"/>
                </a:solidFill>
              </a:rPr>
              <a:t>SHALL</a:t>
            </a:r>
            <a:r>
              <a:rPr lang="en-US" sz="3500" dirty="0"/>
              <a:t> stay in the campus in India for a reasonable time</a:t>
            </a:r>
          </a:p>
        </p:txBody>
      </p:sp>
      <p:sp>
        <p:nvSpPr>
          <p:cNvPr id="4" name="Footer Placeholder 3">
            <a:extLst>
              <a:ext uri="{FF2B5EF4-FFF2-40B4-BE49-F238E27FC236}">
                <a16:creationId xmlns:a16="http://schemas.microsoft.com/office/drawing/2014/main" id="{037CAF3E-CE5D-72F7-9589-C693EFE117D6}"/>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E108B580-64B7-FC27-3FDA-A497661943E0}"/>
              </a:ext>
            </a:extLst>
          </p:cNvPr>
          <p:cNvSpPr>
            <a:spLocks noGrp="1"/>
          </p:cNvSpPr>
          <p:nvPr>
            <p:ph type="sldNum" sz="quarter" idx="12"/>
          </p:nvPr>
        </p:nvSpPr>
        <p:spPr/>
        <p:txBody>
          <a:bodyPr/>
          <a:lstStyle/>
          <a:p>
            <a:fld id="{249ABF91-8722-4C7E-8137-2812E2476EFD}" type="slidenum">
              <a:rPr lang="en-IN" smtClean="0"/>
              <a:t>7</a:t>
            </a:fld>
            <a:endParaRPr lang="en-IN"/>
          </a:p>
        </p:txBody>
      </p:sp>
      <p:sp>
        <p:nvSpPr>
          <p:cNvPr id="6" name="Date Placeholder 5">
            <a:extLst>
              <a:ext uri="{FF2B5EF4-FFF2-40B4-BE49-F238E27FC236}">
                <a16:creationId xmlns:a16="http://schemas.microsoft.com/office/drawing/2014/main" id="{82EA71F0-BE39-0EA0-3A4F-3737E4F51A8F}"/>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129574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03A06-7438-DEAA-226F-1539F8FC3497}"/>
              </a:ext>
            </a:extLst>
          </p:cNvPr>
          <p:cNvSpPr>
            <a:spLocks noGrp="1"/>
          </p:cNvSpPr>
          <p:nvPr>
            <p:ph type="title"/>
          </p:nvPr>
        </p:nvSpPr>
        <p:spPr/>
        <p:txBody>
          <a:bodyPr>
            <a:normAutofit/>
          </a:bodyPr>
          <a:lstStyle/>
          <a:p>
            <a:pPr algn="ctr"/>
            <a:r>
              <a:rPr lang="en-US" sz="6500" b="1" dirty="0">
                <a:solidFill>
                  <a:srgbClr val="0000FF"/>
                </a:solidFill>
              </a:rPr>
              <a:t>General Conditions</a:t>
            </a:r>
            <a:endParaRPr lang="en-IN" sz="6500" dirty="0"/>
          </a:p>
        </p:txBody>
      </p:sp>
      <p:sp>
        <p:nvSpPr>
          <p:cNvPr id="3" name="Content Placeholder 2">
            <a:extLst>
              <a:ext uri="{FF2B5EF4-FFF2-40B4-BE49-F238E27FC236}">
                <a16:creationId xmlns:a16="http://schemas.microsoft.com/office/drawing/2014/main" id="{799D15F6-B5BF-210F-D5BB-6493B68DAE58}"/>
              </a:ext>
            </a:extLst>
          </p:cNvPr>
          <p:cNvSpPr>
            <a:spLocks noGrp="1"/>
          </p:cNvSpPr>
          <p:nvPr>
            <p:ph idx="1"/>
          </p:nvPr>
        </p:nvSpPr>
        <p:spPr/>
        <p:txBody>
          <a:bodyPr>
            <a:normAutofit/>
          </a:bodyPr>
          <a:lstStyle/>
          <a:p>
            <a:pPr marL="514350" indent="-514350">
              <a:buFont typeface="+mj-lt"/>
              <a:buAutoNum type="arabicParenR"/>
            </a:pPr>
            <a:r>
              <a:rPr lang="en-US" dirty="0"/>
              <a:t>No fee collection from student is allowed </a:t>
            </a:r>
            <a:r>
              <a:rPr lang="en-US" b="1" u="sng" dirty="0">
                <a:solidFill>
                  <a:srgbClr val="FF0000"/>
                </a:solidFill>
              </a:rPr>
              <a:t>UNLESS</a:t>
            </a:r>
            <a:r>
              <a:rPr lang="en-US" dirty="0"/>
              <a:t> duly approved under the present Regulations to set up its campus in India</a:t>
            </a:r>
          </a:p>
          <a:p>
            <a:pPr marL="514350" indent="-514350">
              <a:buFont typeface="+mj-lt"/>
              <a:buAutoNum type="arabicParenR"/>
            </a:pPr>
            <a:r>
              <a:rPr lang="en-US" dirty="0"/>
              <a:t>Quality of education imparted in Indian campus </a:t>
            </a:r>
            <a:r>
              <a:rPr lang="en-US" b="1" u="sng" dirty="0">
                <a:solidFill>
                  <a:srgbClr val="FF0000"/>
                </a:solidFill>
              </a:rPr>
              <a:t>TO BE AT PAR</a:t>
            </a:r>
            <a:r>
              <a:rPr lang="en-US" dirty="0"/>
              <a:t> with that of the main campus in the country of origin</a:t>
            </a:r>
          </a:p>
          <a:p>
            <a:pPr marL="514350" indent="-514350">
              <a:buFont typeface="+mj-lt"/>
              <a:buAutoNum type="arabicParenR"/>
            </a:pPr>
            <a:r>
              <a:rPr lang="en-US" dirty="0" err="1"/>
              <a:t>Programmes</a:t>
            </a:r>
            <a:r>
              <a:rPr lang="en-US" dirty="0"/>
              <a:t> should </a:t>
            </a:r>
            <a:r>
              <a:rPr lang="en-US" b="1" u="sng" dirty="0">
                <a:solidFill>
                  <a:srgbClr val="FF0000"/>
                </a:solidFill>
              </a:rPr>
              <a:t>NOT</a:t>
            </a:r>
            <a:r>
              <a:rPr lang="en-US" dirty="0"/>
              <a:t> be on online mode</a:t>
            </a:r>
          </a:p>
          <a:p>
            <a:pPr marL="514350" indent="-514350">
              <a:buFont typeface="+mj-lt"/>
              <a:buAutoNum type="arabicParenR"/>
            </a:pPr>
            <a:r>
              <a:rPr lang="en-US" dirty="0"/>
              <a:t>Qualifications awarded to the students in the Indian campus </a:t>
            </a:r>
            <a:r>
              <a:rPr lang="en-US" b="1" u="sng" dirty="0">
                <a:solidFill>
                  <a:srgbClr val="FF0000"/>
                </a:solidFill>
              </a:rPr>
              <a:t>SHALL</a:t>
            </a:r>
            <a:r>
              <a:rPr lang="en-US" dirty="0"/>
              <a:t> be </a:t>
            </a:r>
            <a:r>
              <a:rPr lang="en-US" dirty="0" err="1"/>
              <a:t>recognised</a:t>
            </a:r>
            <a:r>
              <a:rPr lang="en-US" dirty="0"/>
              <a:t> and treated as </a:t>
            </a:r>
            <a:r>
              <a:rPr lang="en-US" b="1" u="sng" dirty="0">
                <a:solidFill>
                  <a:srgbClr val="FF0000"/>
                </a:solidFill>
              </a:rPr>
              <a:t>EQUIVALENT</a:t>
            </a:r>
            <a:r>
              <a:rPr lang="en-US" dirty="0"/>
              <a:t> to the corresponding qualifications awarded by the FHEIs in the main campus located in the country of origin</a:t>
            </a:r>
            <a:endParaRPr lang="en-IN" dirty="0"/>
          </a:p>
        </p:txBody>
      </p:sp>
      <p:sp>
        <p:nvSpPr>
          <p:cNvPr id="4" name="Footer Placeholder 3">
            <a:extLst>
              <a:ext uri="{FF2B5EF4-FFF2-40B4-BE49-F238E27FC236}">
                <a16:creationId xmlns:a16="http://schemas.microsoft.com/office/drawing/2014/main" id="{797E79C1-E3A1-585A-9B6F-98A17B5A8AAC}"/>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5E339090-054D-241F-B79E-DB4A8A22FAA9}"/>
              </a:ext>
            </a:extLst>
          </p:cNvPr>
          <p:cNvSpPr>
            <a:spLocks noGrp="1"/>
          </p:cNvSpPr>
          <p:nvPr>
            <p:ph type="sldNum" sz="quarter" idx="12"/>
          </p:nvPr>
        </p:nvSpPr>
        <p:spPr/>
        <p:txBody>
          <a:bodyPr/>
          <a:lstStyle/>
          <a:p>
            <a:fld id="{249ABF91-8722-4C7E-8137-2812E2476EFD}" type="slidenum">
              <a:rPr lang="en-IN" smtClean="0"/>
              <a:t>8</a:t>
            </a:fld>
            <a:endParaRPr lang="en-IN"/>
          </a:p>
        </p:txBody>
      </p:sp>
      <p:sp>
        <p:nvSpPr>
          <p:cNvPr id="6" name="Date Placeholder 5">
            <a:extLst>
              <a:ext uri="{FF2B5EF4-FFF2-40B4-BE49-F238E27FC236}">
                <a16:creationId xmlns:a16="http://schemas.microsoft.com/office/drawing/2014/main" id="{C0B7C967-1179-31EF-7ACB-A4300BC95C50}"/>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560480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03A06-7438-DEAA-226F-1539F8FC3497}"/>
              </a:ext>
            </a:extLst>
          </p:cNvPr>
          <p:cNvSpPr>
            <a:spLocks noGrp="1"/>
          </p:cNvSpPr>
          <p:nvPr>
            <p:ph type="title"/>
          </p:nvPr>
        </p:nvSpPr>
        <p:spPr/>
        <p:txBody>
          <a:bodyPr>
            <a:normAutofit/>
          </a:bodyPr>
          <a:lstStyle/>
          <a:p>
            <a:pPr algn="ctr"/>
            <a:r>
              <a:rPr lang="en-US" sz="6500" b="1" dirty="0">
                <a:solidFill>
                  <a:srgbClr val="0000FF"/>
                </a:solidFill>
              </a:rPr>
              <a:t>General Conditions</a:t>
            </a:r>
            <a:endParaRPr lang="en-IN" sz="6500" dirty="0"/>
          </a:p>
        </p:txBody>
      </p:sp>
      <p:sp>
        <p:nvSpPr>
          <p:cNvPr id="3" name="Content Placeholder 2">
            <a:extLst>
              <a:ext uri="{FF2B5EF4-FFF2-40B4-BE49-F238E27FC236}">
                <a16:creationId xmlns:a16="http://schemas.microsoft.com/office/drawing/2014/main" id="{799D15F6-B5BF-210F-D5BB-6493B68DAE58}"/>
              </a:ext>
            </a:extLst>
          </p:cNvPr>
          <p:cNvSpPr>
            <a:spLocks noGrp="1"/>
          </p:cNvSpPr>
          <p:nvPr>
            <p:ph idx="1"/>
          </p:nvPr>
        </p:nvSpPr>
        <p:spPr/>
        <p:txBody>
          <a:bodyPr>
            <a:normAutofit/>
          </a:bodyPr>
          <a:lstStyle/>
          <a:p>
            <a:pPr marL="514350" indent="-514350">
              <a:buFont typeface="+mj-lt"/>
              <a:buAutoNum type="arabicParenR" startAt="5"/>
            </a:pPr>
            <a:r>
              <a:rPr lang="en-US" dirty="0"/>
              <a:t>Qualifications awarded </a:t>
            </a:r>
            <a:r>
              <a:rPr lang="en-US" b="1" u="sng" dirty="0">
                <a:solidFill>
                  <a:srgbClr val="FF0000"/>
                </a:solidFill>
              </a:rPr>
              <a:t>SHALL</a:t>
            </a:r>
            <a:r>
              <a:rPr lang="en-US" dirty="0"/>
              <a:t> be equivalent to any corresponding degree awarded by the Indian Higher Educational Institution (IHEI) with the following stipulations:</a:t>
            </a:r>
          </a:p>
          <a:p>
            <a:pPr lvl="1">
              <a:buFont typeface="Wingdings" panose="05000000000000000000" pitchFamily="2" charset="2"/>
              <a:buChar char="v"/>
            </a:pPr>
            <a:r>
              <a:rPr lang="en-US" dirty="0"/>
              <a:t>Requirement of </a:t>
            </a:r>
            <a:r>
              <a:rPr lang="en-US" b="1" u="sng" dirty="0">
                <a:solidFill>
                  <a:srgbClr val="FF0000"/>
                </a:solidFill>
              </a:rPr>
              <a:t>NO</a:t>
            </a:r>
            <a:r>
              <a:rPr lang="en-US" dirty="0"/>
              <a:t> further equivalence from any authority</a:t>
            </a:r>
          </a:p>
          <a:p>
            <a:pPr lvl="1">
              <a:buFont typeface="Wingdings" panose="05000000000000000000" pitchFamily="2" charset="2"/>
              <a:buChar char="v"/>
            </a:pPr>
            <a:r>
              <a:rPr lang="en-US" dirty="0"/>
              <a:t>Degree </a:t>
            </a:r>
            <a:r>
              <a:rPr lang="en-US" b="1" u="sng" dirty="0">
                <a:solidFill>
                  <a:srgbClr val="FF0000"/>
                </a:solidFill>
              </a:rPr>
              <a:t>SHALL</a:t>
            </a:r>
            <a:r>
              <a:rPr lang="en-US" dirty="0"/>
              <a:t> have </a:t>
            </a:r>
            <a:r>
              <a:rPr lang="en-US" b="1" u="sng" dirty="0">
                <a:solidFill>
                  <a:srgbClr val="FF0000"/>
                </a:solidFill>
              </a:rPr>
              <a:t>ALL</a:t>
            </a:r>
            <a:r>
              <a:rPr lang="en-US" dirty="0"/>
              <a:t> benefits/rights/privileges as obtained in the case of a degree awarded by an IHEI</a:t>
            </a:r>
          </a:p>
          <a:p>
            <a:pPr marL="514350" indent="-514350">
              <a:buFont typeface="+mj-lt"/>
              <a:buAutoNum type="arabicParenR" startAt="5"/>
            </a:pPr>
            <a:r>
              <a:rPr lang="en-US" dirty="0"/>
              <a:t>FHEI </a:t>
            </a:r>
            <a:r>
              <a:rPr lang="en-US" b="1" u="sng" dirty="0">
                <a:solidFill>
                  <a:srgbClr val="FF0000"/>
                </a:solidFill>
              </a:rPr>
              <a:t>SHALL</a:t>
            </a:r>
            <a:r>
              <a:rPr lang="en-US" dirty="0"/>
              <a:t> have adequate financial and other resources for establishing and operating its campus in India</a:t>
            </a:r>
          </a:p>
          <a:p>
            <a:pPr marL="514350" indent="-514350">
              <a:buFont typeface="+mj-lt"/>
              <a:buAutoNum type="arabicParenR" startAt="5"/>
            </a:pPr>
            <a:r>
              <a:rPr lang="en-US" dirty="0"/>
              <a:t>FHEI </a:t>
            </a:r>
            <a:r>
              <a:rPr lang="en-US" b="1" u="sng" dirty="0">
                <a:solidFill>
                  <a:srgbClr val="FF0000"/>
                </a:solidFill>
              </a:rPr>
              <a:t>SHOULD</a:t>
            </a:r>
            <a:r>
              <a:rPr lang="en-US" dirty="0"/>
              <a:t> arrange for adequate physical infrastructure for </a:t>
            </a:r>
            <a:r>
              <a:rPr lang="en-US" b="1" u="sng" dirty="0">
                <a:solidFill>
                  <a:srgbClr val="FF0000"/>
                </a:solidFill>
              </a:rPr>
              <a:t>ALL</a:t>
            </a:r>
            <a:r>
              <a:rPr lang="en-US" dirty="0"/>
              <a:t> academic </a:t>
            </a:r>
            <a:r>
              <a:rPr lang="en-US" dirty="0" err="1"/>
              <a:t>programmes</a:t>
            </a:r>
            <a:endParaRPr lang="en-IN" dirty="0"/>
          </a:p>
        </p:txBody>
      </p:sp>
      <p:sp>
        <p:nvSpPr>
          <p:cNvPr id="4" name="Footer Placeholder 3">
            <a:extLst>
              <a:ext uri="{FF2B5EF4-FFF2-40B4-BE49-F238E27FC236}">
                <a16:creationId xmlns:a16="http://schemas.microsoft.com/office/drawing/2014/main" id="{60DE7292-F607-D417-D538-A0048B080288}"/>
              </a:ext>
            </a:extLst>
          </p:cNvPr>
          <p:cNvSpPr>
            <a:spLocks noGrp="1"/>
          </p:cNvSpPr>
          <p:nvPr>
            <p:ph type="ftr" sz="quarter" idx="11"/>
          </p:nvPr>
        </p:nvSpPr>
        <p:spPr/>
        <p:txBody>
          <a:bodyPr/>
          <a:lstStyle/>
          <a:p>
            <a:r>
              <a:rPr lang="en-US"/>
              <a:t>UGC, Foreign University Norms,10-Apr-2023</a:t>
            </a:r>
            <a:endParaRPr lang="en-IN"/>
          </a:p>
        </p:txBody>
      </p:sp>
      <p:sp>
        <p:nvSpPr>
          <p:cNvPr id="5" name="Slide Number Placeholder 4">
            <a:extLst>
              <a:ext uri="{FF2B5EF4-FFF2-40B4-BE49-F238E27FC236}">
                <a16:creationId xmlns:a16="http://schemas.microsoft.com/office/drawing/2014/main" id="{650917CB-6488-107A-51AB-C11C57205E9B}"/>
              </a:ext>
            </a:extLst>
          </p:cNvPr>
          <p:cNvSpPr>
            <a:spLocks noGrp="1"/>
          </p:cNvSpPr>
          <p:nvPr>
            <p:ph type="sldNum" sz="quarter" idx="12"/>
          </p:nvPr>
        </p:nvSpPr>
        <p:spPr/>
        <p:txBody>
          <a:bodyPr/>
          <a:lstStyle/>
          <a:p>
            <a:fld id="{249ABF91-8722-4C7E-8137-2812E2476EFD}" type="slidenum">
              <a:rPr lang="en-IN" smtClean="0"/>
              <a:t>9</a:t>
            </a:fld>
            <a:endParaRPr lang="en-IN"/>
          </a:p>
        </p:txBody>
      </p:sp>
      <p:sp>
        <p:nvSpPr>
          <p:cNvPr id="6" name="Date Placeholder 5">
            <a:extLst>
              <a:ext uri="{FF2B5EF4-FFF2-40B4-BE49-F238E27FC236}">
                <a16:creationId xmlns:a16="http://schemas.microsoft.com/office/drawing/2014/main" id="{2DE7A35F-D144-244D-3A4F-2D500EAEA734}"/>
              </a:ext>
            </a:extLst>
          </p:cNvPr>
          <p:cNvSpPr>
            <a:spLocks noGrp="1"/>
          </p:cNvSpPr>
          <p:nvPr>
            <p:ph type="dt" sz="half" idx="10"/>
          </p:nvPr>
        </p:nvSpPr>
        <p:spPr/>
        <p:txBody>
          <a:bodyPr/>
          <a:lstStyle/>
          <a:p>
            <a:r>
              <a:rPr lang="en-US"/>
              <a:t>RNSengupta,IME Dept.,IIT Kanpur,INDIA</a:t>
            </a:r>
            <a:endParaRPr lang="en-IN"/>
          </a:p>
        </p:txBody>
      </p:sp>
    </p:spTree>
    <p:extLst>
      <p:ext uri="{BB962C8B-B14F-4D97-AF65-F5344CB8AC3E}">
        <p14:creationId xmlns:p14="http://schemas.microsoft.com/office/powerpoint/2010/main" val="2579481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ff9a3d7-ae57-4075-a74f-0c1f0c8334e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DEADC3C2F7DA4CBAF4A6B32731B3F2" ma:contentTypeVersion="15" ma:contentTypeDescription="Create a new document." ma:contentTypeScope="" ma:versionID="62772e3f570425440b9a322648637eba">
  <xsd:schema xmlns:xsd="http://www.w3.org/2001/XMLSchema" xmlns:xs="http://www.w3.org/2001/XMLSchema" xmlns:p="http://schemas.microsoft.com/office/2006/metadata/properties" xmlns:ns3="5ff9a3d7-ae57-4075-a74f-0c1f0c8334e9" xmlns:ns4="1c7e621b-3535-4309-a8b4-72c18e949133" targetNamespace="http://schemas.microsoft.com/office/2006/metadata/properties" ma:root="true" ma:fieldsID="b52131690fa528dce5ae42c4448e9a0a" ns3:_="" ns4:_="">
    <xsd:import namespace="5ff9a3d7-ae57-4075-a74f-0c1f0c8334e9"/>
    <xsd:import namespace="1c7e621b-3535-4309-a8b4-72c18e94913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9a3d7-ae57-4075-a74f-0c1f0c8334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7e621b-3535-4309-a8b4-72c18e94913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7F1160-5138-468C-B53F-FB2241B0B079}">
  <ds:schemaRefs>
    <ds:schemaRef ds:uri="http://schemas.microsoft.com/sharepoint/v3/contenttype/forms"/>
  </ds:schemaRefs>
</ds:datastoreItem>
</file>

<file path=customXml/itemProps2.xml><?xml version="1.0" encoding="utf-8"?>
<ds:datastoreItem xmlns:ds="http://schemas.openxmlformats.org/officeDocument/2006/customXml" ds:itemID="{164FA717-A0FB-4E85-BE21-440D098F499B}">
  <ds:schemaRefs>
    <ds:schemaRef ds:uri="http://schemas.microsoft.com/office/2006/documentManagement/types"/>
    <ds:schemaRef ds:uri="http://schemas.openxmlformats.org/package/2006/metadata/core-properties"/>
    <ds:schemaRef ds:uri="5ff9a3d7-ae57-4075-a74f-0c1f0c8334e9"/>
    <ds:schemaRef ds:uri="http://purl.org/dc/dcmitype/"/>
    <ds:schemaRef ds:uri="http://purl.org/dc/terms/"/>
    <ds:schemaRef ds:uri="http://www.w3.org/XML/1998/namespace"/>
    <ds:schemaRef ds:uri="http://schemas.microsoft.com/office/infopath/2007/PartnerControls"/>
    <ds:schemaRef ds:uri="1c7e621b-3535-4309-a8b4-72c18e949133"/>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D7795973-480D-4456-AAC3-84359B3B8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f9a3d7-ae57-4075-a74f-0c1f0c8334e9"/>
    <ds:schemaRef ds:uri="1c7e621b-3535-4309-a8b4-72c18e9491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183</TotalTime>
  <Words>1374</Words>
  <Application>Microsoft Office PowerPoint</Application>
  <PresentationFormat>Widescreen</PresentationFormat>
  <Paragraphs>117</Paragraphs>
  <Slides>14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UGC Norms for Foreign Universities/Institutions</vt:lpstr>
      <vt:lpstr>Eligibility</vt:lpstr>
      <vt:lpstr>Procedure for Approval</vt:lpstr>
      <vt:lpstr>Next Stages for Approval</vt:lpstr>
      <vt:lpstr>Next Stages for Approval</vt:lpstr>
      <vt:lpstr>Admission and Fee Structure</vt:lpstr>
      <vt:lpstr>Faculty, Staff, etc.</vt:lpstr>
      <vt:lpstr>General Conditions</vt:lpstr>
      <vt:lpstr>General Conditions</vt:lpstr>
      <vt:lpstr>General Conditions</vt:lpstr>
      <vt:lpstr>Annual Report and Finances</vt:lpstr>
      <vt:lpstr>Student Interests</vt:lpstr>
      <vt:lpstr>Right to Inspect and Violations</vt:lpstr>
      <vt:lpstr>Interpretation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Education Policy, 2020</dc:title>
  <dc:creator>RNSengupta</dc:creator>
  <cp:lastModifiedBy>RNSengupta</cp:lastModifiedBy>
  <cp:revision>26</cp:revision>
  <dcterms:created xsi:type="dcterms:W3CDTF">2023-03-31T05:35:51Z</dcterms:created>
  <dcterms:modified xsi:type="dcterms:W3CDTF">2026-06-13T06:59:44Z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0x01010070DEADC3C2F7DA4CBAF4A6B32731B3F2</vt:lpwstr>
  </property>
</Properties>
</file>