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7" r:id="rId4"/>
    <p:sldId id="264" r:id="rId5"/>
    <p:sldId id="258" r:id="rId6"/>
    <p:sldId id="268" r:id="rId7"/>
    <p:sldId id="259" r:id="rId8"/>
    <p:sldId id="269" r:id="rId9"/>
    <p:sldId id="265" r:id="rId10"/>
    <p:sldId id="261" r:id="rId11"/>
    <p:sldId id="266" r:id="rId12"/>
    <p:sldId id="262" r:id="rId13"/>
    <p:sldId id="260" r:id="rId14"/>
    <p:sldId id="2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B835F7-BF15-43C5-894A-B0B59DC19CC0}" type="datetimeFigureOut">
              <a:rPr lang="en-IN" smtClean="0"/>
              <a:t>13-06-2026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CCE5FC-4C6E-4F60-ADB3-4F93A6F1BD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26968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3C907-DE8A-4590-98CA-781C61BD86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D1FEFB-B133-4A3D-9F67-F3A2DC022C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2E6D86-41D1-40DD-93A3-48FD19797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I&amp;SE,PURDUE UNIVERSITY,USA</a:t>
            </a:r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6A1179-F479-4E63-9425-702F0BF26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E3F361-EBAE-4E2B-B5A5-C68129EC7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9E5-2178-42A6-A876-9A87A0C1B3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39466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30DE8-C8A4-46C5-AC5A-DD72EBC0F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3955DC-81B0-42F6-B6CB-91BEC49771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E94019-C607-4052-A8E9-B604F5FE8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I&amp;SE,PURDUE UNIVERSITY,USA</a:t>
            </a:r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1121BE-A8DA-4DDB-AF24-BFFF3EEF8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9FC055-23CE-4E1C-9994-F5150D84A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9E5-2178-42A6-A876-9A87A0C1B3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72204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C49BBA-76F8-4D0B-8BA7-95E7001FB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40F6F4-93EF-481A-922B-F8CDD337CA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0B1986-104F-47CA-B6D8-883F42777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I&amp;SE,PURDUE UNIVERSITY,USA</a:t>
            </a:r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86B5BC-EA73-4C67-9808-E3F8DD60B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7350D4-8A43-4F8D-825E-050D0271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9E5-2178-42A6-A876-9A87A0C1B3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32889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EC574-53C1-499B-A2B7-36FB0378F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CF782-51DC-4D6E-9DF7-D476B703D3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D736FB-915F-4F86-B32E-436D4E5FE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I&amp;SE,PURDUE UNIVERSITY,USA</a:t>
            </a:r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84635D-906D-4110-B61F-EF57A1093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A966F2-D34F-4F8F-90D5-3AFF71D5C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9E5-2178-42A6-A876-9A87A0C1B3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0589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3C54E-86D9-41C9-B1B7-FFCB38F11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07F462-A259-46A9-B1C3-225E28E1A9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005950-031E-45EB-BDD5-6DDE86890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I&amp;SE,PURDUE UNIVERSITY,USA</a:t>
            </a:r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743EED-4B68-496B-8ECA-5BEBDFCD7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F71611-70B3-4224-AD9E-F38955313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9E5-2178-42A6-A876-9A87A0C1B3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0840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A7A8E-E01E-4DFC-88D1-CD6C1D4D7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5E445-750D-4076-B7EB-751E19023C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B5EC84-54E9-4FE3-AB4A-1239B040C9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1C1DCC-3A83-4CCD-9E77-024E81EC8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I&amp;SE,PURDUE UNIVERSITY,USA</a:t>
            </a:r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F686CF-8BDB-47E9-A831-EB8E137AD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RNSengupta,IME Dept.,IIT Kanpur,INDIA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B79470-B932-4B3B-B0E3-330A8AF88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9E5-2178-42A6-A876-9A87A0C1B3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32962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2725F-4D7E-4A4A-BA03-F421D957F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04A646-0AF7-43AC-B0CE-A9BE747F06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3CCCC8-7CA7-45BF-80AB-5709119F26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18B52E-14B3-4FD9-9A2A-33CD750E15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17481B-A6C3-440D-97B9-1B558BE193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DE0F49-FDD6-4FB5-8F07-EB6AE1675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I&amp;SE,PURDUE UNIVERSITY,USA</a:t>
            </a:r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0681E-3AA3-4C47-B06A-5DA5B0A64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RNSengupta,IME Dept.,IIT Kanpur,INDIA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85A3F5-E0D5-4A61-9DF1-7CD795A3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9E5-2178-42A6-A876-9A87A0C1B3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61202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0119F-38F2-4BCC-8AC6-AC8FEEC91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6125F0-3355-4A7C-86D8-B619FC1E4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I&amp;SE,PURDUE UNIVERSITY,USA</a:t>
            </a:r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6E95FB-74D6-47EF-8E56-16BDCE654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RNSengupta,IME Dept.,IIT Kanpur,INDIA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DC8FAB-740D-4EC6-9EB4-D75C517B6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9E5-2178-42A6-A876-9A87A0C1B3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138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3814BC-81B7-44D9-A802-7364CE77E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I&amp;SE,PURDUE UNIVERSITY,USA</a:t>
            </a:r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309483-69A5-4221-9452-6FB350892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RNSengupta,IME Dept.,IIT Kanpur,INDIA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EB9F20-E59C-441E-B0A9-1584C9BA8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9E5-2178-42A6-A876-9A87A0C1B3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4949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20304-ECBE-4117-94DB-4FA95BB42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95D05F-B822-4BB8-BC3F-782DF7C8D6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12E831-3B91-4451-9B65-B2509F339D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11D61F-1C70-4A68-9DC5-8789E5108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I&amp;SE,PURDUE UNIVERSITY,USA</a:t>
            </a:r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1DC250-4215-4EE1-B1CC-9698AD189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RNSengupta,IME Dept.,IIT Kanpur,INDIA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724139-2704-4814-90D2-985BD06AA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9E5-2178-42A6-A876-9A87A0C1B3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78213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B1D2B-89E7-4D8B-8684-5A8EEC946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95BFEF-00AD-419A-B24D-1CE7EA8C40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5DF91D-824F-4F73-8B50-D984DE2CF7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3E512A-7C3D-4A4A-9D2D-F5D70D9BA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I&amp;SE,PURDUE UNIVERSITY,USA</a:t>
            </a:r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8DC782-FAE9-4A74-923D-BBCB267ED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RNSengupta,IME Dept.,IIT Kanpur,INDIA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9AB941-3ECD-4340-B9A3-C1C00FF70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9E5-2178-42A6-A876-9A87A0C1B3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1015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A30701-0818-42F7-9736-9ADA0832B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D9F533-7CD5-47BC-84E7-3F4B4E599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8275FC-CFC6-430E-B15B-0D75A17A17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I&amp;SE,PURDUE UNIVERSITY,USA</a:t>
            </a:r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02C9EF-B022-4DA3-9775-BB885153C7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/>
              <a:t>RNSengupta,IME Dept.,IIT Kanpur,INDIA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D7381-6F16-4CB4-BE33-6504A125DE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429E5-2178-42A6-A876-9A87A0C1B3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15714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itk.ac.in/raghu-nandan-sengupta" TargetMode="External"/><Relationship Id="rId2" Type="http://schemas.openxmlformats.org/officeDocument/2006/relationships/hyperlink" Target="mailto:raghus@iitk.ac.in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F481F-1333-40FF-88A9-37F523E1CE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6835" y="556590"/>
            <a:ext cx="11184835" cy="1794724"/>
          </a:xfrm>
        </p:spPr>
        <p:txBody>
          <a:bodyPr>
            <a:noAutofit/>
          </a:bodyPr>
          <a:lstStyle/>
          <a:p>
            <a:r>
              <a:rPr lang="en-US" sz="45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 YEAR</a:t>
            </a:r>
            <a:r>
              <a:rPr lang="en-US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GROWTH PLAN</a:t>
            </a:r>
            <a:br>
              <a:rPr lang="en-US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AN ACADEMIC DEPARTMENT/INSTITUTE</a:t>
            </a:r>
            <a:endParaRPr lang="en-IN" sz="4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C68970-FC0A-4C43-AA43-8A8B12EB02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99184"/>
            <a:ext cx="9144000" cy="3502227"/>
          </a:xfrm>
        </p:spPr>
        <p:txBody>
          <a:bodyPr>
            <a:noAutofit/>
          </a:bodyPr>
          <a:lstStyle/>
          <a:p>
            <a:r>
              <a:rPr lang="en-US" sz="2500" b="1" dirty="0">
                <a:solidFill>
                  <a:srgbClr val="FF0000"/>
                </a:solidFill>
              </a:rPr>
              <a:t>Raghu Nandan SENGUPTA</a:t>
            </a:r>
          </a:p>
          <a:p>
            <a:r>
              <a:rPr lang="en-US" sz="2500" b="1" dirty="0">
                <a:solidFill>
                  <a:srgbClr val="FF0000"/>
                </a:solidFill>
              </a:rPr>
              <a:t>IME Department, IIT </a:t>
            </a:r>
            <a:r>
              <a:rPr lang="en-US" sz="2500" b="1" dirty="0" err="1">
                <a:solidFill>
                  <a:srgbClr val="FF0000"/>
                </a:solidFill>
              </a:rPr>
              <a:t>Kanpur,INDIA</a:t>
            </a:r>
            <a:endParaRPr lang="en-US" sz="2500" b="1" dirty="0">
              <a:solidFill>
                <a:srgbClr val="FF0000"/>
              </a:solidFill>
            </a:endParaRPr>
          </a:p>
          <a:p>
            <a:r>
              <a:rPr lang="en-US" sz="2500" b="1" dirty="0">
                <a:solidFill>
                  <a:srgbClr val="FF0000"/>
                </a:solidFill>
              </a:rPr>
              <a:t>Email:</a:t>
            </a:r>
            <a:r>
              <a:rPr lang="en-US" sz="2500" b="1" dirty="0">
                <a:solidFill>
                  <a:srgbClr val="7030A0"/>
                </a:solidFill>
              </a:rPr>
              <a:t> </a:t>
            </a:r>
            <a:r>
              <a:rPr lang="en-US" sz="2500" b="1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raghus@i</a:t>
            </a:r>
            <a:r>
              <a:rPr lang="en-US" sz="2500" b="1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itk.ac.in</a:t>
            </a:r>
            <a:endParaRPr lang="en-US" sz="2500" b="1" dirty="0">
              <a:solidFill>
                <a:srgbClr val="FF0000"/>
              </a:solidFill>
            </a:endParaRPr>
          </a:p>
          <a:p>
            <a:r>
              <a:rPr lang="en-US" sz="2500" b="1" dirty="0">
                <a:solidFill>
                  <a:srgbClr val="FF0000"/>
                </a:solidFill>
              </a:rPr>
              <a:t>URL:</a:t>
            </a:r>
            <a:r>
              <a:rPr lang="en-US" sz="2500" b="1" dirty="0">
                <a:solidFill>
                  <a:srgbClr val="7030A0"/>
                </a:solidFill>
              </a:rPr>
              <a:t> </a:t>
            </a:r>
            <a:r>
              <a:rPr lang="en-US" sz="2500" b="1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https://www.iitk.ac.in/raghu-nandan-sengupta</a:t>
            </a:r>
            <a:endParaRPr lang="en-IN" sz="2500" b="1" dirty="0">
              <a:solidFill>
                <a:srgbClr val="0000FF"/>
              </a:solidFill>
            </a:endParaRPr>
          </a:p>
        </p:txBody>
      </p:sp>
      <p:graphicFrame>
        <p:nvGraphicFramePr>
          <p:cNvPr id="4" name="Object 1">
            <a:extLst>
              <a:ext uri="{FF2B5EF4-FFF2-40B4-BE49-F238E27FC236}">
                <a16:creationId xmlns:a16="http://schemas.microsoft.com/office/drawing/2014/main" id="{D7BA8F07-E5F6-8DB5-6A8D-E77EF8E4F9E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9695447"/>
              </p:ext>
            </p:extLst>
          </p:nvPr>
        </p:nvGraphicFramePr>
        <p:xfrm>
          <a:off x="5456067" y="4562670"/>
          <a:ext cx="1279866" cy="1221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1943371" imgH="1848108" progId="">
                  <p:embed/>
                </p:oleObj>
              </mc:Choice>
              <mc:Fallback>
                <p:oleObj r:id="rId4" imgW="1943371" imgH="1848108" progId="">
                  <p:embed/>
                  <p:pic>
                    <p:nvPicPr>
                      <p:cNvPr id="77825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6067" y="4562670"/>
                        <a:ext cx="1279866" cy="1221690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71159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6A13B-6C59-4658-951E-EE664E570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Government</a:t>
            </a:r>
            <a:endParaRPr lang="en-IN" sz="7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006EFC-911A-4BF8-867F-656999C4D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 algn="just">
              <a:buClr>
                <a:schemeClr val="tx1"/>
              </a:buClr>
              <a:buFont typeface="+mj-lt"/>
              <a:buAutoNum type="arabicParenR"/>
            </a:pPr>
            <a:r>
              <a:rPr lang="en-US" sz="3000" b="1" dirty="0">
                <a:solidFill>
                  <a:srgbClr val="C00000"/>
                </a:solidFill>
              </a:rPr>
              <a:t>Commensurate funding</a:t>
            </a:r>
            <a:r>
              <a:rPr lang="en-US" sz="3000" dirty="0"/>
              <a:t>, </a:t>
            </a:r>
            <a:r>
              <a:rPr lang="en-US" sz="3000" b="1" dirty="0">
                <a:solidFill>
                  <a:srgbClr val="C00000"/>
                </a:solidFill>
              </a:rPr>
              <a:t>environment</a:t>
            </a:r>
            <a:r>
              <a:rPr lang="en-US" sz="3000" dirty="0"/>
              <a:t> for </a:t>
            </a:r>
            <a:r>
              <a:rPr lang="en-US" sz="3000" b="1" dirty="0">
                <a:solidFill>
                  <a:srgbClr val="0000FF"/>
                </a:solidFill>
              </a:rPr>
              <a:t>capital infrastructure</a:t>
            </a:r>
            <a:r>
              <a:rPr lang="en-US" sz="3000" dirty="0"/>
              <a:t>, </a:t>
            </a:r>
            <a:r>
              <a:rPr lang="en-US" sz="3000" b="1" dirty="0">
                <a:solidFill>
                  <a:srgbClr val="0000FF"/>
                </a:solidFill>
              </a:rPr>
              <a:t>research</a:t>
            </a:r>
            <a:r>
              <a:rPr lang="en-US" sz="3000" dirty="0"/>
              <a:t>, </a:t>
            </a:r>
            <a:r>
              <a:rPr lang="en-US" sz="3000" b="1" dirty="0">
                <a:solidFill>
                  <a:srgbClr val="0000FF"/>
                </a:solidFill>
              </a:rPr>
              <a:t>innovation</a:t>
            </a:r>
            <a:r>
              <a:rPr lang="en-US" sz="3000" dirty="0"/>
              <a:t>, </a:t>
            </a:r>
            <a:r>
              <a:rPr lang="en-US" sz="3000" b="1" dirty="0">
                <a:solidFill>
                  <a:srgbClr val="0000FF"/>
                </a:solidFill>
              </a:rPr>
              <a:t>recruitment</a:t>
            </a:r>
            <a:r>
              <a:rPr lang="en-US" sz="3000" dirty="0"/>
              <a:t>, </a:t>
            </a:r>
            <a:r>
              <a:rPr lang="en-US" sz="3000" b="1" dirty="0">
                <a:solidFill>
                  <a:srgbClr val="0000FF"/>
                </a:solidFill>
              </a:rPr>
              <a:t>selection</a:t>
            </a:r>
          </a:p>
          <a:p>
            <a:pPr marL="514350" indent="-514350" algn="just">
              <a:buClr>
                <a:schemeClr val="tx1"/>
              </a:buClr>
              <a:buFont typeface="+mj-lt"/>
              <a:buAutoNum type="arabicParenR"/>
            </a:pPr>
            <a:r>
              <a:rPr lang="en-US" sz="3000" b="1" dirty="0">
                <a:solidFill>
                  <a:srgbClr val="C00000"/>
                </a:solidFill>
              </a:rPr>
              <a:t>Proper policies </a:t>
            </a:r>
            <a:r>
              <a:rPr lang="en-US" sz="3000" dirty="0"/>
              <a:t>for </a:t>
            </a:r>
            <a:r>
              <a:rPr lang="en-US" sz="3000" b="1" dirty="0">
                <a:solidFill>
                  <a:srgbClr val="0000FF"/>
                </a:solidFill>
              </a:rPr>
              <a:t>short</a:t>
            </a:r>
            <a:r>
              <a:rPr lang="en-US" sz="3000" dirty="0"/>
              <a:t> and </a:t>
            </a:r>
            <a:r>
              <a:rPr lang="en-US" sz="3000" b="1" dirty="0">
                <a:solidFill>
                  <a:srgbClr val="0000FF"/>
                </a:solidFill>
              </a:rPr>
              <a:t>long term growth</a:t>
            </a:r>
            <a:r>
              <a:rPr lang="en-US" sz="3000" dirty="0"/>
              <a:t> with respect to </a:t>
            </a:r>
            <a:r>
              <a:rPr lang="en-US" sz="3000" b="1" dirty="0">
                <a:solidFill>
                  <a:srgbClr val="0000FF"/>
                </a:solidFill>
              </a:rPr>
              <a:t>strategic planning</a:t>
            </a:r>
            <a:r>
              <a:rPr lang="en-US" sz="3000" dirty="0"/>
              <a:t>,</a:t>
            </a:r>
            <a:r>
              <a:rPr lang="en-US" sz="3000" b="1" dirty="0">
                <a:solidFill>
                  <a:srgbClr val="0000FF"/>
                </a:solidFill>
              </a:rPr>
              <a:t> recruitment</a:t>
            </a:r>
            <a:r>
              <a:rPr lang="en-US" sz="3000" dirty="0"/>
              <a:t>, </a:t>
            </a:r>
            <a:r>
              <a:rPr lang="en-US" sz="3000" b="1" dirty="0">
                <a:solidFill>
                  <a:srgbClr val="0000FF"/>
                </a:solidFill>
              </a:rPr>
              <a:t>promotion</a:t>
            </a:r>
            <a:r>
              <a:rPr lang="en-US" sz="3000" dirty="0"/>
              <a:t>, </a:t>
            </a:r>
            <a:r>
              <a:rPr lang="en-US" sz="3000" b="1" dirty="0">
                <a:solidFill>
                  <a:srgbClr val="0000FF"/>
                </a:solidFill>
              </a:rPr>
              <a:t>funding, ambition</a:t>
            </a:r>
            <a:r>
              <a:rPr lang="en-US" sz="3000" dirty="0"/>
              <a:t> of </a:t>
            </a:r>
            <a:r>
              <a:rPr lang="en-US" sz="3000" b="1" dirty="0">
                <a:solidFill>
                  <a:srgbClr val="0000FF"/>
                </a:solidFill>
              </a:rPr>
              <a:t>institute</a:t>
            </a:r>
            <a:r>
              <a:rPr lang="en-US" sz="3000" dirty="0"/>
              <a:t> and </a:t>
            </a:r>
            <a:r>
              <a:rPr lang="en-US" sz="3000" b="1" dirty="0">
                <a:solidFill>
                  <a:srgbClr val="0000FF"/>
                </a:solidFill>
              </a:rPr>
              <a:t>stake holders</a:t>
            </a:r>
          </a:p>
          <a:p>
            <a:pPr marL="514350" indent="-514350" algn="just">
              <a:buClr>
                <a:schemeClr val="tx1"/>
              </a:buClr>
              <a:buFont typeface="+mj-lt"/>
              <a:buAutoNum type="arabicParenR"/>
            </a:pPr>
            <a:r>
              <a:rPr lang="en-IN" sz="3000" dirty="0"/>
              <a:t>Always remember </a:t>
            </a:r>
            <a:r>
              <a:rPr lang="en-IN" sz="3000" b="1" dirty="0">
                <a:solidFill>
                  <a:srgbClr val="0000FF"/>
                </a:solidFill>
              </a:rPr>
              <a:t>EDUCATION/TRAINING/CHARACTER BUILDING</a:t>
            </a:r>
            <a:r>
              <a:rPr lang="en-IN" sz="3000" dirty="0"/>
              <a:t> builds the society/nation/country, hence </a:t>
            </a:r>
            <a:r>
              <a:rPr lang="en-IN" sz="3000" b="1" dirty="0">
                <a:solidFill>
                  <a:srgbClr val="0000FF"/>
                </a:solidFill>
              </a:rPr>
              <a:t>NEVER COMPRISE</a:t>
            </a:r>
            <a:r>
              <a:rPr lang="en-IN" sz="3000" dirty="0"/>
              <a:t> on that, even if the pressure from government is tremendous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362F94A-803D-C5B0-197C-81000F566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RNSengupta,IME Dept.,IIT Kanpur,INDIA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3D6FA4-4CCB-CF66-1621-612D684EF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9E5-2178-42A6-A876-9A87A0C1B32B}" type="slidenum">
              <a:rPr lang="en-IN" smtClean="0"/>
              <a:t>10</a:t>
            </a:fld>
            <a:endParaRPr lang="en-IN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E80EA433-4C92-3C57-9AEE-6C3AE0192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I&amp;SE,PURDUE UNIVERSITY,USA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75143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6A13B-6C59-4658-951E-EE664E570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Society/Industry</a:t>
            </a:r>
            <a:endParaRPr lang="en-IN" sz="7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006EFC-911A-4BF8-867F-656999C4D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Clr>
                <a:schemeClr val="tx1"/>
              </a:buClr>
              <a:buFont typeface="+mj-lt"/>
              <a:buAutoNum type="arabicParenR"/>
            </a:pPr>
            <a:r>
              <a:rPr lang="en-US" sz="6500" b="1" dirty="0">
                <a:solidFill>
                  <a:srgbClr val="C00000"/>
                </a:solidFill>
              </a:rPr>
              <a:t>Participative</a:t>
            </a:r>
            <a:endParaRPr lang="en-US" sz="6500" b="1" dirty="0">
              <a:solidFill>
                <a:srgbClr val="0000FF"/>
              </a:solidFill>
            </a:endParaRPr>
          </a:p>
          <a:p>
            <a:pPr marL="514350" indent="-514350" algn="just">
              <a:buClr>
                <a:schemeClr val="tx1"/>
              </a:buClr>
              <a:buFont typeface="+mj-lt"/>
              <a:buAutoNum type="arabicParenR"/>
            </a:pPr>
            <a:r>
              <a:rPr lang="en-US" sz="6500" b="1" dirty="0">
                <a:solidFill>
                  <a:srgbClr val="C00000"/>
                </a:solidFill>
              </a:rPr>
              <a:t>Academia</a:t>
            </a:r>
            <a:r>
              <a:rPr lang="en-US" sz="6500" dirty="0"/>
              <a:t> and </a:t>
            </a:r>
            <a:r>
              <a:rPr lang="en-US" sz="6500" b="1" dirty="0">
                <a:solidFill>
                  <a:srgbClr val="C00000"/>
                </a:solidFill>
              </a:rPr>
              <a:t>industry</a:t>
            </a:r>
            <a:r>
              <a:rPr lang="en-US" sz="6500" dirty="0"/>
              <a:t> </a:t>
            </a:r>
            <a:r>
              <a:rPr lang="en-US" sz="6500" b="1" dirty="0">
                <a:solidFill>
                  <a:srgbClr val="0000FF"/>
                </a:solidFill>
              </a:rPr>
              <a:t>symbiotic </a:t>
            </a:r>
            <a:r>
              <a:rPr lang="en-US" sz="6500" dirty="0"/>
              <a:t>relations</a:t>
            </a:r>
            <a:endParaRPr lang="en-IN" sz="6500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CD2E224-721C-C969-7442-E7828AA99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RNSengupta,IME Dept.,IIT Kanpur,INDIA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5EBA491-4CB5-3FD4-A895-64D3C5EFE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9E5-2178-42A6-A876-9A87A0C1B32B}" type="slidenum">
              <a:rPr lang="en-IN" smtClean="0"/>
              <a:t>11</a:t>
            </a:fld>
            <a:endParaRPr lang="en-IN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E073B41B-CD34-BA4F-9034-CAD754FB3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I&amp;SE,PURDUE UNIVERSITY,USA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97949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6A13B-6C59-4658-951E-EE664E570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Collaboration/Finance/Funding</a:t>
            </a:r>
            <a:endParaRPr lang="en-IN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006EFC-911A-4BF8-867F-656999C4D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 algn="just">
              <a:buClr>
                <a:schemeClr val="tx1"/>
              </a:buClr>
              <a:buFont typeface="+mj-lt"/>
              <a:buAutoNum type="arabicParenR"/>
            </a:pPr>
            <a:r>
              <a:rPr lang="en-IN" sz="4500" b="1" dirty="0">
                <a:solidFill>
                  <a:srgbClr val="C00000"/>
                </a:solidFill>
              </a:rPr>
              <a:t>Academic/Research Institutes</a:t>
            </a:r>
            <a:r>
              <a:rPr lang="en-IN" sz="4500" dirty="0"/>
              <a:t>: USA, Europe (Germany, UK, France, Sweden, etc.), Asia (Singapore, Japan, India, Israel, Korea, China, etc.), Africa, South America (Brazil, Argentina, Chile, etc.), etc. </a:t>
            </a:r>
          </a:p>
          <a:p>
            <a:pPr marL="514350" indent="-514350" algn="just">
              <a:buClr>
                <a:schemeClr val="tx1"/>
              </a:buClr>
              <a:buFont typeface="+mj-lt"/>
              <a:buAutoNum type="arabicParenR"/>
            </a:pPr>
            <a:r>
              <a:rPr lang="en-IN" sz="4500" b="1" dirty="0">
                <a:solidFill>
                  <a:srgbClr val="C00000"/>
                </a:solidFill>
              </a:rPr>
              <a:t>Government/Others</a:t>
            </a:r>
            <a:r>
              <a:rPr lang="en-IN" sz="4500" dirty="0"/>
              <a:t>: WB, IMF, ADB, EU, etc.</a:t>
            </a:r>
          </a:p>
          <a:p>
            <a:pPr marL="514350" indent="-514350" algn="just">
              <a:buClr>
                <a:schemeClr val="tx1"/>
              </a:buClr>
              <a:buFont typeface="+mj-lt"/>
              <a:buAutoNum type="arabicParenR"/>
            </a:pPr>
            <a:r>
              <a:rPr lang="en-IN" sz="4500" b="1" dirty="0">
                <a:solidFill>
                  <a:srgbClr val="C00000"/>
                </a:solidFill>
              </a:rPr>
              <a:t>Industry</a:t>
            </a:r>
            <a:r>
              <a:rPr lang="en-IN" sz="4500" dirty="0"/>
              <a:t>: Energy, IT, Services, Health, Manufacturing, Manufacturing, Service, etc.</a:t>
            </a:r>
          </a:p>
          <a:p>
            <a:pPr marL="514350" indent="-514350" algn="just">
              <a:buClr>
                <a:schemeClr val="tx1"/>
              </a:buClr>
              <a:buFont typeface="+mj-lt"/>
              <a:buAutoNum type="arabicParenR"/>
            </a:pPr>
            <a:r>
              <a:rPr lang="en-IN" sz="4500" b="1" dirty="0">
                <a:solidFill>
                  <a:srgbClr val="C00000"/>
                </a:solidFill>
              </a:rPr>
              <a:t>Alumni</a:t>
            </a:r>
          </a:p>
          <a:p>
            <a:pPr marL="514350" indent="-514350" algn="just">
              <a:buClr>
                <a:schemeClr val="tx1"/>
              </a:buClr>
              <a:buFont typeface="+mj-lt"/>
              <a:buAutoNum type="arabicParenR"/>
            </a:pPr>
            <a:r>
              <a:rPr lang="en-IN" sz="4500" b="1" dirty="0">
                <a:solidFill>
                  <a:srgbClr val="C00000"/>
                </a:solidFill>
              </a:rPr>
              <a:t>MDP/Consulting/E-Programs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1AE1362-622D-8CE4-B12A-0A74CBB2F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RNSengupta,IME Dept.,IIT Kanpur,INDIA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D97A850-07F8-6E0A-A1B1-E11726C9B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9E5-2178-42A6-A876-9A87A0C1B32B}" type="slidenum">
              <a:rPr lang="en-IN" smtClean="0"/>
              <a:t>12</a:t>
            </a:fld>
            <a:endParaRPr lang="en-IN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CDB339DB-8144-44B9-939B-A8A01198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I&amp;SE,PURDUE UNIVERSITY,USA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6607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6A13B-6C59-4658-951E-EE664E570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5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Environment/Infrastructure</a:t>
            </a:r>
            <a:endParaRPr lang="en-IN" sz="5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006EFC-911A-4BF8-867F-656999C4D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indent="-914400" algn="just">
              <a:buClr>
                <a:schemeClr val="tx1"/>
              </a:buClr>
              <a:buFont typeface="+mj-lt"/>
              <a:buAutoNum type="arabicParenR"/>
            </a:pPr>
            <a:r>
              <a:rPr lang="en-US" sz="4500" b="1" dirty="0">
                <a:solidFill>
                  <a:srgbClr val="C00000"/>
                </a:solidFill>
              </a:rPr>
              <a:t>Library</a:t>
            </a:r>
            <a:r>
              <a:rPr lang="en-US" sz="4500" dirty="0"/>
              <a:t> resources</a:t>
            </a:r>
          </a:p>
          <a:p>
            <a:pPr marL="914400" indent="-914400" algn="just">
              <a:buClr>
                <a:schemeClr val="tx1"/>
              </a:buClr>
              <a:buFont typeface="+mj-lt"/>
              <a:buAutoNum type="arabicParenR"/>
            </a:pPr>
            <a:r>
              <a:rPr lang="en-US" sz="4500" b="1" dirty="0">
                <a:solidFill>
                  <a:srgbClr val="C00000"/>
                </a:solidFill>
              </a:rPr>
              <a:t>Computational</a:t>
            </a:r>
            <a:r>
              <a:rPr lang="en-US" sz="4500" dirty="0"/>
              <a:t> facilities</a:t>
            </a:r>
          </a:p>
          <a:p>
            <a:pPr marL="914400" indent="-914400" algn="just">
              <a:buClr>
                <a:schemeClr val="tx1"/>
              </a:buClr>
              <a:buFont typeface="+mj-lt"/>
              <a:buAutoNum type="arabicParenR"/>
            </a:pPr>
            <a:r>
              <a:rPr lang="en-US" sz="4500" b="1" dirty="0">
                <a:solidFill>
                  <a:srgbClr val="C00000"/>
                </a:solidFill>
              </a:rPr>
              <a:t>E-Learning</a:t>
            </a:r>
            <a:r>
              <a:rPr lang="en-US" sz="4500" dirty="0"/>
              <a:t> environment/platform</a:t>
            </a:r>
          </a:p>
          <a:p>
            <a:pPr marL="914400" indent="-914400" algn="just">
              <a:buClr>
                <a:schemeClr val="tx1"/>
              </a:buClr>
              <a:buFont typeface="+mj-lt"/>
              <a:buAutoNum type="arabicParenR"/>
            </a:pPr>
            <a:r>
              <a:rPr lang="en-US" sz="4500" b="1" dirty="0">
                <a:solidFill>
                  <a:srgbClr val="C00000"/>
                </a:solidFill>
              </a:rPr>
              <a:t>Infrastructure</a:t>
            </a:r>
            <a:endParaRPr lang="en-US" sz="4500" dirty="0"/>
          </a:p>
          <a:p>
            <a:pPr marL="914400" indent="-914400" algn="just">
              <a:buClr>
                <a:schemeClr val="tx1"/>
              </a:buClr>
              <a:buFont typeface="+mj-lt"/>
              <a:buAutoNum type="arabicParenR"/>
            </a:pPr>
            <a:r>
              <a:rPr lang="en-US" sz="4500" b="1" dirty="0">
                <a:solidFill>
                  <a:srgbClr val="C00000"/>
                </a:solidFill>
              </a:rPr>
              <a:t>Foreign Academic Inputs</a:t>
            </a:r>
            <a:endParaRPr lang="en-US" sz="4500" dirty="0"/>
          </a:p>
          <a:p>
            <a:pPr marL="914400" indent="-914400" algn="just">
              <a:buFont typeface="+mj-lt"/>
              <a:buAutoNum type="arabicParenR"/>
            </a:pPr>
            <a:endParaRPr lang="en-IN" sz="4500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D39D924-FE67-05EB-AE8A-CE4E8EB60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RNSengupta,IME Dept.,IIT Kanpur,INDIA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B549E8D-3BE0-F631-DD79-7AEEBCC61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9E5-2178-42A6-A876-9A87A0C1B32B}" type="slidenum">
              <a:rPr lang="en-IN" smtClean="0"/>
              <a:t>13</a:t>
            </a:fld>
            <a:endParaRPr lang="en-IN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6D45ACAD-FFA9-61C2-9BCC-DE22D5594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I&amp;SE,PURDUE UNIVERSITY,USA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07921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6A13B-6C59-4658-951E-EE664E570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Plans</a:t>
            </a:r>
            <a:endParaRPr lang="en-IN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006EFC-911A-4BF8-867F-656999C4D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 algn="just">
              <a:buClr>
                <a:schemeClr val="tx1"/>
              </a:buClr>
              <a:buFont typeface="+mj-lt"/>
              <a:buAutoNum type="arabicParenR"/>
            </a:pPr>
            <a:r>
              <a:rPr lang="en-IN" b="1" dirty="0">
                <a:solidFill>
                  <a:srgbClr val="C00000"/>
                </a:solidFill>
              </a:rPr>
              <a:t>Short</a:t>
            </a:r>
            <a:r>
              <a:rPr lang="en-IN" dirty="0"/>
              <a:t> term: </a:t>
            </a:r>
            <a:r>
              <a:rPr lang="en-IN" b="1" dirty="0">
                <a:solidFill>
                  <a:srgbClr val="0000FF"/>
                </a:solidFill>
              </a:rPr>
              <a:t>Five</a:t>
            </a:r>
            <a:r>
              <a:rPr lang="en-IN" dirty="0"/>
              <a:t> years</a:t>
            </a:r>
          </a:p>
          <a:p>
            <a:pPr marL="514350" indent="-514350" algn="just">
              <a:buClr>
                <a:schemeClr val="tx1"/>
              </a:buClr>
              <a:buFont typeface="+mj-lt"/>
              <a:buAutoNum type="arabicParenR"/>
            </a:pPr>
            <a:r>
              <a:rPr lang="en-IN" b="1" dirty="0">
                <a:solidFill>
                  <a:srgbClr val="C00000"/>
                </a:solidFill>
              </a:rPr>
              <a:t>Medium</a:t>
            </a:r>
            <a:r>
              <a:rPr lang="en-IN" dirty="0"/>
              <a:t> term: </a:t>
            </a:r>
            <a:r>
              <a:rPr lang="en-IN" b="1" dirty="0">
                <a:solidFill>
                  <a:srgbClr val="0000FF"/>
                </a:solidFill>
              </a:rPr>
              <a:t>Ten</a:t>
            </a:r>
            <a:r>
              <a:rPr lang="en-IN" dirty="0"/>
              <a:t> years</a:t>
            </a:r>
          </a:p>
          <a:p>
            <a:pPr marL="514350" indent="-514350" algn="just">
              <a:buClr>
                <a:schemeClr val="tx1"/>
              </a:buClr>
              <a:buFont typeface="+mj-lt"/>
              <a:buAutoNum type="arabicParenR"/>
            </a:pPr>
            <a:r>
              <a:rPr lang="en-IN" b="1" dirty="0">
                <a:solidFill>
                  <a:srgbClr val="C00000"/>
                </a:solidFill>
              </a:rPr>
              <a:t>Long</a:t>
            </a:r>
            <a:r>
              <a:rPr lang="en-IN" dirty="0"/>
              <a:t> term: </a:t>
            </a:r>
            <a:r>
              <a:rPr lang="en-IN" b="1" dirty="0">
                <a:solidFill>
                  <a:srgbClr val="0000FF"/>
                </a:solidFill>
              </a:rPr>
              <a:t>Twenty Five</a:t>
            </a:r>
            <a:r>
              <a:rPr lang="en-IN" dirty="0"/>
              <a:t> years (2047/2050)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IN" dirty="0"/>
              <a:t>A </a:t>
            </a:r>
            <a:r>
              <a:rPr lang="en-IN" b="1" u="sng" dirty="0">
                <a:solidFill>
                  <a:srgbClr val="C00000"/>
                </a:solidFill>
              </a:rPr>
              <a:t>top notch</a:t>
            </a:r>
            <a:r>
              <a:rPr lang="en-IN" dirty="0"/>
              <a:t> </a:t>
            </a:r>
            <a:r>
              <a:rPr lang="en-IN" b="1" u="sng" dirty="0"/>
              <a:t>guiding team</a:t>
            </a:r>
            <a:r>
              <a:rPr lang="en-IN" dirty="0"/>
              <a:t> comprising of academicians, social thinkers, strategic planners, industry leaders, innovators, faculty members, non-faculty members, alumni, students, with a </a:t>
            </a:r>
            <a:r>
              <a:rPr lang="en-IN" b="1" u="sng" dirty="0"/>
              <a:t>clear mandate</a:t>
            </a:r>
            <a:r>
              <a:rPr lang="en-IN" dirty="0"/>
              <a:t> should </a:t>
            </a:r>
            <a:r>
              <a:rPr lang="en-IN" b="1" u="sng" dirty="0"/>
              <a:t>collectively</a:t>
            </a:r>
            <a:r>
              <a:rPr lang="en-IN" dirty="0"/>
              <a:t> chalk out the </a:t>
            </a:r>
            <a:r>
              <a:rPr lang="en-IN" b="1" u="sng" dirty="0"/>
              <a:t>road map</a:t>
            </a:r>
            <a:r>
              <a:rPr lang="en-IN" dirty="0"/>
              <a:t> for </a:t>
            </a:r>
            <a:r>
              <a:rPr lang="en-IN" b="1" dirty="0">
                <a:solidFill>
                  <a:srgbClr val="C00000"/>
                </a:solidFill>
              </a:rPr>
              <a:t>medium</a:t>
            </a:r>
            <a:r>
              <a:rPr lang="en-IN" dirty="0"/>
              <a:t> and </a:t>
            </a:r>
            <a:r>
              <a:rPr lang="en-IN" b="1" dirty="0">
                <a:solidFill>
                  <a:srgbClr val="C00000"/>
                </a:solidFill>
              </a:rPr>
              <a:t>long</a:t>
            </a:r>
            <a:r>
              <a:rPr lang="en-IN" dirty="0"/>
              <a:t> term goals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IN" dirty="0"/>
              <a:t>The team </a:t>
            </a:r>
            <a:r>
              <a:rPr lang="en-IN" b="1" u="sng" dirty="0">
                <a:solidFill>
                  <a:srgbClr val="0000FF"/>
                </a:solidFill>
              </a:rPr>
              <a:t>SHOULD</a:t>
            </a:r>
            <a:r>
              <a:rPr lang="en-IN" dirty="0"/>
              <a:t> definitely be international (</a:t>
            </a:r>
            <a:r>
              <a:rPr lang="en-IN" b="1" u="sng" dirty="0">
                <a:solidFill>
                  <a:srgbClr val="0000FF"/>
                </a:solidFill>
              </a:rPr>
              <a:t>country based ethos</a:t>
            </a:r>
            <a:r>
              <a:rPr lang="en-IN" dirty="0"/>
              <a:t> is important, but more so is the international outlook) in characteristics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7B0996A-5A12-BA98-4DE3-73D937BFD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RNSengupta,IME Dept.,IIT Kanpur,INDIA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C7D0B00-F72E-0085-FE98-9C13132D1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9E5-2178-42A6-A876-9A87A0C1B32B}" type="slidenum">
              <a:rPr lang="en-IN" smtClean="0"/>
              <a:t>14</a:t>
            </a:fld>
            <a:endParaRPr lang="en-IN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7A9145C1-5A51-8622-362D-5F179D545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I&amp;SE,PURDUE UNIVERSITY,USA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0815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6A13B-6C59-4658-951E-EE664E570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Primary Ethos/Goals for Growth</a:t>
            </a:r>
            <a:endParaRPr lang="en-IN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006EFC-911A-4BF8-867F-656999C4D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indent="-914400" algn="just">
              <a:buClr>
                <a:schemeClr val="tx1"/>
              </a:buClr>
              <a:buFont typeface="+mj-lt"/>
              <a:buAutoNum type="arabicParenR"/>
            </a:pPr>
            <a:r>
              <a:rPr lang="en-US" sz="4500" b="1" dirty="0">
                <a:solidFill>
                  <a:srgbClr val="C00000"/>
                </a:solidFill>
              </a:rPr>
              <a:t>Facilitate</a:t>
            </a:r>
            <a:r>
              <a:rPr lang="en-US" sz="4500" dirty="0"/>
              <a:t> exceptional learning environment through </a:t>
            </a:r>
            <a:r>
              <a:rPr lang="en-US" sz="4500" b="1" dirty="0">
                <a:solidFill>
                  <a:srgbClr val="0000FF"/>
                </a:solidFill>
              </a:rPr>
              <a:t>research, curiosity, willingness to learn,</a:t>
            </a:r>
            <a:r>
              <a:rPr lang="en-US" sz="4500" dirty="0"/>
              <a:t> and </a:t>
            </a:r>
            <a:r>
              <a:rPr lang="en-US" sz="4500" b="1" dirty="0">
                <a:solidFill>
                  <a:srgbClr val="0000FF"/>
                </a:solidFill>
              </a:rPr>
              <a:t>practical experience/examples</a:t>
            </a:r>
          </a:p>
          <a:p>
            <a:pPr marL="914400" indent="-914400" algn="just">
              <a:buClr>
                <a:schemeClr val="tx1"/>
              </a:buClr>
              <a:buFont typeface="+mj-lt"/>
              <a:buAutoNum type="arabicParenR"/>
            </a:pPr>
            <a:r>
              <a:rPr lang="en-US" sz="4500" b="1" dirty="0">
                <a:solidFill>
                  <a:srgbClr val="C00000"/>
                </a:solidFill>
              </a:rPr>
              <a:t>Incorporate</a:t>
            </a:r>
            <a:r>
              <a:rPr lang="en-US" sz="4500" dirty="0"/>
              <a:t> ethos of </a:t>
            </a:r>
            <a:r>
              <a:rPr lang="en-US" sz="4500" b="1" dirty="0">
                <a:solidFill>
                  <a:srgbClr val="0000FF"/>
                </a:solidFill>
              </a:rPr>
              <a:t>inquiry</a:t>
            </a:r>
            <a:r>
              <a:rPr lang="en-US" sz="4500" dirty="0"/>
              <a:t>, </a:t>
            </a:r>
            <a:r>
              <a:rPr lang="en-US" sz="4500" b="1" dirty="0">
                <a:solidFill>
                  <a:srgbClr val="0000FF"/>
                </a:solidFill>
              </a:rPr>
              <a:t>consciousness</a:t>
            </a:r>
            <a:r>
              <a:rPr lang="en-US" sz="4500" dirty="0"/>
              <a:t> and </a:t>
            </a:r>
            <a:r>
              <a:rPr lang="en-US" sz="4500" b="1" dirty="0">
                <a:solidFill>
                  <a:srgbClr val="0000FF"/>
                </a:solidFill>
              </a:rPr>
              <a:t>innovativeness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CCEFCDC-32C2-2C18-1451-7FF9C8345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RNSengupta,IME Dept.,IIT Kanpur,INDIA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FDFBDA2-2D5F-D569-D67C-B43BBEC9B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9E5-2178-42A6-A876-9A87A0C1B32B}" type="slidenum">
              <a:rPr lang="en-IN" smtClean="0"/>
              <a:t>2</a:t>
            </a:fld>
            <a:endParaRPr lang="en-IN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919A8301-1D6E-77A3-B5D2-2D0275475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I&amp;SE,PURDUE UNIVERSITY,USA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95370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6A13B-6C59-4658-951E-EE664E570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Primary Ethos/Goals for Growth</a:t>
            </a:r>
            <a:endParaRPr lang="en-IN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006EFC-911A-4BF8-867F-656999C4D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 algn="just">
              <a:buClr>
                <a:schemeClr val="tx1"/>
              </a:buClr>
              <a:buFont typeface="+mj-lt"/>
              <a:buAutoNum type="arabicParenR" startAt="3"/>
            </a:pPr>
            <a:r>
              <a:rPr lang="en-US" sz="3500" b="1" dirty="0">
                <a:solidFill>
                  <a:srgbClr val="C00000"/>
                </a:solidFill>
              </a:rPr>
              <a:t>Special emphasis</a:t>
            </a:r>
            <a:r>
              <a:rPr lang="en-US" sz="3500" dirty="0"/>
              <a:t> for </a:t>
            </a:r>
            <a:r>
              <a:rPr lang="en-US" sz="3500" b="1" dirty="0">
                <a:solidFill>
                  <a:srgbClr val="0000FF"/>
                </a:solidFill>
              </a:rPr>
              <a:t>WOMEN</a:t>
            </a:r>
            <a:r>
              <a:rPr lang="en-US" sz="3500" dirty="0"/>
              <a:t>, </a:t>
            </a:r>
            <a:r>
              <a:rPr lang="en-US" sz="3500" b="1" dirty="0">
                <a:solidFill>
                  <a:srgbClr val="0000FF"/>
                </a:solidFill>
              </a:rPr>
              <a:t>people represented poorly in society</a:t>
            </a:r>
            <a:r>
              <a:rPr lang="en-US" sz="3500" b="1" dirty="0"/>
              <a:t> (but it is </a:t>
            </a:r>
            <a:r>
              <a:rPr lang="en-US" sz="3500" b="1" u="sng" dirty="0">
                <a:solidFill>
                  <a:srgbClr val="C00000"/>
                </a:solidFill>
              </a:rPr>
              <a:t>ALWAYS</a:t>
            </a:r>
            <a:r>
              <a:rPr lang="en-US" sz="3500" b="1" dirty="0"/>
              <a:t> important to remember that </a:t>
            </a:r>
            <a:r>
              <a:rPr lang="en-US" sz="3500" b="1" u="sng" dirty="0">
                <a:solidFill>
                  <a:srgbClr val="C00000"/>
                </a:solidFill>
              </a:rPr>
              <a:t>QUALITY/CALIBRE</a:t>
            </a:r>
            <a:r>
              <a:rPr lang="en-US" sz="3500" b="1" dirty="0"/>
              <a:t> in education is the prime criterion for society/nation/country building)</a:t>
            </a:r>
          </a:p>
          <a:p>
            <a:pPr marL="514350" indent="-514350" algn="just">
              <a:buClr>
                <a:schemeClr val="tx1"/>
              </a:buClr>
              <a:buFont typeface="+mj-lt"/>
              <a:buAutoNum type="arabicParenR" startAt="3"/>
            </a:pPr>
            <a:r>
              <a:rPr lang="en-US" sz="3500" b="1" dirty="0">
                <a:solidFill>
                  <a:srgbClr val="C00000"/>
                </a:solidFill>
              </a:rPr>
              <a:t>No compromise</a:t>
            </a:r>
            <a:r>
              <a:rPr lang="en-US" sz="3500" dirty="0"/>
              <a:t> on </a:t>
            </a:r>
            <a:r>
              <a:rPr lang="en-US" sz="3500" b="1" dirty="0">
                <a:solidFill>
                  <a:srgbClr val="C00000"/>
                </a:solidFill>
              </a:rPr>
              <a:t>top notch quality</a:t>
            </a:r>
            <a:r>
              <a:rPr lang="en-US" sz="3500" dirty="0"/>
              <a:t> for </a:t>
            </a:r>
            <a:r>
              <a:rPr lang="en-US" sz="3500" b="1" dirty="0">
                <a:solidFill>
                  <a:srgbClr val="0000FF"/>
                </a:solidFill>
              </a:rPr>
              <a:t>research</a:t>
            </a:r>
            <a:r>
              <a:rPr lang="en-US" sz="3500" dirty="0"/>
              <a:t>, </a:t>
            </a:r>
            <a:r>
              <a:rPr lang="en-US" sz="3500" b="1" dirty="0">
                <a:solidFill>
                  <a:srgbClr val="0000FF"/>
                </a:solidFill>
              </a:rPr>
              <a:t>teaching</a:t>
            </a:r>
            <a:r>
              <a:rPr lang="en-US" sz="3500" dirty="0"/>
              <a:t>, </a:t>
            </a:r>
            <a:r>
              <a:rPr lang="en-US" sz="3500" b="1" dirty="0">
                <a:solidFill>
                  <a:srgbClr val="0000FF"/>
                </a:solidFill>
              </a:rPr>
              <a:t>training</a:t>
            </a:r>
            <a:r>
              <a:rPr lang="en-US" sz="3500" dirty="0"/>
              <a:t>, </a:t>
            </a:r>
            <a:r>
              <a:rPr lang="en-US" sz="3500" b="1" dirty="0">
                <a:solidFill>
                  <a:srgbClr val="0000FF"/>
                </a:solidFill>
              </a:rPr>
              <a:t>innovation</a:t>
            </a:r>
            <a:r>
              <a:rPr lang="en-US" sz="3500" dirty="0"/>
              <a:t>, </a:t>
            </a:r>
            <a:r>
              <a:rPr lang="en-US" sz="3500" b="1" dirty="0">
                <a:solidFill>
                  <a:srgbClr val="0000FF"/>
                </a:solidFill>
              </a:rPr>
              <a:t>quality of education</a:t>
            </a:r>
            <a:r>
              <a:rPr lang="en-US" sz="3500" dirty="0"/>
              <a:t> , </a:t>
            </a:r>
            <a:r>
              <a:rPr lang="en-US" sz="3500" b="1" dirty="0">
                <a:solidFill>
                  <a:srgbClr val="0000FF"/>
                </a:solidFill>
              </a:rPr>
              <a:t>social justice</a:t>
            </a:r>
            <a:r>
              <a:rPr lang="en-US" sz="3500" dirty="0"/>
              <a:t>, </a:t>
            </a:r>
            <a:r>
              <a:rPr lang="en-US" sz="3500" b="1" dirty="0">
                <a:solidFill>
                  <a:srgbClr val="0000FF"/>
                </a:solidFill>
              </a:rPr>
              <a:t>equality.</a:t>
            </a:r>
            <a:endParaRPr lang="en-IN" sz="3500" b="1" dirty="0">
              <a:solidFill>
                <a:srgbClr val="0000FF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CCEFCDC-32C2-2C18-1451-7FF9C8345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RNSengupta,IME Dept.,IIT Kanpur,INDIA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FDFBDA2-2D5F-D569-D67C-B43BBEC9B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9E5-2178-42A6-A876-9A87A0C1B32B}" type="slidenum">
              <a:rPr lang="en-IN" smtClean="0"/>
              <a:t>3</a:t>
            </a:fld>
            <a:endParaRPr lang="en-IN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919A8301-1D6E-77A3-B5D2-2D0275475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I&amp;SE,PURDUE UNIVERSITY,USA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80221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6A13B-6C59-4658-951E-EE664E570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Main Contributors/Pillars</a:t>
            </a:r>
            <a:endParaRPr lang="en-IN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006EFC-911A-4BF8-867F-656999C4D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Clr>
                <a:schemeClr val="tx1"/>
              </a:buClr>
              <a:buFont typeface="+mj-lt"/>
              <a:buAutoNum type="arabicParenR"/>
            </a:pPr>
            <a:r>
              <a:rPr lang="en-US" sz="4500" b="1" dirty="0">
                <a:solidFill>
                  <a:srgbClr val="C00000"/>
                </a:solidFill>
              </a:rPr>
              <a:t>Faculty</a:t>
            </a:r>
            <a:endParaRPr lang="en-US" sz="4500" dirty="0"/>
          </a:p>
          <a:p>
            <a:pPr marL="514350" indent="-514350" algn="just">
              <a:buClr>
                <a:schemeClr val="tx1"/>
              </a:buClr>
              <a:buFont typeface="+mj-lt"/>
              <a:buAutoNum type="arabicParenR"/>
            </a:pPr>
            <a:r>
              <a:rPr lang="en-US" sz="4500" b="1" dirty="0">
                <a:solidFill>
                  <a:srgbClr val="C00000"/>
                </a:solidFill>
              </a:rPr>
              <a:t>Non-Faculty</a:t>
            </a:r>
          </a:p>
          <a:p>
            <a:pPr marL="514350" indent="-514350" algn="just">
              <a:buClr>
                <a:schemeClr val="tx1"/>
              </a:buClr>
              <a:buFont typeface="+mj-lt"/>
              <a:buAutoNum type="arabicParenR"/>
            </a:pPr>
            <a:r>
              <a:rPr lang="en-US" sz="4500" b="1" dirty="0">
                <a:solidFill>
                  <a:srgbClr val="C00000"/>
                </a:solidFill>
              </a:rPr>
              <a:t>Student/Alumni</a:t>
            </a:r>
            <a:endParaRPr lang="en-IN" sz="4500" b="1" dirty="0">
              <a:solidFill>
                <a:srgbClr val="C00000"/>
              </a:solidFill>
            </a:endParaRPr>
          </a:p>
          <a:p>
            <a:pPr marL="514350" indent="-514350" algn="just">
              <a:buClr>
                <a:schemeClr val="tx1"/>
              </a:buClr>
              <a:buFont typeface="+mj-lt"/>
              <a:buAutoNum type="arabicParenR"/>
            </a:pPr>
            <a:r>
              <a:rPr lang="en-US" sz="4500" b="1" dirty="0">
                <a:solidFill>
                  <a:srgbClr val="C00000"/>
                </a:solidFill>
              </a:rPr>
              <a:t>Government</a:t>
            </a:r>
            <a:endParaRPr lang="en-US" sz="4500" dirty="0"/>
          </a:p>
          <a:p>
            <a:pPr marL="514350" indent="-514350" algn="just">
              <a:buClr>
                <a:schemeClr val="tx1"/>
              </a:buClr>
              <a:buFont typeface="+mj-lt"/>
              <a:buAutoNum type="arabicParenR"/>
            </a:pPr>
            <a:r>
              <a:rPr lang="en-US" sz="4500" b="1" dirty="0">
                <a:solidFill>
                  <a:srgbClr val="C00000"/>
                </a:solidFill>
              </a:rPr>
              <a:t>Society/Industry, etc.</a:t>
            </a:r>
            <a:endParaRPr lang="en-US" sz="4500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15E9480-D66C-88A6-4930-8E4FE0ACF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RNSengupta,IME Dept.,IIT Kanpur,INDIA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A461B70-C428-5172-E743-33DC375FE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9E5-2178-42A6-A876-9A87A0C1B32B}" type="slidenum">
              <a:rPr lang="en-IN" smtClean="0"/>
              <a:t>4</a:t>
            </a:fld>
            <a:endParaRPr lang="en-IN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0779CA9A-566B-0290-9EF5-EAB19D4E8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I&amp;SE,PURDUE UNIVERSITY,USA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6183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6A13B-6C59-4658-951E-EE664E570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Faculty</a:t>
            </a:r>
            <a:endParaRPr lang="en-IN" sz="7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006EFC-911A-4BF8-867F-656999C4D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914400" indent="-914400" algn="just">
              <a:buClr>
                <a:schemeClr val="tx1"/>
              </a:buClr>
              <a:buFont typeface="+mj-lt"/>
              <a:buAutoNum type="arabicParenR"/>
            </a:pPr>
            <a:r>
              <a:rPr lang="en-US" sz="3500" b="1" dirty="0">
                <a:solidFill>
                  <a:srgbClr val="C00000"/>
                </a:solidFill>
              </a:rPr>
              <a:t>Select</a:t>
            </a:r>
            <a:r>
              <a:rPr lang="en-US" sz="3500" dirty="0"/>
              <a:t> people (men/woman) with </a:t>
            </a:r>
            <a:r>
              <a:rPr lang="en-US" sz="3500" b="1" dirty="0">
                <a:solidFill>
                  <a:srgbClr val="0000FF"/>
                </a:solidFill>
              </a:rPr>
              <a:t>excellent</a:t>
            </a:r>
            <a:r>
              <a:rPr lang="en-US" sz="3500" dirty="0">
                <a:solidFill>
                  <a:srgbClr val="0000FF"/>
                </a:solidFill>
              </a:rPr>
              <a:t> </a:t>
            </a:r>
            <a:r>
              <a:rPr lang="en-US" sz="3500" b="1" dirty="0">
                <a:solidFill>
                  <a:srgbClr val="0000FF"/>
                </a:solidFill>
              </a:rPr>
              <a:t>academic background</a:t>
            </a:r>
          </a:p>
          <a:p>
            <a:pPr marL="914400" indent="-914400" algn="just">
              <a:buClr>
                <a:schemeClr val="tx1"/>
              </a:buClr>
              <a:buFont typeface="+mj-lt"/>
              <a:buAutoNum type="arabicParenR"/>
            </a:pPr>
            <a:r>
              <a:rPr lang="en-US" sz="3500" b="1" dirty="0">
                <a:solidFill>
                  <a:srgbClr val="C00000"/>
                </a:solidFill>
              </a:rPr>
              <a:t>Scout</a:t>
            </a:r>
            <a:r>
              <a:rPr lang="en-US" sz="3500" dirty="0"/>
              <a:t> for the </a:t>
            </a:r>
            <a:r>
              <a:rPr lang="en-US" sz="3500" b="1" dirty="0">
                <a:solidFill>
                  <a:srgbClr val="0000FF"/>
                </a:solidFill>
              </a:rPr>
              <a:t>brightest</a:t>
            </a:r>
            <a:r>
              <a:rPr lang="en-US" sz="3500" dirty="0"/>
              <a:t>, </a:t>
            </a:r>
            <a:r>
              <a:rPr lang="en-US" sz="3500" b="1" dirty="0">
                <a:solidFill>
                  <a:srgbClr val="0000FF"/>
                </a:solidFill>
              </a:rPr>
              <a:t>motivated</a:t>
            </a:r>
            <a:r>
              <a:rPr lang="en-US" sz="3500" dirty="0"/>
              <a:t>, </a:t>
            </a:r>
            <a:r>
              <a:rPr lang="en-US" sz="3500" b="1" dirty="0">
                <a:solidFill>
                  <a:srgbClr val="0000FF"/>
                </a:solidFill>
              </a:rPr>
              <a:t>leaders</a:t>
            </a:r>
            <a:r>
              <a:rPr lang="en-US" sz="3500" dirty="0"/>
              <a:t>, </a:t>
            </a:r>
            <a:r>
              <a:rPr lang="en-US" sz="3500" b="1" dirty="0">
                <a:solidFill>
                  <a:srgbClr val="0000FF"/>
                </a:solidFill>
              </a:rPr>
              <a:t>thinkers</a:t>
            </a:r>
            <a:r>
              <a:rPr lang="en-US" sz="3500" dirty="0"/>
              <a:t> , people </a:t>
            </a:r>
            <a:r>
              <a:rPr lang="en-US" sz="3500" b="1" dirty="0">
                <a:solidFill>
                  <a:srgbClr val="0000FF"/>
                </a:solidFill>
              </a:rPr>
              <a:t>willing to sacrifice their lives for better education/training</a:t>
            </a:r>
          </a:p>
          <a:p>
            <a:pPr marL="914400" indent="-914400" algn="just">
              <a:buClr>
                <a:schemeClr val="tx1"/>
              </a:buClr>
              <a:buFont typeface="+mj-lt"/>
              <a:buAutoNum type="arabicParenR"/>
            </a:pPr>
            <a:r>
              <a:rPr lang="en-US" sz="3500" b="1" dirty="0">
                <a:solidFill>
                  <a:srgbClr val="C00000"/>
                </a:solidFill>
              </a:rPr>
              <a:t>Look</a:t>
            </a:r>
            <a:r>
              <a:rPr lang="en-US" sz="3500" dirty="0"/>
              <a:t> for people with focus on </a:t>
            </a:r>
            <a:r>
              <a:rPr lang="en-US" sz="3500" b="1" dirty="0">
                <a:solidFill>
                  <a:srgbClr val="0000FF"/>
                </a:solidFill>
              </a:rPr>
              <a:t>research</a:t>
            </a:r>
            <a:r>
              <a:rPr lang="en-US" sz="3500" dirty="0"/>
              <a:t>, </a:t>
            </a:r>
            <a:r>
              <a:rPr lang="en-US" sz="3500" b="1" dirty="0">
                <a:solidFill>
                  <a:srgbClr val="0000FF"/>
                </a:solidFill>
              </a:rPr>
              <a:t>teaching</a:t>
            </a:r>
            <a:r>
              <a:rPr lang="en-US" sz="3500" dirty="0"/>
              <a:t> as well as with </a:t>
            </a:r>
            <a:r>
              <a:rPr lang="en-US" sz="3500" b="1" dirty="0">
                <a:solidFill>
                  <a:srgbClr val="0000FF"/>
                </a:solidFill>
              </a:rPr>
              <a:t>long term aspirations</a:t>
            </a:r>
            <a:r>
              <a:rPr lang="en-US" sz="3500" dirty="0"/>
              <a:t> and </a:t>
            </a:r>
            <a:r>
              <a:rPr lang="en-US" sz="3500" b="1" dirty="0">
                <a:solidFill>
                  <a:srgbClr val="0000FF"/>
                </a:solidFill>
              </a:rPr>
              <a:t>planning</a:t>
            </a:r>
            <a:endParaRPr lang="en-US" sz="3500" dirty="0">
              <a:solidFill>
                <a:srgbClr val="0000FF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106955-88A4-94B7-57F9-31F9DC0A4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RNSengupta,IME Dept.,IIT Kanpur,INDIA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96EA408-5FFA-9CE6-8708-80BCB283B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9E5-2178-42A6-A876-9A87A0C1B32B}" type="slidenum">
              <a:rPr lang="en-IN" smtClean="0"/>
              <a:t>5</a:t>
            </a:fld>
            <a:endParaRPr lang="en-IN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C402DF94-F638-17BD-044E-70E86D814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I&amp;SE,PURDUE UNIVERSITY,USA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681146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6A13B-6C59-4658-951E-EE664E570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Faculty</a:t>
            </a:r>
            <a:endParaRPr lang="en-IN" sz="7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006EFC-911A-4BF8-867F-656999C4D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914400" indent="-914400" algn="just">
              <a:buClr>
                <a:schemeClr val="tx1"/>
              </a:buClr>
              <a:buFont typeface="+mj-lt"/>
              <a:buAutoNum type="arabicParenR" startAt="4"/>
            </a:pPr>
            <a:r>
              <a:rPr lang="en-US" sz="4000" b="1" dirty="0">
                <a:solidFill>
                  <a:srgbClr val="C00000"/>
                </a:solidFill>
              </a:rPr>
              <a:t>Facilitate</a:t>
            </a:r>
            <a:r>
              <a:rPr lang="en-US" sz="4000" dirty="0"/>
              <a:t> </a:t>
            </a:r>
            <a:r>
              <a:rPr lang="en-US" sz="4000" b="1" dirty="0">
                <a:solidFill>
                  <a:srgbClr val="0000FF"/>
                </a:solidFill>
              </a:rPr>
              <a:t>encouraging</a:t>
            </a:r>
            <a:r>
              <a:rPr lang="en-US" sz="4000" dirty="0"/>
              <a:t>, </a:t>
            </a:r>
            <a:r>
              <a:rPr lang="en-US" sz="4000" b="1" dirty="0">
                <a:solidFill>
                  <a:srgbClr val="0000FF"/>
                </a:solidFill>
              </a:rPr>
              <a:t>conducive</a:t>
            </a:r>
            <a:r>
              <a:rPr lang="en-US" sz="4000" dirty="0"/>
              <a:t> </a:t>
            </a:r>
            <a:r>
              <a:rPr lang="en-US" sz="4000" b="1" dirty="0">
                <a:solidFill>
                  <a:srgbClr val="0000FF"/>
                </a:solidFill>
              </a:rPr>
              <a:t>environment</a:t>
            </a:r>
            <a:r>
              <a:rPr lang="en-US" sz="4000" dirty="0"/>
              <a:t>, </a:t>
            </a:r>
            <a:r>
              <a:rPr lang="en-US" sz="4000" b="1" dirty="0">
                <a:solidFill>
                  <a:srgbClr val="0000FF"/>
                </a:solidFill>
              </a:rPr>
              <a:t>facilities</a:t>
            </a:r>
            <a:r>
              <a:rPr lang="en-US" sz="4000" dirty="0"/>
              <a:t>, </a:t>
            </a:r>
            <a:r>
              <a:rPr lang="en-US" sz="4000" b="1" dirty="0">
                <a:solidFill>
                  <a:srgbClr val="0000FF"/>
                </a:solidFill>
              </a:rPr>
              <a:t>infrastructure</a:t>
            </a:r>
            <a:r>
              <a:rPr lang="en-US" sz="4000" dirty="0"/>
              <a:t> for the </a:t>
            </a:r>
            <a:r>
              <a:rPr lang="en-US" sz="4000" b="1" dirty="0">
                <a:solidFill>
                  <a:srgbClr val="C00000"/>
                </a:solidFill>
              </a:rPr>
              <a:t>growth</a:t>
            </a:r>
            <a:r>
              <a:rPr lang="en-US" sz="4000" dirty="0"/>
              <a:t> of department, university, quality manpower and self </a:t>
            </a:r>
            <a:endParaRPr lang="en-US" sz="4000" b="1" dirty="0">
              <a:solidFill>
                <a:srgbClr val="0000FF"/>
              </a:solidFill>
            </a:endParaRPr>
          </a:p>
          <a:p>
            <a:pPr marL="914400" indent="-914400" algn="just">
              <a:buClr>
                <a:schemeClr val="tx1"/>
              </a:buClr>
              <a:buFont typeface="+mj-lt"/>
              <a:buAutoNum type="arabicParenR" startAt="4"/>
            </a:pPr>
            <a:r>
              <a:rPr lang="en-US" sz="4000" b="1" dirty="0">
                <a:solidFill>
                  <a:srgbClr val="C00000"/>
                </a:solidFill>
              </a:rPr>
              <a:t>Respect</a:t>
            </a:r>
            <a:r>
              <a:rPr lang="en-US" sz="4000" dirty="0"/>
              <a:t> </a:t>
            </a:r>
            <a:r>
              <a:rPr lang="en-US" sz="4000" b="1" dirty="0">
                <a:solidFill>
                  <a:srgbClr val="0000FF"/>
                </a:solidFill>
              </a:rPr>
              <a:t>quality</a:t>
            </a:r>
            <a:r>
              <a:rPr lang="en-US" sz="4000" dirty="0"/>
              <a:t>, </a:t>
            </a:r>
            <a:r>
              <a:rPr lang="en-US" sz="4000" b="1" dirty="0">
                <a:solidFill>
                  <a:srgbClr val="0000FF"/>
                </a:solidFill>
              </a:rPr>
              <a:t>capability</a:t>
            </a:r>
            <a:r>
              <a:rPr lang="en-US" sz="4000" dirty="0"/>
              <a:t>, </a:t>
            </a:r>
            <a:r>
              <a:rPr lang="en-US" sz="4000" b="1" dirty="0">
                <a:solidFill>
                  <a:srgbClr val="0000FF"/>
                </a:solidFill>
              </a:rPr>
              <a:t>willingness</a:t>
            </a:r>
            <a:r>
              <a:rPr lang="en-US" sz="4000" dirty="0"/>
              <a:t> to </a:t>
            </a:r>
            <a:r>
              <a:rPr lang="en-US" sz="4000" b="1" dirty="0">
                <a:solidFill>
                  <a:srgbClr val="0000FF"/>
                </a:solidFill>
              </a:rPr>
              <a:t>innovate</a:t>
            </a:r>
            <a:r>
              <a:rPr lang="en-US" sz="4000" dirty="0"/>
              <a:t> and take </a:t>
            </a:r>
            <a:r>
              <a:rPr lang="en-US" sz="4000" b="1" dirty="0">
                <a:solidFill>
                  <a:srgbClr val="0000FF"/>
                </a:solidFill>
              </a:rPr>
              <a:t>challenges</a:t>
            </a:r>
            <a:r>
              <a:rPr lang="en-US" sz="4000" dirty="0"/>
              <a:t> for </a:t>
            </a:r>
            <a:r>
              <a:rPr lang="en-US" sz="4000" b="1" dirty="0">
                <a:solidFill>
                  <a:srgbClr val="0000FF"/>
                </a:solidFill>
              </a:rPr>
              <a:t>improvement</a:t>
            </a:r>
            <a:endParaRPr lang="en-US" sz="4000" dirty="0">
              <a:solidFill>
                <a:srgbClr val="0000FF"/>
              </a:solidFill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106955-88A4-94B7-57F9-31F9DC0A4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RNSengupta,IME Dept.,IIT Kanpur,INDIA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96EA408-5FFA-9CE6-8708-80BCB283B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9E5-2178-42A6-A876-9A87A0C1B32B}" type="slidenum">
              <a:rPr lang="en-IN" smtClean="0"/>
              <a:t>6</a:t>
            </a:fld>
            <a:endParaRPr lang="en-IN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C402DF94-F638-17BD-044E-70E86D814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I&amp;SE,PURDUE UNIVERSITY,USA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5965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6A13B-6C59-4658-951E-EE664E570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Non-Faculty</a:t>
            </a:r>
            <a:endParaRPr lang="en-IN" sz="7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006EFC-911A-4BF8-867F-656999C4D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Clr>
                <a:schemeClr val="tx1"/>
              </a:buClr>
              <a:buFont typeface="+mj-lt"/>
              <a:buAutoNum type="arabicParenR"/>
            </a:pPr>
            <a:r>
              <a:rPr lang="en-US" sz="6000" b="1" dirty="0">
                <a:solidFill>
                  <a:srgbClr val="C00000"/>
                </a:solidFill>
              </a:rPr>
              <a:t>Promote </a:t>
            </a:r>
            <a:r>
              <a:rPr lang="en-US" sz="6000" b="1" dirty="0">
                <a:solidFill>
                  <a:srgbClr val="0000FF"/>
                </a:solidFill>
              </a:rPr>
              <a:t>diligence</a:t>
            </a:r>
            <a:r>
              <a:rPr lang="en-US" sz="6000" dirty="0"/>
              <a:t>, </a:t>
            </a:r>
            <a:r>
              <a:rPr lang="en-US" sz="6000" b="1" dirty="0">
                <a:solidFill>
                  <a:srgbClr val="0000FF"/>
                </a:solidFill>
              </a:rPr>
              <a:t>acumen</a:t>
            </a:r>
            <a:r>
              <a:rPr lang="en-US" sz="6000" dirty="0"/>
              <a:t> in administrative capability</a:t>
            </a:r>
          </a:p>
          <a:p>
            <a:pPr marL="514350" indent="-514350" algn="just">
              <a:buClr>
                <a:schemeClr val="tx1"/>
              </a:buClr>
              <a:buFont typeface="+mj-lt"/>
              <a:buAutoNum type="arabicParenR"/>
            </a:pPr>
            <a:r>
              <a:rPr lang="en-US" sz="6000" b="1" dirty="0">
                <a:solidFill>
                  <a:srgbClr val="C00000"/>
                </a:solidFill>
              </a:rPr>
              <a:t>Develop</a:t>
            </a:r>
            <a:r>
              <a:rPr lang="en-US" sz="6000" dirty="0"/>
              <a:t> </a:t>
            </a:r>
            <a:r>
              <a:rPr lang="en-US" sz="6000" b="1" dirty="0">
                <a:solidFill>
                  <a:srgbClr val="0000FF"/>
                </a:solidFill>
              </a:rPr>
              <a:t>multi-tasking</a:t>
            </a:r>
            <a:r>
              <a:rPr lang="en-US" sz="6000" dirty="0">
                <a:solidFill>
                  <a:srgbClr val="0000FF"/>
                </a:solidFill>
              </a:rPr>
              <a:t> </a:t>
            </a:r>
            <a:r>
              <a:rPr lang="en-US" sz="6000" b="1" dirty="0">
                <a:solidFill>
                  <a:srgbClr val="0000FF"/>
                </a:solidFill>
              </a:rPr>
              <a:t>proficiency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3F4CA6F-5BB7-63E8-6F1E-B80AEA4E0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RNSengupta,IME Dept.,IIT Kanpur,INDIA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0549FCE-E684-0163-59CC-0E913A36E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9E5-2178-42A6-A876-9A87A0C1B32B}" type="slidenum">
              <a:rPr lang="en-IN" smtClean="0"/>
              <a:t>7</a:t>
            </a:fld>
            <a:endParaRPr lang="en-IN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73DCAF64-22B8-06DC-ECAD-B4C42E5A0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I&amp;SE,PURDUE UNIVERSITY,USA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84826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6A13B-6C59-4658-951E-EE664E570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Non-Faculty</a:t>
            </a:r>
            <a:endParaRPr lang="en-IN" sz="7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006EFC-911A-4BF8-867F-656999C4D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indent="-914400" algn="just">
              <a:buClr>
                <a:schemeClr val="tx1"/>
              </a:buClr>
              <a:buFont typeface="+mj-lt"/>
              <a:buAutoNum type="arabicParenR" startAt="3"/>
            </a:pPr>
            <a:r>
              <a:rPr lang="en-US" sz="5000" b="1" dirty="0">
                <a:solidFill>
                  <a:srgbClr val="C00000"/>
                </a:solidFill>
              </a:rPr>
              <a:t>Facilitate</a:t>
            </a:r>
            <a:r>
              <a:rPr lang="en-US" sz="5000" dirty="0"/>
              <a:t> </a:t>
            </a:r>
            <a:r>
              <a:rPr lang="en-US" sz="5000" b="1" dirty="0">
                <a:solidFill>
                  <a:srgbClr val="0000FF"/>
                </a:solidFill>
              </a:rPr>
              <a:t>encouraging</a:t>
            </a:r>
            <a:r>
              <a:rPr lang="en-US" sz="5000" dirty="0"/>
              <a:t>, </a:t>
            </a:r>
            <a:r>
              <a:rPr lang="en-US" sz="5000" b="1" dirty="0">
                <a:solidFill>
                  <a:srgbClr val="0000FF"/>
                </a:solidFill>
              </a:rPr>
              <a:t>conducive</a:t>
            </a:r>
            <a:r>
              <a:rPr lang="en-US" sz="5000" dirty="0"/>
              <a:t> </a:t>
            </a:r>
            <a:r>
              <a:rPr lang="en-US" sz="5000" b="1" dirty="0">
                <a:solidFill>
                  <a:srgbClr val="0000FF"/>
                </a:solidFill>
              </a:rPr>
              <a:t>environment</a:t>
            </a:r>
            <a:r>
              <a:rPr lang="en-US" sz="5000" dirty="0"/>
              <a:t>, </a:t>
            </a:r>
            <a:r>
              <a:rPr lang="en-US" sz="5000" b="1" dirty="0">
                <a:solidFill>
                  <a:srgbClr val="0000FF"/>
                </a:solidFill>
              </a:rPr>
              <a:t>facilities</a:t>
            </a:r>
            <a:r>
              <a:rPr lang="en-US" sz="5000" dirty="0"/>
              <a:t>, </a:t>
            </a:r>
            <a:r>
              <a:rPr lang="en-US" sz="5000" b="1" dirty="0">
                <a:solidFill>
                  <a:srgbClr val="0000FF"/>
                </a:solidFill>
              </a:rPr>
              <a:t>infrastructure</a:t>
            </a:r>
            <a:endParaRPr lang="en-US" sz="5000" dirty="0"/>
          </a:p>
          <a:p>
            <a:pPr marL="914400" indent="-914400" algn="just">
              <a:buClr>
                <a:schemeClr val="tx1"/>
              </a:buClr>
              <a:buFont typeface="+mj-lt"/>
              <a:buAutoNum type="arabicParenR" startAt="3"/>
            </a:pPr>
            <a:r>
              <a:rPr lang="en-US" sz="5000" b="1" dirty="0">
                <a:solidFill>
                  <a:srgbClr val="C00000"/>
                </a:solidFill>
              </a:rPr>
              <a:t>Respect</a:t>
            </a:r>
            <a:r>
              <a:rPr lang="en-US" sz="5000" dirty="0"/>
              <a:t> </a:t>
            </a:r>
            <a:r>
              <a:rPr lang="en-US" sz="5000" b="1" dirty="0">
                <a:solidFill>
                  <a:srgbClr val="0000FF"/>
                </a:solidFill>
              </a:rPr>
              <a:t>quality</a:t>
            </a:r>
            <a:r>
              <a:rPr lang="en-US" sz="5000" dirty="0"/>
              <a:t>, </a:t>
            </a:r>
            <a:r>
              <a:rPr lang="en-US" sz="5000" b="1" dirty="0">
                <a:solidFill>
                  <a:srgbClr val="0000FF"/>
                </a:solidFill>
              </a:rPr>
              <a:t>capability</a:t>
            </a:r>
            <a:r>
              <a:rPr lang="en-US" sz="5000" dirty="0"/>
              <a:t>, </a:t>
            </a:r>
            <a:r>
              <a:rPr lang="en-US" sz="5000" b="1" dirty="0">
                <a:solidFill>
                  <a:srgbClr val="0000FF"/>
                </a:solidFill>
              </a:rPr>
              <a:t>willingness</a:t>
            </a:r>
            <a:r>
              <a:rPr lang="en-US" sz="5000" dirty="0"/>
              <a:t> to take </a:t>
            </a:r>
            <a:r>
              <a:rPr lang="en-US" sz="5000" b="1" dirty="0">
                <a:solidFill>
                  <a:srgbClr val="0000FF"/>
                </a:solidFill>
              </a:rPr>
              <a:t>challenges</a:t>
            </a:r>
            <a:r>
              <a:rPr lang="en-US" sz="5000" dirty="0"/>
              <a:t> for </a:t>
            </a:r>
            <a:r>
              <a:rPr lang="en-US" sz="5000" b="1" dirty="0">
                <a:solidFill>
                  <a:srgbClr val="0000FF"/>
                </a:solidFill>
              </a:rPr>
              <a:t>improvement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3F4CA6F-5BB7-63E8-6F1E-B80AEA4E0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RNSengupta,IME Dept.,IIT Kanpur,INDIA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0549FCE-E684-0163-59CC-0E913A36E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9E5-2178-42A6-A876-9A87A0C1B32B}" type="slidenum">
              <a:rPr lang="en-IN" smtClean="0"/>
              <a:t>8</a:t>
            </a:fld>
            <a:endParaRPr lang="en-IN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73DCAF64-22B8-06DC-ECAD-B4C42E5A0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I&amp;SE,PURDUE UNIVERSITY,USA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4887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6A13B-6C59-4658-951E-EE664E570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Student/Alumni</a:t>
            </a:r>
            <a:endParaRPr lang="en-IN" sz="7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006EFC-911A-4BF8-867F-656999C4D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 algn="just">
              <a:buClr>
                <a:schemeClr val="tx1"/>
              </a:buClr>
              <a:buFont typeface="+mj-lt"/>
              <a:buAutoNum type="arabicParenR"/>
            </a:pPr>
            <a:r>
              <a:rPr lang="en-IN" sz="3500" b="1" dirty="0">
                <a:solidFill>
                  <a:srgbClr val="C00000"/>
                </a:solidFill>
              </a:rPr>
              <a:t>PDF/PhD</a:t>
            </a:r>
            <a:r>
              <a:rPr lang="en-IN" sz="3500" dirty="0"/>
              <a:t> to be </a:t>
            </a:r>
            <a:r>
              <a:rPr lang="en-IN" sz="3500" b="1" dirty="0">
                <a:solidFill>
                  <a:srgbClr val="C00000"/>
                </a:solidFill>
              </a:rPr>
              <a:t>ALWAYS</a:t>
            </a:r>
            <a:r>
              <a:rPr lang="en-IN" sz="3500" b="1" dirty="0">
                <a:solidFill>
                  <a:srgbClr val="0000FF"/>
                </a:solidFill>
              </a:rPr>
              <a:t> strengthened</a:t>
            </a:r>
            <a:r>
              <a:rPr lang="en-US" sz="3500" dirty="0"/>
              <a:t>, </a:t>
            </a:r>
            <a:r>
              <a:rPr lang="en-IN" sz="3500" b="1" dirty="0">
                <a:solidFill>
                  <a:srgbClr val="0000FF"/>
                </a:solidFill>
              </a:rPr>
              <a:t>focused</a:t>
            </a:r>
            <a:r>
              <a:rPr lang="en-US" sz="3500" dirty="0"/>
              <a:t>, </a:t>
            </a:r>
            <a:r>
              <a:rPr lang="en-US" sz="3500" b="1" dirty="0">
                <a:solidFill>
                  <a:srgbClr val="0000FF"/>
                </a:solidFill>
              </a:rPr>
              <a:t>rigorous</a:t>
            </a:r>
            <a:r>
              <a:rPr lang="en-US" sz="3500" dirty="0"/>
              <a:t> </a:t>
            </a:r>
            <a:endParaRPr lang="en-IN" sz="3500" b="1" dirty="0">
              <a:solidFill>
                <a:srgbClr val="0000FF"/>
              </a:solidFill>
            </a:endParaRPr>
          </a:p>
          <a:p>
            <a:pPr marL="514350" indent="-514350" algn="just">
              <a:buClr>
                <a:schemeClr val="tx1"/>
              </a:buClr>
              <a:buFont typeface="+mj-lt"/>
              <a:buAutoNum type="arabicParenR"/>
            </a:pPr>
            <a:r>
              <a:rPr lang="en-IN" sz="3500" b="1" dirty="0">
                <a:solidFill>
                  <a:srgbClr val="C00000"/>
                </a:solidFill>
              </a:rPr>
              <a:t>PG</a:t>
            </a:r>
            <a:r>
              <a:rPr lang="en-IN" sz="3500" dirty="0"/>
              <a:t> to be </a:t>
            </a:r>
            <a:r>
              <a:rPr lang="en-IN" sz="3500" b="1" dirty="0">
                <a:solidFill>
                  <a:srgbClr val="0000FF"/>
                </a:solidFill>
              </a:rPr>
              <a:t>broad based</a:t>
            </a:r>
            <a:r>
              <a:rPr lang="en-US" sz="3500" dirty="0"/>
              <a:t>, </a:t>
            </a:r>
            <a:r>
              <a:rPr lang="en-US" sz="3500" b="1" dirty="0">
                <a:solidFill>
                  <a:srgbClr val="0000FF"/>
                </a:solidFill>
              </a:rPr>
              <a:t>society</a:t>
            </a:r>
            <a:r>
              <a:rPr lang="en-US" sz="3500" dirty="0"/>
              <a:t> oriented, but at the same time </a:t>
            </a:r>
            <a:r>
              <a:rPr lang="en-US" sz="3500" dirty="0" err="1"/>
              <a:t>rigourous</a:t>
            </a:r>
            <a:r>
              <a:rPr lang="en-US" sz="3500" dirty="0"/>
              <a:t>/research/query focused</a:t>
            </a:r>
            <a:endParaRPr lang="en-IN" sz="3500" b="1" dirty="0">
              <a:solidFill>
                <a:srgbClr val="0000FF"/>
              </a:solidFill>
            </a:endParaRPr>
          </a:p>
          <a:p>
            <a:pPr marL="514350" indent="-514350" algn="just">
              <a:buClr>
                <a:schemeClr val="tx1"/>
              </a:buClr>
              <a:buFont typeface="+mj-lt"/>
              <a:buAutoNum type="arabicParenR"/>
            </a:pPr>
            <a:r>
              <a:rPr lang="en-IN" sz="3500" b="1" dirty="0">
                <a:solidFill>
                  <a:srgbClr val="C00000"/>
                </a:solidFill>
              </a:rPr>
              <a:t>UG </a:t>
            </a:r>
            <a:r>
              <a:rPr lang="en-IN" sz="3500" dirty="0"/>
              <a:t>to be </a:t>
            </a:r>
            <a:r>
              <a:rPr lang="en-IN" sz="3500" b="1" dirty="0">
                <a:solidFill>
                  <a:srgbClr val="0000FF"/>
                </a:solidFill>
              </a:rPr>
              <a:t>in-depth/concept based/varied/exclusive/job oriented</a:t>
            </a:r>
          </a:p>
          <a:p>
            <a:pPr marL="514350" indent="-514350" algn="just">
              <a:buClr>
                <a:schemeClr val="tx1"/>
              </a:buClr>
              <a:buFont typeface="+mj-lt"/>
              <a:buAutoNum type="arabicParenR"/>
            </a:pPr>
            <a:r>
              <a:rPr lang="en-IN" sz="3500" b="1" dirty="0">
                <a:solidFill>
                  <a:srgbClr val="C00000"/>
                </a:solidFill>
              </a:rPr>
              <a:t>Build</a:t>
            </a:r>
            <a:r>
              <a:rPr lang="en-IN" sz="3500" dirty="0"/>
              <a:t> </a:t>
            </a:r>
            <a:r>
              <a:rPr lang="en-IN" sz="3500" b="1" dirty="0">
                <a:solidFill>
                  <a:srgbClr val="0000FF"/>
                </a:solidFill>
              </a:rPr>
              <a:t>admirable</a:t>
            </a:r>
            <a:r>
              <a:rPr lang="en-IN" sz="3500" dirty="0"/>
              <a:t> long term </a:t>
            </a:r>
            <a:r>
              <a:rPr lang="en-IN" sz="3500" b="1" dirty="0">
                <a:solidFill>
                  <a:srgbClr val="0000FF"/>
                </a:solidFill>
              </a:rPr>
              <a:t>synergistic relationship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60F6A64-92B1-8850-E08E-BF41526E4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RNSengupta,IME Dept.,IIT Kanpur,INDIA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103DE8B-09E0-17A8-D217-06B9792A8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9E5-2178-42A6-A876-9A87A0C1B32B}" type="slidenum">
              <a:rPr lang="en-IN" smtClean="0"/>
              <a:t>9</a:t>
            </a:fld>
            <a:endParaRPr lang="en-IN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8A536EA7-3727-3522-4C23-8A2C8FC2D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I&amp;SE,PURDUE UNIVERSITY,USA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503372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843</Words>
  <Application>Microsoft Office PowerPoint</Application>
  <PresentationFormat>Widescreen</PresentationFormat>
  <Paragraphs>99</Paragraphs>
  <Slides>14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Office Theme</vt:lpstr>
      <vt:lpstr>25 YEAR GROWTH PLAN FOR AN ACADEMIC DEPARTMENT/INSTITUTE</vt:lpstr>
      <vt:lpstr>Primary Ethos/Goals for Growth</vt:lpstr>
      <vt:lpstr>Primary Ethos/Goals for Growth</vt:lpstr>
      <vt:lpstr>Main Contributors/Pillars</vt:lpstr>
      <vt:lpstr>Faculty</vt:lpstr>
      <vt:lpstr>Faculty</vt:lpstr>
      <vt:lpstr>Non-Faculty</vt:lpstr>
      <vt:lpstr>Non-Faculty</vt:lpstr>
      <vt:lpstr>Student/Alumni</vt:lpstr>
      <vt:lpstr>Government</vt:lpstr>
      <vt:lpstr>Society/Industry</vt:lpstr>
      <vt:lpstr>Collaboration/Finance/Funding</vt:lpstr>
      <vt:lpstr>Environment/Infrastructure</vt:lpstr>
      <vt:lpstr>Plans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Five Year Plan for IIM Raipur</dc:title>
  <dc:creator>raghunandan.sengupta@gmail.com</dc:creator>
  <cp:lastModifiedBy>RNSengupta</cp:lastModifiedBy>
  <cp:revision>22</cp:revision>
  <dcterms:created xsi:type="dcterms:W3CDTF">2021-12-03T22:01:02Z</dcterms:created>
  <dcterms:modified xsi:type="dcterms:W3CDTF">2026-06-13T07:00:25Z</dcterms:modified>
</cp:coreProperties>
</file>